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Lst>
  <p:notesMasterIdLst>
    <p:notesMasterId r:id="rId83"/>
  </p:notesMasterIdLst>
  <p:handoutMasterIdLst>
    <p:handoutMasterId r:id="rId84"/>
  </p:handoutMasterIdLst>
  <p:sldIdLst>
    <p:sldId id="256" r:id="rId3"/>
    <p:sldId id="257" r:id="rId4"/>
    <p:sldId id="13018" r:id="rId5"/>
    <p:sldId id="12926" r:id="rId6"/>
    <p:sldId id="13021" r:id="rId7"/>
    <p:sldId id="13312" r:id="rId8"/>
    <p:sldId id="13023" r:id="rId9"/>
    <p:sldId id="13025" r:id="rId10"/>
    <p:sldId id="13026" r:id="rId11"/>
    <p:sldId id="13027" r:id="rId12"/>
    <p:sldId id="13030" r:id="rId13"/>
    <p:sldId id="13032" r:id="rId14"/>
    <p:sldId id="13033" r:id="rId15"/>
    <p:sldId id="13036" r:id="rId16"/>
    <p:sldId id="13037" r:id="rId17"/>
    <p:sldId id="13313" r:id="rId18"/>
    <p:sldId id="13043" r:id="rId19"/>
    <p:sldId id="13044" r:id="rId20"/>
    <p:sldId id="13047" r:id="rId21"/>
    <p:sldId id="13048" r:id="rId22"/>
    <p:sldId id="13049" r:id="rId23"/>
    <p:sldId id="13051" r:id="rId24"/>
    <p:sldId id="13052" r:id="rId25"/>
    <p:sldId id="13055" r:id="rId26"/>
    <p:sldId id="13056" r:id="rId27"/>
    <p:sldId id="13058" r:id="rId28"/>
    <p:sldId id="13059" r:id="rId29"/>
    <p:sldId id="13062" r:id="rId30"/>
    <p:sldId id="13061" r:id="rId31"/>
    <p:sldId id="13063" r:id="rId32"/>
    <p:sldId id="13065" r:id="rId33"/>
    <p:sldId id="13066" r:id="rId34"/>
    <p:sldId id="13067" r:id="rId35"/>
    <p:sldId id="13068" r:id="rId36"/>
    <p:sldId id="13070" r:id="rId37"/>
    <p:sldId id="13073" r:id="rId38"/>
    <p:sldId id="13075" r:id="rId39"/>
    <p:sldId id="13076" r:id="rId40"/>
    <p:sldId id="13077" r:id="rId41"/>
    <p:sldId id="13078" r:id="rId42"/>
    <p:sldId id="13081" r:id="rId43"/>
    <p:sldId id="13082" r:id="rId44"/>
    <p:sldId id="13083" r:id="rId45"/>
    <p:sldId id="13085" r:id="rId46"/>
    <p:sldId id="13088" r:id="rId47"/>
    <p:sldId id="13089" r:id="rId48"/>
    <p:sldId id="13091" r:id="rId49"/>
    <p:sldId id="13092" r:id="rId50"/>
    <p:sldId id="13093" r:id="rId51"/>
    <p:sldId id="13094" r:id="rId52"/>
    <p:sldId id="13096" r:id="rId53"/>
    <p:sldId id="13097" r:id="rId54"/>
    <p:sldId id="13098" r:id="rId55"/>
    <p:sldId id="13099" r:id="rId56"/>
    <p:sldId id="13101" r:id="rId57"/>
    <p:sldId id="13102" r:id="rId58"/>
    <p:sldId id="13103" r:id="rId59"/>
    <p:sldId id="13105" r:id="rId60"/>
    <p:sldId id="13106" r:id="rId61"/>
    <p:sldId id="13108" r:id="rId62"/>
    <p:sldId id="13111" r:id="rId63"/>
    <p:sldId id="13112" r:id="rId64"/>
    <p:sldId id="13114" r:id="rId65"/>
    <p:sldId id="13117" r:id="rId66"/>
    <p:sldId id="13118" r:id="rId67"/>
    <p:sldId id="13119" r:id="rId68"/>
    <p:sldId id="13120" r:id="rId69"/>
    <p:sldId id="13121" r:id="rId70"/>
    <p:sldId id="13123" r:id="rId71"/>
    <p:sldId id="13124" r:id="rId72"/>
    <p:sldId id="13126" r:id="rId73"/>
    <p:sldId id="13127" r:id="rId74"/>
    <p:sldId id="13129" r:id="rId75"/>
    <p:sldId id="13130" r:id="rId76"/>
    <p:sldId id="13132" r:id="rId77"/>
    <p:sldId id="13134" r:id="rId78"/>
    <p:sldId id="13136" r:id="rId79"/>
    <p:sldId id="13137" r:id="rId80"/>
    <p:sldId id="13307" r:id="rId81"/>
    <p:sldId id="12916" r:id="rId8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CCFF"/>
    <a:srgbClr val="3859CD"/>
    <a:srgbClr val="000000"/>
    <a:srgbClr val="235EB8"/>
    <a:srgbClr val="2150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94" autoAdjust="0"/>
    <p:restoredTop sz="92333" autoAdjust="0"/>
  </p:normalViewPr>
  <p:slideViewPr>
    <p:cSldViewPr snapToGrid="0">
      <p:cViewPr varScale="1">
        <p:scale>
          <a:sx n="77" d="100"/>
          <a:sy n="77" d="100"/>
        </p:scale>
        <p:origin x="-864" y="-8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3" d="100"/>
          <a:sy n="83" d="100"/>
        </p:scale>
        <p:origin x="-387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4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image" Target="../media/image5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 Id="rId5" Type="http://schemas.openxmlformats.org/officeDocument/2006/relationships/image" Target="../media/image13.emf"/><Relationship Id="rId4"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12FEFA-4CF6-42CD-8AC5-F0FC5957747C}" type="datetimeFigureOut">
              <a:rPr lang="zh-CN" altLang="en-US" smtClean="0"/>
              <a:t>2019/11/5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36BC40-F3CD-440F-B27F-814FE367BE88}" type="slidenum">
              <a:rPr lang="zh-CN" altLang="en-US" smtClean="0"/>
              <a:t>‹#›</a:t>
            </a:fld>
            <a:endParaRPr lang="zh-CN" altLang="en-US"/>
          </a:p>
        </p:txBody>
      </p:sp>
    </p:spTree>
    <p:extLst>
      <p:ext uri="{BB962C8B-B14F-4D97-AF65-F5344CB8AC3E}">
        <p14:creationId xmlns:p14="http://schemas.microsoft.com/office/powerpoint/2010/main" val="1534566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079CA2-57DC-4771-8296-C0E13116A7DC}" type="datetimeFigureOut">
              <a:rPr lang="zh-CN" altLang="en-US" smtClean="0"/>
              <a:t>2019/11/5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A476D3-0A9C-4304-A2B4-0F4285B21607}" type="slidenum">
              <a:rPr lang="zh-CN" altLang="en-US" smtClean="0"/>
              <a:t>‹#›</a:t>
            </a:fld>
            <a:endParaRPr lang="zh-CN" altLang="en-US"/>
          </a:p>
        </p:txBody>
      </p:sp>
    </p:spTree>
    <p:extLst>
      <p:ext uri="{BB962C8B-B14F-4D97-AF65-F5344CB8AC3E}">
        <p14:creationId xmlns:p14="http://schemas.microsoft.com/office/powerpoint/2010/main" val="445886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2874445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a:t>
            </a:fld>
            <a:endParaRPr lang="zh-CN" altLang="en-US"/>
          </a:p>
        </p:txBody>
      </p:sp>
    </p:spTree>
    <p:extLst>
      <p:ext uri="{BB962C8B-B14F-4D97-AF65-F5344CB8AC3E}">
        <p14:creationId xmlns:p14="http://schemas.microsoft.com/office/powerpoint/2010/main" val="3916417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1014069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619925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15</a:t>
            </a:fld>
            <a:endParaRPr lang="zh-CN" altLang="en-US"/>
          </a:p>
        </p:txBody>
      </p:sp>
    </p:spTree>
    <p:extLst>
      <p:ext uri="{BB962C8B-B14F-4D97-AF65-F5344CB8AC3E}">
        <p14:creationId xmlns:p14="http://schemas.microsoft.com/office/powerpoint/2010/main" val="1494394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2475166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val="2579039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a:t>
            </a:fld>
            <a:endParaRPr lang="zh-CN" altLang="en-US"/>
          </a:p>
        </p:txBody>
      </p:sp>
    </p:spTree>
    <p:extLst>
      <p:ext uri="{BB962C8B-B14F-4D97-AF65-F5344CB8AC3E}">
        <p14:creationId xmlns:p14="http://schemas.microsoft.com/office/powerpoint/2010/main" val="3896194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val="693711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4044037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21</a:t>
            </a:fld>
            <a:endParaRPr lang="zh-CN" altLang="en-US"/>
          </a:p>
        </p:txBody>
      </p:sp>
    </p:spTree>
    <p:extLst>
      <p:ext uri="{BB962C8B-B14F-4D97-AF65-F5344CB8AC3E}">
        <p14:creationId xmlns:p14="http://schemas.microsoft.com/office/powerpoint/2010/main" val="3213002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2017988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22</a:t>
            </a:fld>
            <a:endParaRPr lang="zh-CN" altLang="en-US"/>
          </a:p>
        </p:txBody>
      </p:sp>
    </p:spTree>
    <p:extLst>
      <p:ext uri="{BB962C8B-B14F-4D97-AF65-F5344CB8AC3E}">
        <p14:creationId xmlns:p14="http://schemas.microsoft.com/office/powerpoint/2010/main" val="1763623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23</a:t>
            </a:fld>
            <a:endParaRPr lang="zh-CN" altLang="en-US"/>
          </a:p>
        </p:txBody>
      </p:sp>
    </p:spTree>
    <p:extLst>
      <p:ext uri="{BB962C8B-B14F-4D97-AF65-F5344CB8AC3E}">
        <p14:creationId xmlns:p14="http://schemas.microsoft.com/office/powerpoint/2010/main" val="2133729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24</a:t>
            </a:fld>
            <a:endParaRPr lang="zh-CN" altLang="en-US"/>
          </a:p>
        </p:txBody>
      </p:sp>
    </p:spTree>
    <p:extLst>
      <p:ext uri="{BB962C8B-B14F-4D97-AF65-F5344CB8AC3E}">
        <p14:creationId xmlns:p14="http://schemas.microsoft.com/office/powerpoint/2010/main" val="1904255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25</a:t>
            </a:fld>
            <a:endParaRPr lang="zh-CN" altLang="en-US"/>
          </a:p>
        </p:txBody>
      </p:sp>
    </p:spTree>
    <p:extLst>
      <p:ext uri="{BB962C8B-B14F-4D97-AF65-F5344CB8AC3E}">
        <p14:creationId xmlns:p14="http://schemas.microsoft.com/office/powerpoint/2010/main" val="3756307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26</a:t>
            </a:fld>
            <a:endParaRPr lang="zh-CN" altLang="en-US"/>
          </a:p>
        </p:txBody>
      </p:sp>
    </p:spTree>
    <p:extLst>
      <p:ext uri="{BB962C8B-B14F-4D97-AF65-F5344CB8AC3E}">
        <p14:creationId xmlns:p14="http://schemas.microsoft.com/office/powerpoint/2010/main" val="1867749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27</a:t>
            </a:fld>
            <a:endParaRPr lang="zh-CN" altLang="en-US"/>
          </a:p>
        </p:txBody>
      </p:sp>
    </p:spTree>
    <p:extLst>
      <p:ext uri="{BB962C8B-B14F-4D97-AF65-F5344CB8AC3E}">
        <p14:creationId xmlns:p14="http://schemas.microsoft.com/office/powerpoint/2010/main" val="745793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28</a:t>
            </a:fld>
            <a:endParaRPr lang="zh-CN" altLang="en-US"/>
          </a:p>
        </p:txBody>
      </p:sp>
    </p:spTree>
    <p:extLst>
      <p:ext uri="{BB962C8B-B14F-4D97-AF65-F5344CB8AC3E}">
        <p14:creationId xmlns:p14="http://schemas.microsoft.com/office/powerpoint/2010/main" val="4271767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29</a:t>
            </a:fld>
            <a:endParaRPr lang="zh-CN" altLang="en-US"/>
          </a:p>
        </p:txBody>
      </p:sp>
    </p:spTree>
    <p:extLst>
      <p:ext uri="{BB962C8B-B14F-4D97-AF65-F5344CB8AC3E}">
        <p14:creationId xmlns:p14="http://schemas.microsoft.com/office/powerpoint/2010/main" val="2050910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30</a:t>
            </a:fld>
            <a:endParaRPr lang="zh-CN" altLang="en-US"/>
          </a:p>
        </p:txBody>
      </p:sp>
    </p:spTree>
    <p:extLst>
      <p:ext uri="{BB962C8B-B14F-4D97-AF65-F5344CB8AC3E}">
        <p14:creationId xmlns:p14="http://schemas.microsoft.com/office/powerpoint/2010/main" val="1643101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31</a:t>
            </a:fld>
            <a:endParaRPr lang="zh-CN" altLang="en-US"/>
          </a:p>
        </p:txBody>
      </p:sp>
    </p:spTree>
    <p:extLst>
      <p:ext uri="{BB962C8B-B14F-4D97-AF65-F5344CB8AC3E}">
        <p14:creationId xmlns:p14="http://schemas.microsoft.com/office/powerpoint/2010/main" val="812449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val="1508261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32</a:t>
            </a:fld>
            <a:endParaRPr lang="zh-CN" altLang="en-US"/>
          </a:p>
        </p:txBody>
      </p:sp>
    </p:spTree>
    <p:extLst>
      <p:ext uri="{BB962C8B-B14F-4D97-AF65-F5344CB8AC3E}">
        <p14:creationId xmlns:p14="http://schemas.microsoft.com/office/powerpoint/2010/main" val="2828912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33</a:t>
            </a:fld>
            <a:endParaRPr lang="zh-CN" altLang="en-US"/>
          </a:p>
        </p:txBody>
      </p:sp>
    </p:spTree>
    <p:extLst>
      <p:ext uri="{BB962C8B-B14F-4D97-AF65-F5344CB8AC3E}">
        <p14:creationId xmlns:p14="http://schemas.microsoft.com/office/powerpoint/2010/main" val="2300975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34</a:t>
            </a:fld>
            <a:endParaRPr lang="zh-CN" altLang="en-US"/>
          </a:p>
        </p:txBody>
      </p:sp>
    </p:spTree>
    <p:extLst>
      <p:ext uri="{BB962C8B-B14F-4D97-AF65-F5344CB8AC3E}">
        <p14:creationId xmlns:p14="http://schemas.microsoft.com/office/powerpoint/2010/main" val="29462386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35</a:t>
            </a:fld>
            <a:endParaRPr lang="zh-CN" altLang="en-US"/>
          </a:p>
        </p:txBody>
      </p:sp>
    </p:spTree>
    <p:extLst>
      <p:ext uri="{BB962C8B-B14F-4D97-AF65-F5344CB8AC3E}">
        <p14:creationId xmlns:p14="http://schemas.microsoft.com/office/powerpoint/2010/main" val="2506350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36</a:t>
            </a:fld>
            <a:endParaRPr lang="zh-CN" altLang="en-US"/>
          </a:p>
        </p:txBody>
      </p:sp>
    </p:spTree>
    <p:extLst>
      <p:ext uri="{BB962C8B-B14F-4D97-AF65-F5344CB8AC3E}">
        <p14:creationId xmlns:p14="http://schemas.microsoft.com/office/powerpoint/2010/main" val="8353539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37</a:t>
            </a:fld>
            <a:endParaRPr lang="zh-CN" altLang="en-US"/>
          </a:p>
        </p:txBody>
      </p:sp>
    </p:spTree>
    <p:extLst>
      <p:ext uri="{BB962C8B-B14F-4D97-AF65-F5344CB8AC3E}">
        <p14:creationId xmlns:p14="http://schemas.microsoft.com/office/powerpoint/2010/main" val="878666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38</a:t>
            </a:fld>
            <a:endParaRPr lang="zh-CN" altLang="en-US"/>
          </a:p>
        </p:txBody>
      </p:sp>
    </p:spTree>
    <p:extLst>
      <p:ext uri="{BB962C8B-B14F-4D97-AF65-F5344CB8AC3E}">
        <p14:creationId xmlns:p14="http://schemas.microsoft.com/office/powerpoint/2010/main" val="912021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39</a:t>
            </a:fld>
            <a:endParaRPr lang="zh-CN" altLang="en-US"/>
          </a:p>
        </p:txBody>
      </p:sp>
    </p:spTree>
    <p:extLst>
      <p:ext uri="{BB962C8B-B14F-4D97-AF65-F5344CB8AC3E}">
        <p14:creationId xmlns:p14="http://schemas.microsoft.com/office/powerpoint/2010/main" val="19938961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40</a:t>
            </a:fld>
            <a:endParaRPr lang="zh-CN" altLang="en-US"/>
          </a:p>
        </p:txBody>
      </p:sp>
    </p:spTree>
    <p:extLst>
      <p:ext uri="{BB962C8B-B14F-4D97-AF65-F5344CB8AC3E}">
        <p14:creationId xmlns:p14="http://schemas.microsoft.com/office/powerpoint/2010/main" val="20846231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41</a:t>
            </a:fld>
            <a:endParaRPr lang="zh-CN" altLang="en-US"/>
          </a:p>
        </p:txBody>
      </p:sp>
    </p:spTree>
    <p:extLst>
      <p:ext uri="{BB962C8B-B14F-4D97-AF65-F5344CB8AC3E}">
        <p14:creationId xmlns:p14="http://schemas.microsoft.com/office/powerpoint/2010/main" val="2833100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15082612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42</a:t>
            </a:fld>
            <a:endParaRPr lang="zh-CN" altLang="en-US"/>
          </a:p>
        </p:txBody>
      </p:sp>
    </p:spTree>
    <p:extLst>
      <p:ext uri="{BB962C8B-B14F-4D97-AF65-F5344CB8AC3E}">
        <p14:creationId xmlns:p14="http://schemas.microsoft.com/office/powerpoint/2010/main" val="19635461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43</a:t>
            </a:fld>
            <a:endParaRPr lang="zh-CN" altLang="en-US"/>
          </a:p>
        </p:txBody>
      </p:sp>
    </p:spTree>
    <p:extLst>
      <p:ext uri="{BB962C8B-B14F-4D97-AF65-F5344CB8AC3E}">
        <p14:creationId xmlns:p14="http://schemas.microsoft.com/office/powerpoint/2010/main" val="435476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44</a:t>
            </a:fld>
            <a:endParaRPr lang="zh-CN" altLang="en-US"/>
          </a:p>
        </p:txBody>
      </p:sp>
    </p:spTree>
    <p:extLst>
      <p:ext uri="{BB962C8B-B14F-4D97-AF65-F5344CB8AC3E}">
        <p14:creationId xmlns:p14="http://schemas.microsoft.com/office/powerpoint/2010/main" val="37746350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45</a:t>
            </a:fld>
            <a:endParaRPr lang="zh-CN" altLang="en-US"/>
          </a:p>
        </p:txBody>
      </p:sp>
    </p:spTree>
    <p:extLst>
      <p:ext uri="{BB962C8B-B14F-4D97-AF65-F5344CB8AC3E}">
        <p14:creationId xmlns:p14="http://schemas.microsoft.com/office/powerpoint/2010/main" val="15116263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46</a:t>
            </a:fld>
            <a:endParaRPr lang="zh-CN" altLang="en-US"/>
          </a:p>
        </p:txBody>
      </p:sp>
    </p:spTree>
    <p:extLst>
      <p:ext uri="{BB962C8B-B14F-4D97-AF65-F5344CB8AC3E}">
        <p14:creationId xmlns:p14="http://schemas.microsoft.com/office/powerpoint/2010/main" val="38202199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47</a:t>
            </a:fld>
            <a:endParaRPr lang="zh-CN" altLang="en-US"/>
          </a:p>
        </p:txBody>
      </p:sp>
    </p:spTree>
    <p:extLst>
      <p:ext uri="{BB962C8B-B14F-4D97-AF65-F5344CB8AC3E}">
        <p14:creationId xmlns:p14="http://schemas.microsoft.com/office/powerpoint/2010/main" val="12790935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48</a:t>
            </a:fld>
            <a:endParaRPr lang="zh-CN" altLang="en-US"/>
          </a:p>
        </p:txBody>
      </p:sp>
    </p:spTree>
    <p:extLst>
      <p:ext uri="{BB962C8B-B14F-4D97-AF65-F5344CB8AC3E}">
        <p14:creationId xmlns:p14="http://schemas.microsoft.com/office/powerpoint/2010/main" val="6260704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49</a:t>
            </a:fld>
            <a:endParaRPr lang="zh-CN" altLang="en-US"/>
          </a:p>
        </p:txBody>
      </p:sp>
    </p:spTree>
    <p:extLst>
      <p:ext uri="{BB962C8B-B14F-4D97-AF65-F5344CB8AC3E}">
        <p14:creationId xmlns:p14="http://schemas.microsoft.com/office/powerpoint/2010/main" val="17392261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50</a:t>
            </a:fld>
            <a:endParaRPr lang="zh-CN" altLang="en-US"/>
          </a:p>
        </p:txBody>
      </p:sp>
    </p:spTree>
    <p:extLst>
      <p:ext uri="{BB962C8B-B14F-4D97-AF65-F5344CB8AC3E}">
        <p14:creationId xmlns:p14="http://schemas.microsoft.com/office/powerpoint/2010/main" val="31087019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51</a:t>
            </a:fld>
            <a:endParaRPr lang="zh-CN" altLang="en-US"/>
          </a:p>
        </p:txBody>
      </p:sp>
    </p:spTree>
    <p:extLst>
      <p:ext uri="{BB962C8B-B14F-4D97-AF65-F5344CB8AC3E}">
        <p14:creationId xmlns:p14="http://schemas.microsoft.com/office/powerpoint/2010/main" val="1171074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34272946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52</a:t>
            </a:fld>
            <a:endParaRPr lang="zh-CN" altLang="en-US"/>
          </a:p>
        </p:txBody>
      </p:sp>
    </p:spTree>
    <p:extLst>
      <p:ext uri="{BB962C8B-B14F-4D97-AF65-F5344CB8AC3E}">
        <p14:creationId xmlns:p14="http://schemas.microsoft.com/office/powerpoint/2010/main" val="38988996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53</a:t>
            </a:fld>
            <a:endParaRPr lang="zh-CN" altLang="en-US"/>
          </a:p>
        </p:txBody>
      </p:sp>
    </p:spTree>
    <p:extLst>
      <p:ext uri="{BB962C8B-B14F-4D97-AF65-F5344CB8AC3E}">
        <p14:creationId xmlns:p14="http://schemas.microsoft.com/office/powerpoint/2010/main" val="1645339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54</a:t>
            </a:fld>
            <a:endParaRPr lang="zh-CN" altLang="en-US"/>
          </a:p>
        </p:txBody>
      </p:sp>
    </p:spTree>
    <p:extLst>
      <p:ext uri="{BB962C8B-B14F-4D97-AF65-F5344CB8AC3E}">
        <p14:creationId xmlns:p14="http://schemas.microsoft.com/office/powerpoint/2010/main" val="41949900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55</a:t>
            </a:fld>
            <a:endParaRPr lang="zh-CN" altLang="en-US"/>
          </a:p>
        </p:txBody>
      </p:sp>
    </p:spTree>
    <p:extLst>
      <p:ext uri="{BB962C8B-B14F-4D97-AF65-F5344CB8AC3E}">
        <p14:creationId xmlns:p14="http://schemas.microsoft.com/office/powerpoint/2010/main" val="10351038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56</a:t>
            </a:fld>
            <a:endParaRPr lang="zh-CN" altLang="en-US"/>
          </a:p>
        </p:txBody>
      </p:sp>
    </p:spTree>
    <p:extLst>
      <p:ext uri="{BB962C8B-B14F-4D97-AF65-F5344CB8AC3E}">
        <p14:creationId xmlns:p14="http://schemas.microsoft.com/office/powerpoint/2010/main" val="37147184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57</a:t>
            </a:fld>
            <a:endParaRPr lang="zh-CN" altLang="en-US"/>
          </a:p>
        </p:txBody>
      </p:sp>
    </p:spTree>
    <p:extLst>
      <p:ext uri="{BB962C8B-B14F-4D97-AF65-F5344CB8AC3E}">
        <p14:creationId xmlns:p14="http://schemas.microsoft.com/office/powerpoint/2010/main" val="28478780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58</a:t>
            </a:fld>
            <a:endParaRPr lang="zh-CN" altLang="en-US"/>
          </a:p>
        </p:txBody>
      </p:sp>
    </p:spTree>
    <p:extLst>
      <p:ext uri="{BB962C8B-B14F-4D97-AF65-F5344CB8AC3E}">
        <p14:creationId xmlns:p14="http://schemas.microsoft.com/office/powerpoint/2010/main" val="16208331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59</a:t>
            </a:fld>
            <a:endParaRPr lang="zh-CN" altLang="en-US"/>
          </a:p>
        </p:txBody>
      </p:sp>
    </p:spTree>
    <p:extLst>
      <p:ext uri="{BB962C8B-B14F-4D97-AF65-F5344CB8AC3E}">
        <p14:creationId xmlns:p14="http://schemas.microsoft.com/office/powerpoint/2010/main" val="23220578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60</a:t>
            </a:fld>
            <a:endParaRPr lang="zh-CN" altLang="en-US"/>
          </a:p>
        </p:txBody>
      </p:sp>
    </p:spTree>
    <p:extLst>
      <p:ext uri="{BB962C8B-B14F-4D97-AF65-F5344CB8AC3E}">
        <p14:creationId xmlns:p14="http://schemas.microsoft.com/office/powerpoint/2010/main" val="26751670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61</a:t>
            </a:fld>
            <a:endParaRPr lang="zh-CN" altLang="en-US"/>
          </a:p>
        </p:txBody>
      </p:sp>
    </p:spTree>
    <p:extLst>
      <p:ext uri="{BB962C8B-B14F-4D97-AF65-F5344CB8AC3E}">
        <p14:creationId xmlns:p14="http://schemas.microsoft.com/office/powerpoint/2010/main" val="3572641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25595112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62</a:t>
            </a:fld>
            <a:endParaRPr lang="zh-CN" altLang="en-US"/>
          </a:p>
        </p:txBody>
      </p:sp>
    </p:spTree>
    <p:extLst>
      <p:ext uri="{BB962C8B-B14F-4D97-AF65-F5344CB8AC3E}">
        <p14:creationId xmlns:p14="http://schemas.microsoft.com/office/powerpoint/2010/main" val="15211078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63</a:t>
            </a:fld>
            <a:endParaRPr lang="zh-CN" altLang="en-US"/>
          </a:p>
        </p:txBody>
      </p:sp>
    </p:spTree>
    <p:extLst>
      <p:ext uri="{BB962C8B-B14F-4D97-AF65-F5344CB8AC3E}">
        <p14:creationId xmlns:p14="http://schemas.microsoft.com/office/powerpoint/2010/main" val="14002187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64</a:t>
            </a:fld>
            <a:endParaRPr lang="zh-CN" altLang="en-US"/>
          </a:p>
        </p:txBody>
      </p:sp>
    </p:spTree>
    <p:extLst>
      <p:ext uri="{BB962C8B-B14F-4D97-AF65-F5344CB8AC3E}">
        <p14:creationId xmlns:p14="http://schemas.microsoft.com/office/powerpoint/2010/main" val="25988517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65</a:t>
            </a:fld>
            <a:endParaRPr lang="zh-CN" altLang="en-US"/>
          </a:p>
        </p:txBody>
      </p:sp>
    </p:spTree>
    <p:extLst>
      <p:ext uri="{BB962C8B-B14F-4D97-AF65-F5344CB8AC3E}">
        <p14:creationId xmlns:p14="http://schemas.microsoft.com/office/powerpoint/2010/main" val="40229935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66</a:t>
            </a:fld>
            <a:endParaRPr lang="zh-CN" altLang="en-US"/>
          </a:p>
        </p:txBody>
      </p:sp>
    </p:spTree>
    <p:extLst>
      <p:ext uri="{BB962C8B-B14F-4D97-AF65-F5344CB8AC3E}">
        <p14:creationId xmlns:p14="http://schemas.microsoft.com/office/powerpoint/2010/main" val="16328991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67</a:t>
            </a:fld>
            <a:endParaRPr lang="zh-CN" altLang="en-US"/>
          </a:p>
        </p:txBody>
      </p:sp>
    </p:spTree>
    <p:extLst>
      <p:ext uri="{BB962C8B-B14F-4D97-AF65-F5344CB8AC3E}">
        <p14:creationId xmlns:p14="http://schemas.microsoft.com/office/powerpoint/2010/main" val="36969921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68</a:t>
            </a:fld>
            <a:endParaRPr lang="zh-CN" altLang="en-US"/>
          </a:p>
        </p:txBody>
      </p:sp>
    </p:spTree>
    <p:extLst>
      <p:ext uri="{BB962C8B-B14F-4D97-AF65-F5344CB8AC3E}">
        <p14:creationId xmlns:p14="http://schemas.microsoft.com/office/powerpoint/2010/main" val="4532145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69</a:t>
            </a:fld>
            <a:endParaRPr lang="zh-CN" altLang="en-US"/>
          </a:p>
        </p:txBody>
      </p:sp>
    </p:spTree>
    <p:extLst>
      <p:ext uri="{BB962C8B-B14F-4D97-AF65-F5344CB8AC3E}">
        <p14:creationId xmlns:p14="http://schemas.microsoft.com/office/powerpoint/2010/main" val="31151824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70</a:t>
            </a:fld>
            <a:endParaRPr lang="zh-CN" altLang="en-US"/>
          </a:p>
        </p:txBody>
      </p:sp>
    </p:spTree>
    <p:extLst>
      <p:ext uri="{BB962C8B-B14F-4D97-AF65-F5344CB8AC3E}">
        <p14:creationId xmlns:p14="http://schemas.microsoft.com/office/powerpoint/2010/main" val="12384089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71</a:t>
            </a:fld>
            <a:endParaRPr lang="zh-CN" altLang="en-US"/>
          </a:p>
        </p:txBody>
      </p:sp>
    </p:spTree>
    <p:extLst>
      <p:ext uri="{BB962C8B-B14F-4D97-AF65-F5344CB8AC3E}">
        <p14:creationId xmlns:p14="http://schemas.microsoft.com/office/powerpoint/2010/main" val="2308341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9385324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72</a:t>
            </a:fld>
            <a:endParaRPr lang="zh-CN" altLang="en-US"/>
          </a:p>
        </p:txBody>
      </p:sp>
    </p:spTree>
    <p:extLst>
      <p:ext uri="{BB962C8B-B14F-4D97-AF65-F5344CB8AC3E}">
        <p14:creationId xmlns:p14="http://schemas.microsoft.com/office/powerpoint/2010/main" val="15406074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73</a:t>
            </a:fld>
            <a:endParaRPr lang="zh-CN" altLang="en-US"/>
          </a:p>
        </p:txBody>
      </p:sp>
    </p:spTree>
    <p:extLst>
      <p:ext uri="{BB962C8B-B14F-4D97-AF65-F5344CB8AC3E}">
        <p14:creationId xmlns:p14="http://schemas.microsoft.com/office/powerpoint/2010/main" val="37644157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74</a:t>
            </a:fld>
            <a:endParaRPr lang="zh-CN" altLang="en-US"/>
          </a:p>
        </p:txBody>
      </p:sp>
    </p:spTree>
    <p:extLst>
      <p:ext uri="{BB962C8B-B14F-4D97-AF65-F5344CB8AC3E}">
        <p14:creationId xmlns:p14="http://schemas.microsoft.com/office/powerpoint/2010/main" val="26450321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75</a:t>
            </a:fld>
            <a:endParaRPr lang="zh-CN" altLang="en-US"/>
          </a:p>
        </p:txBody>
      </p:sp>
    </p:spTree>
    <p:extLst>
      <p:ext uri="{BB962C8B-B14F-4D97-AF65-F5344CB8AC3E}">
        <p14:creationId xmlns:p14="http://schemas.microsoft.com/office/powerpoint/2010/main" val="9069733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76</a:t>
            </a:fld>
            <a:endParaRPr lang="zh-CN" altLang="en-US"/>
          </a:p>
        </p:txBody>
      </p:sp>
    </p:spTree>
    <p:extLst>
      <p:ext uri="{BB962C8B-B14F-4D97-AF65-F5344CB8AC3E}">
        <p14:creationId xmlns:p14="http://schemas.microsoft.com/office/powerpoint/2010/main" val="41342473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77</a:t>
            </a:fld>
            <a:endParaRPr lang="zh-CN" altLang="en-US"/>
          </a:p>
        </p:txBody>
      </p:sp>
    </p:spTree>
    <p:extLst>
      <p:ext uri="{BB962C8B-B14F-4D97-AF65-F5344CB8AC3E}">
        <p14:creationId xmlns:p14="http://schemas.microsoft.com/office/powerpoint/2010/main" val="38291324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78</a:t>
            </a:fld>
            <a:endParaRPr lang="zh-CN" altLang="en-US"/>
          </a:p>
        </p:txBody>
      </p:sp>
    </p:spTree>
    <p:extLst>
      <p:ext uri="{BB962C8B-B14F-4D97-AF65-F5344CB8AC3E}">
        <p14:creationId xmlns:p14="http://schemas.microsoft.com/office/powerpoint/2010/main" val="23072551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79</a:t>
            </a:fld>
            <a:endParaRPr lang="zh-CN" altLang="en-US"/>
          </a:p>
        </p:txBody>
      </p:sp>
    </p:spTree>
    <p:extLst>
      <p:ext uri="{BB962C8B-B14F-4D97-AF65-F5344CB8AC3E}">
        <p14:creationId xmlns:p14="http://schemas.microsoft.com/office/powerpoint/2010/main" val="2215098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154041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extLst>
      <p:ext uri="{BB962C8B-B14F-4D97-AF65-F5344CB8AC3E}">
        <p14:creationId xmlns:p14="http://schemas.microsoft.com/office/powerpoint/2010/main" val="33365499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B2765790-E418-4DE2-9336-BBB8A714A2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日期占位符 3">
            <a:extLst>
              <a:ext uri="{FF2B5EF4-FFF2-40B4-BE49-F238E27FC236}">
                <a16:creationId xmlns:a16="http://schemas.microsoft.com/office/drawing/2014/main" xmlns="" id="{F03FC049-C4A7-455C-BD93-392A5CF8CA64}"/>
              </a:ext>
            </a:extLst>
          </p:cNvPr>
          <p:cNvSpPr>
            <a:spLocks noGrp="1"/>
          </p:cNvSpPr>
          <p:nvPr>
            <p:ph type="dt" sz="half" idx="10"/>
          </p:nvPr>
        </p:nvSpPr>
        <p:spPr/>
        <p:txBody>
          <a:bodyPr/>
          <a:lstStyle>
            <a:lvl1pPr>
              <a:defRPr b="1">
                <a:solidFill>
                  <a:srgbClr val="3859CD"/>
                </a:solidFill>
                <a:latin typeface="微软雅黑" panose="020B0503020204020204" pitchFamily="34" charset="-122"/>
                <a:ea typeface="微软雅黑" panose="020B0503020204020204" pitchFamily="34" charset="-122"/>
              </a:defRPr>
            </a:lvl1pPr>
          </a:lstStyle>
          <a:p>
            <a:endParaRPr lang="zh-CN" altLang="en-US"/>
          </a:p>
        </p:txBody>
      </p:sp>
      <p:sp>
        <p:nvSpPr>
          <p:cNvPr id="5" name="页脚占位符 4">
            <a:extLst>
              <a:ext uri="{FF2B5EF4-FFF2-40B4-BE49-F238E27FC236}">
                <a16:creationId xmlns:a16="http://schemas.microsoft.com/office/drawing/2014/main" xmlns="" id="{0486EB09-1D2E-4B10-A438-778269CCFFFD}"/>
              </a:ext>
            </a:extLst>
          </p:cNvPr>
          <p:cNvSpPr>
            <a:spLocks noGrp="1"/>
          </p:cNvSpPr>
          <p:nvPr>
            <p:ph type="ftr" sz="quarter" idx="11"/>
          </p:nvPr>
        </p:nvSpPr>
        <p:spPr/>
        <p:txBody>
          <a:bodyPr/>
          <a:lstStyle>
            <a:lvl1pPr>
              <a:defRPr b="1">
                <a:solidFill>
                  <a:srgbClr val="3859CD"/>
                </a:solidFill>
                <a:latin typeface="微软雅黑" panose="020B0503020204020204" pitchFamily="34" charset="-122"/>
                <a:ea typeface="微软雅黑" panose="020B0503020204020204" pitchFamily="34" charset="-122"/>
              </a:defRPr>
            </a:lvl1pPr>
          </a:lstStyle>
          <a:p>
            <a:r>
              <a:rPr lang="zh-CN" altLang="en-US" smtClean="0"/>
              <a:t>第一章 概论</a:t>
            </a:r>
            <a:endParaRPr lang="zh-CN" altLang="en-US"/>
          </a:p>
        </p:txBody>
      </p:sp>
      <p:sp>
        <p:nvSpPr>
          <p:cNvPr id="6" name="灯片编号占位符 5">
            <a:extLst>
              <a:ext uri="{FF2B5EF4-FFF2-40B4-BE49-F238E27FC236}">
                <a16:creationId xmlns:a16="http://schemas.microsoft.com/office/drawing/2014/main" xmlns="" id="{C0900AE2-8197-482E-9C2B-BA6497594D4B}"/>
              </a:ext>
            </a:extLst>
          </p:cNvPr>
          <p:cNvSpPr>
            <a:spLocks noGrp="1"/>
          </p:cNvSpPr>
          <p:nvPr>
            <p:ph type="sldNum" sz="quarter" idx="12"/>
          </p:nvPr>
        </p:nvSpPr>
        <p:spPr/>
        <p:txBody>
          <a:bodyPr/>
          <a:lstStyle>
            <a:lvl1pPr>
              <a:defRPr b="1">
                <a:solidFill>
                  <a:srgbClr val="3859CD"/>
                </a:solidFill>
                <a:latin typeface="微软雅黑" panose="020B0503020204020204" pitchFamily="34" charset="-122"/>
                <a:ea typeface="微软雅黑" panose="020B0503020204020204" pitchFamily="34" charset="-122"/>
              </a:defRPr>
            </a:lvl1pPr>
          </a:lstStyle>
          <a:p>
            <a:fld id="{B6D9C768-8413-45FA-BDC7-53DA68035736}" type="slidenum">
              <a:rPr lang="zh-CN" altLang="en-US" smtClean="0"/>
              <a:pPr/>
              <a:t>‹#›</a:t>
            </a:fld>
            <a:endParaRPr lang="zh-CN" altLang="en-US"/>
          </a:p>
        </p:txBody>
      </p:sp>
      <p:sp>
        <p:nvSpPr>
          <p:cNvPr id="2" name="标题 1">
            <a:extLst>
              <a:ext uri="{FF2B5EF4-FFF2-40B4-BE49-F238E27FC236}">
                <a16:creationId xmlns:a16="http://schemas.microsoft.com/office/drawing/2014/main" xmlns="" id="{F824EC45-379A-46D3-BCAF-451F68651FA5}"/>
              </a:ext>
            </a:extLst>
          </p:cNvPr>
          <p:cNvSpPr>
            <a:spLocks noGrp="1"/>
          </p:cNvSpPr>
          <p:nvPr>
            <p:ph type="ctrTitle"/>
          </p:nvPr>
        </p:nvSpPr>
        <p:spPr>
          <a:xfrm>
            <a:off x="1524000" y="1122363"/>
            <a:ext cx="6756400" cy="2387600"/>
          </a:xfrm>
        </p:spPr>
        <p:txBody>
          <a:bodyPr anchor="ctr"/>
          <a:lstStyle>
            <a:lvl1pPr algn="ctr">
              <a:defRPr sz="6000" b="1">
                <a:solidFill>
                  <a:srgbClr val="21509E"/>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xmlns="" id="{6661ED13-1D89-4C5B-B4CF-B2A72DF920F8}"/>
              </a:ext>
            </a:extLst>
          </p:cNvPr>
          <p:cNvSpPr>
            <a:spLocks noGrp="1"/>
          </p:cNvSpPr>
          <p:nvPr>
            <p:ph type="subTitle" idx="1"/>
          </p:nvPr>
        </p:nvSpPr>
        <p:spPr>
          <a:xfrm>
            <a:off x="1524000" y="3602038"/>
            <a:ext cx="6766560" cy="1655762"/>
          </a:xfrm>
        </p:spPr>
        <p:txBody>
          <a:bodyPr anchor="ctr">
            <a:normAutofit/>
          </a:bodyPr>
          <a:lstStyle>
            <a:lvl1pPr marL="0" indent="0" algn="ctr">
              <a:buNone/>
              <a:defRPr sz="3600" b="1">
                <a:solidFill>
                  <a:srgbClr val="21509E"/>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Tree>
    <p:extLst>
      <p:ext uri="{BB962C8B-B14F-4D97-AF65-F5344CB8AC3E}">
        <p14:creationId xmlns:p14="http://schemas.microsoft.com/office/powerpoint/2010/main" val="663671967"/>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EEAE32E-0618-47CC-8787-925BEA28595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854B5197-DDBF-4CEE-99D9-1B29BD0421D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ABE9D977-DB12-4FE4-AB5F-B2913D44C48E}"/>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xmlns="" id="{DBAFAF33-0829-4AEF-BCCF-204700A9F2E9}"/>
              </a:ext>
            </a:extLst>
          </p:cNvPr>
          <p:cNvSpPr>
            <a:spLocks noGrp="1"/>
          </p:cNvSpPr>
          <p:nvPr>
            <p:ph type="ftr" sz="quarter" idx="11"/>
          </p:nvPr>
        </p:nvSpPr>
        <p:spPr/>
        <p:txBody>
          <a:bodyPr/>
          <a:lstStyle/>
          <a:p>
            <a:r>
              <a:rPr lang="zh-CN" altLang="en-US" dirty="0" smtClean="0"/>
              <a:t>第四章 组合逻辑电路</a:t>
            </a:r>
            <a:endParaRPr lang="zh-CN" altLang="en-US" dirty="0"/>
          </a:p>
        </p:txBody>
      </p:sp>
      <p:sp>
        <p:nvSpPr>
          <p:cNvPr id="6" name="灯片编号占位符 5">
            <a:extLst>
              <a:ext uri="{FF2B5EF4-FFF2-40B4-BE49-F238E27FC236}">
                <a16:creationId xmlns:a16="http://schemas.microsoft.com/office/drawing/2014/main" xmlns="" id="{EA39165D-C847-49C8-A4FF-D88FF4FDF733}"/>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3887699520"/>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B71E5043-3C12-4801-A114-C3119082441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98881ECC-5C18-4B54-9938-B2A34BD40FB1}"/>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41B8C888-DAF9-4D3C-88A1-99623606EE87}"/>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xmlns="" id="{5F9E94D2-2ADF-4D1C-879F-2171E91BB0EC}"/>
              </a:ext>
            </a:extLst>
          </p:cNvPr>
          <p:cNvSpPr>
            <a:spLocks noGrp="1"/>
          </p:cNvSpPr>
          <p:nvPr>
            <p:ph type="ftr" sz="quarter" idx="11"/>
          </p:nvPr>
        </p:nvSpPr>
        <p:spPr/>
        <p:txBody>
          <a:bodyPr/>
          <a:lstStyle/>
          <a:p>
            <a:r>
              <a:rPr lang="zh-CN" altLang="en-US" dirty="0" smtClean="0"/>
              <a:t>第四章 组合逻辑电路</a:t>
            </a:r>
            <a:endParaRPr lang="zh-CN" altLang="en-US" dirty="0"/>
          </a:p>
        </p:txBody>
      </p:sp>
      <p:sp>
        <p:nvSpPr>
          <p:cNvPr id="6" name="灯片编号占位符 5">
            <a:extLst>
              <a:ext uri="{FF2B5EF4-FFF2-40B4-BE49-F238E27FC236}">
                <a16:creationId xmlns:a16="http://schemas.microsoft.com/office/drawing/2014/main" xmlns="" id="{F3EEEC03-331E-4995-8995-E9F605A4418B}"/>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741085819"/>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5"/>
          <p:cNvPicPr>
            <a:picLocks noChangeAspect="1"/>
          </p:cNvPicPr>
          <p:nvPr userDrawn="1"/>
        </p:nvPicPr>
        <p:blipFill>
          <a:blip r:embed="rId2" cstate="print"/>
          <a:stretch>
            <a:fillRect/>
          </a:stretch>
        </p:blipFill>
        <p:spPr>
          <a:xfrm>
            <a:off x="5504" y="-25400"/>
            <a:ext cx="12192000" cy="4171949"/>
          </a:xfrm>
          <a:prstGeom prst="rect">
            <a:avLst/>
          </a:prstGeom>
          <a:effectLst/>
        </p:spPr>
      </p:pic>
      <p:sp>
        <p:nvSpPr>
          <p:cNvPr id="9" name="矩形 2"/>
          <p:cNvSpPr/>
          <p:nvPr userDrawn="1"/>
        </p:nvSpPr>
        <p:spPr>
          <a:xfrm>
            <a:off x="0" y="4251163"/>
            <a:ext cx="12192000" cy="2606837"/>
          </a:xfrm>
          <a:prstGeom prst="rect">
            <a:avLst/>
          </a:prstGeom>
          <a:solidFill>
            <a:srgbClr val="213F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1219170"/>
            <a:endParaRPr lang="zh-CN" altLang="en-US" sz="1900" dirty="0">
              <a:solidFill>
                <a:prstClr val="white"/>
              </a:solidFill>
            </a:endParaRPr>
          </a:p>
        </p:txBody>
      </p:sp>
      <p:sp>
        <p:nvSpPr>
          <p:cNvPr id="5" name="Rectangle 4"/>
          <p:cNvSpPr>
            <a:spLocks noChangeArrowheads="1"/>
          </p:cNvSpPr>
          <p:nvPr userDrawn="1"/>
        </p:nvSpPr>
        <p:spPr bwMode="auto">
          <a:xfrm>
            <a:off x="1" y="4145936"/>
            <a:ext cx="7142840" cy="109728"/>
          </a:xfrm>
          <a:prstGeom prst="rect">
            <a:avLst/>
          </a:prstGeom>
          <a:solidFill>
            <a:schemeClr val="bg2"/>
          </a:solidFill>
          <a:ln>
            <a:noFill/>
          </a:ln>
        </p:spPr>
        <p:txBody>
          <a:bodyPr vert="horz" wrap="square" lIns="91414" tIns="45707" rIns="91414" bIns="45707" numCol="1" anchor="t" anchorCtr="0" compatLnSpc="1">
            <a:prstTxWarp prst="textNoShape">
              <a:avLst/>
            </a:prstTxWarp>
          </a:bodyPr>
          <a:lstStyle/>
          <a:p>
            <a:pPr defTabSz="1219170"/>
            <a:endParaRPr lang="zh-CN" altLang="en-US" sz="2400">
              <a:solidFill>
                <a:srgbClr val="44546A"/>
              </a:solidFill>
            </a:endParaRPr>
          </a:p>
        </p:txBody>
      </p:sp>
      <p:sp>
        <p:nvSpPr>
          <p:cNvPr id="6" name="Rectangle 5"/>
          <p:cNvSpPr>
            <a:spLocks noChangeArrowheads="1"/>
          </p:cNvSpPr>
          <p:nvPr userDrawn="1"/>
        </p:nvSpPr>
        <p:spPr bwMode="auto">
          <a:xfrm>
            <a:off x="7130304" y="4145936"/>
            <a:ext cx="1266216" cy="109728"/>
          </a:xfrm>
          <a:prstGeom prst="rect">
            <a:avLst/>
          </a:prstGeom>
          <a:solidFill>
            <a:schemeClr val="accent1"/>
          </a:solidFill>
          <a:ln>
            <a:noFill/>
          </a:ln>
        </p:spPr>
        <p:txBody>
          <a:bodyPr vert="horz" wrap="square" lIns="91414" tIns="45707" rIns="91414" bIns="45707" numCol="1" anchor="t" anchorCtr="0" compatLnSpc="1">
            <a:prstTxWarp prst="textNoShape">
              <a:avLst/>
            </a:prstTxWarp>
          </a:bodyPr>
          <a:lstStyle/>
          <a:p>
            <a:pPr defTabSz="1219170"/>
            <a:endParaRPr lang="zh-CN" altLang="en-US" sz="2400">
              <a:solidFill>
                <a:srgbClr val="44546A"/>
              </a:solidFill>
            </a:endParaRPr>
          </a:p>
        </p:txBody>
      </p:sp>
      <p:sp>
        <p:nvSpPr>
          <p:cNvPr id="7" name="Rectangle 6"/>
          <p:cNvSpPr>
            <a:spLocks noChangeArrowheads="1"/>
          </p:cNvSpPr>
          <p:nvPr userDrawn="1"/>
        </p:nvSpPr>
        <p:spPr bwMode="auto">
          <a:xfrm>
            <a:off x="8396522" y="4145936"/>
            <a:ext cx="1264649" cy="109728"/>
          </a:xfrm>
          <a:prstGeom prst="rect">
            <a:avLst/>
          </a:prstGeom>
          <a:solidFill>
            <a:schemeClr val="accent2"/>
          </a:solidFill>
          <a:ln>
            <a:noFill/>
          </a:ln>
        </p:spPr>
        <p:txBody>
          <a:bodyPr vert="horz" wrap="square" lIns="91414" tIns="45707" rIns="91414" bIns="45707" numCol="1" anchor="t" anchorCtr="0" compatLnSpc="1">
            <a:prstTxWarp prst="textNoShape">
              <a:avLst/>
            </a:prstTxWarp>
          </a:bodyPr>
          <a:lstStyle/>
          <a:p>
            <a:pPr defTabSz="1219170"/>
            <a:endParaRPr lang="zh-CN" altLang="en-US" sz="2400">
              <a:solidFill>
                <a:srgbClr val="44546A"/>
              </a:solidFill>
            </a:endParaRPr>
          </a:p>
        </p:txBody>
      </p:sp>
      <p:sp>
        <p:nvSpPr>
          <p:cNvPr id="10" name="Rectangle 9"/>
          <p:cNvSpPr>
            <a:spLocks noChangeArrowheads="1"/>
          </p:cNvSpPr>
          <p:nvPr userDrawn="1"/>
        </p:nvSpPr>
        <p:spPr bwMode="auto">
          <a:xfrm>
            <a:off x="9661172" y="4145936"/>
            <a:ext cx="1266216" cy="109728"/>
          </a:xfrm>
          <a:prstGeom prst="rect">
            <a:avLst/>
          </a:prstGeom>
          <a:solidFill>
            <a:schemeClr val="accent3"/>
          </a:solidFill>
          <a:ln>
            <a:noFill/>
          </a:ln>
        </p:spPr>
        <p:txBody>
          <a:bodyPr vert="horz" wrap="square" lIns="91414" tIns="45707" rIns="91414" bIns="45707" numCol="1" anchor="t" anchorCtr="0" compatLnSpc="1">
            <a:prstTxWarp prst="textNoShape">
              <a:avLst/>
            </a:prstTxWarp>
          </a:bodyPr>
          <a:lstStyle/>
          <a:p>
            <a:pPr defTabSz="1219170"/>
            <a:endParaRPr lang="zh-CN" altLang="en-US" sz="2400">
              <a:solidFill>
                <a:srgbClr val="44546A"/>
              </a:solidFill>
            </a:endParaRPr>
          </a:p>
        </p:txBody>
      </p:sp>
      <p:sp>
        <p:nvSpPr>
          <p:cNvPr id="11" name="Rectangle 10"/>
          <p:cNvSpPr>
            <a:spLocks noChangeArrowheads="1"/>
          </p:cNvSpPr>
          <p:nvPr userDrawn="1"/>
        </p:nvSpPr>
        <p:spPr bwMode="auto">
          <a:xfrm>
            <a:off x="10927389" y="4145936"/>
            <a:ext cx="1264649" cy="109728"/>
          </a:xfrm>
          <a:prstGeom prst="rect">
            <a:avLst/>
          </a:prstGeom>
          <a:solidFill>
            <a:schemeClr val="accent4"/>
          </a:solidFill>
          <a:ln>
            <a:noFill/>
          </a:ln>
        </p:spPr>
        <p:txBody>
          <a:bodyPr vert="horz" wrap="square" lIns="91414" tIns="45707" rIns="91414" bIns="45707" numCol="1" anchor="t" anchorCtr="0" compatLnSpc="1">
            <a:prstTxWarp prst="textNoShape">
              <a:avLst/>
            </a:prstTxWarp>
          </a:bodyPr>
          <a:lstStyle/>
          <a:p>
            <a:pPr defTabSz="1219170"/>
            <a:endParaRPr lang="zh-CN" altLang="en-US" sz="2400">
              <a:solidFill>
                <a:srgbClr val="44546A"/>
              </a:solidFill>
            </a:endParaRPr>
          </a:p>
        </p:txBody>
      </p:sp>
    </p:spTree>
    <p:extLst>
      <p:ext uri="{BB962C8B-B14F-4D97-AF65-F5344CB8AC3E}">
        <p14:creationId xmlns:p14="http://schemas.microsoft.com/office/powerpoint/2010/main" val="149515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1000" fill="hold"/>
                                        <p:tgtEl>
                                          <p:spTgt spid="5"/>
                                        </p:tgtEl>
                                        <p:attrNameLst>
                                          <p:attrName>ppt_x</p:attrName>
                                        </p:attrNameLst>
                                      </p:cBhvr>
                                      <p:tavLst>
                                        <p:tav tm="0">
                                          <p:val>
                                            <p:strVal val="0-#ppt_w/2"/>
                                          </p:val>
                                        </p:tav>
                                        <p:tav tm="100000">
                                          <p:val>
                                            <p:strVal val="#ppt_x"/>
                                          </p:val>
                                        </p:tav>
                                      </p:tavLst>
                                    </p:anim>
                                    <p:anim calcmode="lin" valueType="num">
                                      <p:cBhvr additive="base">
                                        <p:cTn id="19" dur="1000" fill="hold"/>
                                        <p:tgtEl>
                                          <p:spTgt spid="5"/>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3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 calcmode="lin" valueType="num">
                                      <p:cBhvr>
                                        <p:cTn id="25" dur="500" fill="hold"/>
                                        <p:tgtEl>
                                          <p:spTgt spid="6"/>
                                        </p:tgtEl>
                                        <p:attrNameLst>
                                          <p:attrName>style.rotation</p:attrName>
                                        </p:attrNameLst>
                                      </p:cBhvr>
                                      <p:tavLst>
                                        <p:tav tm="0">
                                          <p:val>
                                            <p:fltVal val="90"/>
                                          </p:val>
                                        </p:tav>
                                        <p:tav tm="100000">
                                          <p:val>
                                            <p:fltVal val="0"/>
                                          </p:val>
                                        </p:tav>
                                      </p:tavLst>
                                    </p:anim>
                                    <p:animEffect transition="in" filter="fade">
                                      <p:cBhvr>
                                        <p:cTn id="26" dur="500"/>
                                        <p:tgtEl>
                                          <p:spTgt spid="6"/>
                                        </p:tgtEl>
                                      </p:cBhvr>
                                    </p:animEffect>
                                  </p:childTnLst>
                                </p:cTn>
                              </p:par>
                              <p:par>
                                <p:cTn id="27" presetID="31" presetClass="entr" presetSubtype="0" fill="hold" grpId="0" nodeType="withEffect">
                                  <p:stCondLst>
                                    <p:cond delay="10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 calcmode="lin" valueType="num">
                                      <p:cBhvr>
                                        <p:cTn id="31" dur="500" fill="hold"/>
                                        <p:tgtEl>
                                          <p:spTgt spid="7"/>
                                        </p:tgtEl>
                                        <p:attrNameLst>
                                          <p:attrName>style.rotation</p:attrName>
                                        </p:attrNameLst>
                                      </p:cBhvr>
                                      <p:tavLst>
                                        <p:tav tm="0">
                                          <p:val>
                                            <p:fltVal val="90"/>
                                          </p:val>
                                        </p:tav>
                                        <p:tav tm="100000">
                                          <p:val>
                                            <p:fltVal val="0"/>
                                          </p:val>
                                        </p:tav>
                                      </p:tavLst>
                                    </p:anim>
                                    <p:animEffect transition="in" filter="fade">
                                      <p:cBhvr>
                                        <p:cTn id="32" dur="500"/>
                                        <p:tgtEl>
                                          <p:spTgt spid="7"/>
                                        </p:tgtEl>
                                      </p:cBhvr>
                                    </p:animEffect>
                                  </p:childTnLst>
                                </p:cTn>
                              </p:par>
                              <p:par>
                                <p:cTn id="33" presetID="31" presetClass="entr" presetSubtype="0" fill="hold" grpId="0" nodeType="withEffect">
                                  <p:stCondLst>
                                    <p:cond delay="20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 calcmode="lin" valueType="num">
                                      <p:cBhvr>
                                        <p:cTn id="37" dur="500" fill="hold"/>
                                        <p:tgtEl>
                                          <p:spTgt spid="10"/>
                                        </p:tgtEl>
                                        <p:attrNameLst>
                                          <p:attrName>style.rotation</p:attrName>
                                        </p:attrNameLst>
                                      </p:cBhvr>
                                      <p:tavLst>
                                        <p:tav tm="0">
                                          <p:val>
                                            <p:fltVal val="90"/>
                                          </p:val>
                                        </p:tav>
                                        <p:tav tm="100000">
                                          <p:val>
                                            <p:fltVal val="0"/>
                                          </p:val>
                                        </p:tav>
                                      </p:tavLst>
                                    </p:anim>
                                    <p:animEffect transition="in" filter="fade">
                                      <p:cBhvr>
                                        <p:cTn id="38" dur="500"/>
                                        <p:tgtEl>
                                          <p:spTgt spid="10"/>
                                        </p:tgtEl>
                                      </p:cBhvr>
                                    </p:animEffect>
                                  </p:childTnLst>
                                </p:cTn>
                              </p:par>
                              <p:par>
                                <p:cTn id="39" presetID="31" presetClass="entr" presetSubtype="0" fill="hold" grpId="0" nodeType="withEffect">
                                  <p:stCondLst>
                                    <p:cond delay="30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 calcmode="lin" valueType="num">
                                      <p:cBhvr>
                                        <p:cTn id="43" dur="500" fill="hold"/>
                                        <p:tgtEl>
                                          <p:spTgt spid="11"/>
                                        </p:tgtEl>
                                        <p:attrNameLst>
                                          <p:attrName>style.rotation</p:attrName>
                                        </p:attrNameLst>
                                      </p:cBhvr>
                                      <p:tavLst>
                                        <p:tav tm="0">
                                          <p:val>
                                            <p:fltVal val="90"/>
                                          </p:val>
                                        </p:tav>
                                        <p:tav tm="100000">
                                          <p:val>
                                            <p:fltVal val="0"/>
                                          </p:val>
                                        </p:tav>
                                      </p:tavLst>
                                    </p:anim>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6" grpId="0" animBg="1"/>
      <p:bldP spid="7" grpId="0" animBg="1"/>
      <p:bldP spid="10" grpId="0" animBg="1"/>
      <p:bldP spid="11"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1788336" y="1584605"/>
            <a:ext cx="4307664" cy="4307664"/>
          </a:xfrm>
          <a:prstGeom prst="diamond">
            <a:avLst/>
          </a:prstGeom>
        </p:spPr>
        <p:txBody>
          <a:bodyPr lIns="60958" tIns="30479" rIns="60958" bIns="30479"/>
          <a:lstStyle>
            <a:lvl1pPr>
              <a:defRPr sz="1300"/>
            </a:lvl1pPr>
          </a:lstStyle>
          <a:p>
            <a:r>
              <a:rPr lang="en-US" dirty="0" smtClean="0"/>
              <a:t>Click icon to add picture</a:t>
            </a:r>
            <a:endParaRPr lang="uk-UA"/>
          </a:p>
        </p:txBody>
      </p:sp>
      <p:sp>
        <p:nvSpPr>
          <p:cNvPr id="15" name="Picture Placeholder 2"/>
          <p:cNvSpPr>
            <a:spLocks noGrp="1"/>
          </p:cNvSpPr>
          <p:nvPr>
            <p:ph type="pic" sz="quarter" idx="13"/>
          </p:nvPr>
        </p:nvSpPr>
        <p:spPr>
          <a:xfrm>
            <a:off x="5012267" y="3732107"/>
            <a:ext cx="2157984" cy="2157984"/>
          </a:xfrm>
          <a:prstGeom prst="diamond">
            <a:avLst/>
          </a:prstGeom>
        </p:spPr>
        <p:txBody>
          <a:bodyPr lIns="60958" tIns="30479" rIns="60958" bIns="30479"/>
          <a:lstStyle>
            <a:lvl1pPr>
              <a:defRPr sz="1300"/>
            </a:lvl1pPr>
          </a:lstStyle>
          <a:p>
            <a:r>
              <a:rPr lang="en-US" dirty="0" smtClean="0"/>
              <a:t>Click icon to add picture</a:t>
            </a:r>
            <a:endParaRPr lang="uk-UA"/>
          </a:p>
        </p:txBody>
      </p:sp>
      <p:sp>
        <p:nvSpPr>
          <p:cNvPr id="16" name="Picture Placeholder 2"/>
          <p:cNvSpPr>
            <a:spLocks noGrp="1"/>
          </p:cNvSpPr>
          <p:nvPr>
            <p:ph type="pic" sz="quarter" idx="14"/>
          </p:nvPr>
        </p:nvSpPr>
        <p:spPr>
          <a:xfrm>
            <a:off x="7170251" y="3732107"/>
            <a:ext cx="2157984" cy="2157984"/>
          </a:xfrm>
          <a:prstGeom prst="diamond">
            <a:avLst/>
          </a:prstGeom>
        </p:spPr>
        <p:txBody>
          <a:bodyPr lIns="60958" tIns="30479" rIns="60958" bIns="30479"/>
          <a:lstStyle>
            <a:lvl1pPr>
              <a:defRPr sz="1300"/>
            </a:lvl1pPr>
          </a:lstStyle>
          <a:p>
            <a:r>
              <a:rPr lang="en-US" dirty="0" smtClean="0"/>
              <a:t>Click icon to add picture</a:t>
            </a:r>
            <a:endParaRPr lang="uk-UA"/>
          </a:p>
        </p:txBody>
      </p:sp>
      <p:sp>
        <p:nvSpPr>
          <p:cNvPr id="10"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115735297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524000" y="1341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3" name="Picture Placeholder 3"/>
          <p:cNvSpPr>
            <a:spLocks noGrp="1"/>
          </p:cNvSpPr>
          <p:nvPr>
            <p:ph type="pic" sz="quarter" idx="14"/>
          </p:nvPr>
        </p:nvSpPr>
        <p:spPr>
          <a:xfrm>
            <a:off x="6096000" y="1341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6" name="Picture Placeholder 3"/>
          <p:cNvSpPr>
            <a:spLocks noGrp="1"/>
          </p:cNvSpPr>
          <p:nvPr>
            <p:ph type="pic" sz="quarter" idx="17"/>
          </p:nvPr>
        </p:nvSpPr>
        <p:spPr>
          <a:xfrm>
            <a:off x="3810000" y="3627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8" name="Picture Placeholder 3"/>
          <p:cNvSpPr>
            <a:spLocks noGrp="1"/>
          </p:cNvSpPr>
          <p:nvPr>
            <p:ph type="pic" sz="quarter" idx="19"/>
          </p:nvPr>
        </p:nvSpPr>
        <p:spPr>
          <a:xfrm>
            <a:off x="8382000" y="3627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0"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307733045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OWXASE 1">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2438400" y="134112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8" name="Picture Placeholder 3"/>
          <p:cNvSpPr>
            <a:spLocks noGrp="1"/>
          </p:cNvSpPr>
          <p:nvPr>
            <p:ph type="pic" sz="quarter" idx="14"/>
          </p:nvPr>
        </p:nvSpPr>
        <p:spPr>
          <a:xfrm>
            <a:off x="7315200" y="134112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9" name="Picture Placeholder 3"/>
          <p:cNvSpPr>
            <a:spLocks noGrp="1"/>
          </p:cNvSpPr>
          <p:nvPr>
            <p:ph type="pic" sz="quarter" idx="16"/>
          </p:nvPr>
        </p:nvSpPr>
        <p:spPr>
          <a:xfrm>
            <a:off x="0" y="316992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0" name="Picture Placeholder 3"/>
          <p:cNvSpPr>
            <a:spLocks noGrp="1"/>
          </p:cNvSpPr>
          <p:nvPr>
            <p:ph type="pic" sz="quarter" idx="18"/>
          </p:nvPr>
        </p:nvSpPr>
        <p:spPr>
          <a:xfrm>
            <a:off x="4876800" y="316992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1" name="Picture Placeholder 3"/>
          <p:cNvSpPr>
            <a:spLocks noGrp="1"/>
          </p:cNvSpPr>
          <p:nvPr>
            <p:ph type="pic" sz="quarter" idx="20"/>
          </p:nvPr>
        </p:nvSpPr>
        <p:spPr>
          <a:xfrm>
            <a:off x="9753600" y="316992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4"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286410242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OWXASE 2">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0" y="1341120"/>
            <a:ext cx="2438400" cy="18288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8" name="Picture Placeholder 3"/>
          <p:cNvSpPr>
            <a:spLocks noGrp="1"/>
          </p:cNvSpPr>
          <p:nvPr>
            <p:ph type="pic" sz="quarter" idx="13"/>
          </p:nvPr>
        </p:nvSpPr>
        <p:spPr>
          <a:xfrm>
            <a:off x="2438400" y="1341120"/>
            <a:ext cx="2438400" cy="18288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9" name="Picture Placeholder 3"/>
          <p:cNvSpPr>
            <a:spLocks noGrp="1"/>
          </p:cNvSpPr>
          <p:nvPr>
            <p:ph type="pic" sz="quarter" idx="14"/>
          </p:nvPr>
        </p:nvSpPr>
        <p:spPr>
          <a:xfrm>
            <a:off x="4876800" y="1341120"/>
            <a:ext cx="2438400" cy="18288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10" name="Picture Placeholder 3"/>
          <p:cNvSpPr>
            <a:spLocks noGrp="1"/>
          </p:cNvSpPr>
          <p:nvPr>
            <p:ph type="pic" sz="quarter" idx="15"/>
          </p:nvPr>
        </p:nvSpPr>
        <p:spPr>
          <a:xfrm>
            <a:off x="7315200" y="1341120"/>
            <a:ext cx="2438400" cy="18288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11" name="Picture Placeholder 3"/>
          <p:cNvSpPr>
            <a:spLocks noGrp="1"/>
          </p:cNvSpPr>
          <p:nvPr>
            <p:ph type="pic" sz="quarter" idx="16"/>
          </p:nvPr>
        </p:nvSpPr>
        <p:spPr>
          <a:xfrm>
            <a:off x="9753600" y="1341120"/>
            <a:ext cx="2438400" cy="18288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12" name="Picture Placeholder 3"/>
          <p:cNvSpPr>
            <a:spLocks noGrp="1"/>
          </p:cNvSpPr>
          <p:nvPr>
            <p:ph type="pic" sz="quarter" idx="17"/>
          </p:nvPr>
        </p:nvSpPr>
        <p:spPr>
          <a:xfrm>
            <a:off x="0" y="3169920"/>
            <a:ext cx="2438400" cy="18288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13" name="Picture Placeholder 3"/>
          <p:cNvSpPr>
            <a:spLocks noGrp="1"/>
          </p:cNvSpPr>
          <p:nvPr>
            <p:ph type="pic" sz="quarter" idx="18"/>
          </p:nvPr>
        </p:nvSpPr>
        <p:spPr>
          <a:xfrm>
            <a:off x="2438400" y="3169920"/>
            <a:ext cx="2438400" cy="18288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14" name="Picture Placeholder 3"/>
          <p:cNvSpPr>
            <a:spLocks noGrp="1"/>
          </p:cNvSpPr>
          <p:nvPr>
            <p:ph type="pic" sz="quarter" idx="19"/>
          </p:nvPr>
        </p:nvSpPr>
        <p:spPr>
          <a:xfrm>
            <a:off x="4876800" y="3169920"/>
            <a:ext cx="2438400" cy="18288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15" name="Picture Placeholder 3"/>
          <p:cNvSpPr>
            <a:spLocks noGrp="1"/>
          </p:cNvSpPr>
          <p:nvPr>
            <p:ph type="pic" sz="quarter" idx="20"/>
          </p:nvPr>
        </p:nvSpPr>
        <p:spPr>
          <a:xfrm>
            <a:off x="7315200" y="3169920"/>
            <a:ext cx="2438400" cy="18288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16" name="Picture Placeholder 3"/>
          <p:cNvSpPr>
            <a:spLocks noGrp="1"/>
          </p:cNvSpPr>
          <p:nvPr>
            <p:ph type="pic" sz="quarter" idx="21"/>
          </p:nvPr>
        </p:nvSpPr>
        <p:spPr>
          <a:xfrm>
            <a:off x="9753600" y="3169920"/>
            <a:ext cx="2438400" cy="18288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19"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
        <p:nvSpPr>
          <p:cNvPr id="17" name="矩形 7"/>
          <p:cNvSpPr/>
          <p:nvPr userDrawn="1"/>
        </p:nvSpPr>
        <p:spPr>
          <a:xfrm>
            <a:off x="1" y="762862"/>
            <a:ext cx="12184067" cy="45708"/>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878" tIns="60938" rIns="121878" bIns="60938" anchor="ctr"/>
          <a:lstStyle/>
          <a:p>
            <a:pPr algn="ctr" defTabSz="1219170">
              <a:defRPr/>
            </a:pPr>
            <a:endParaRPr lang="zh-CN" altLang="en-US" sz="2400" dirty="0">
              <a:solidFill>
                <a:prstClr val="white"/>
              </a:solidFill>
            </a:endParaRPr>
          </a:p>
        </p:txBody>
      </p:sp>
    </p:spTree>
    <p:extLst>
      <p:ext uri="{BB962C8B-B14F-4D97-AF65-F5344CB8AC3E}">
        <p14:creationId xmlns:p14="http://schemas.microsoft.com/office/powerpoint/2010/main" val="291844708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OWXASE 3">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2438400" y="2006600"/>
            <a:ext cx="2438400" cy="1828800"/>
          </a:xfrm>
          <a:prstGeom prst="rect">
            <a:avLst/>
          </a:prstGeom>
        </p:spPr>
        <p:txBody>
          <a:bodyPr lIns="60958" tIns="30479" rIns="60958" bIns="30479"/>
          <a:lstStyle>
            <a:lvl1pPr>
              <a:defRPr sz="1300"/>
            </a:lvl1pPr>
          </a:lstStyle>
          <a:p>
            <a:r>
              <a:rPr lang="en-US" dirty="0" smtClean="0"/>
              <a:t>Click icon to add picture</a:t>
            </a:r>
            <a:endParaRPr lang="uk-UA" dirty="0"/>
          </a:p>
        </p:txBody>
      </p:sp>
      <p:sp>
        <p:nvSpPr>
          <p:cNvPr id="8" name="Picture Placeholder 3"/>
          <p:cNvSpPr>
            <a:spLocks noGrp="1"/>
          </p:cNvSpPr>
          <p:nvPr>
            <p:ph type="pic" sz="quarter" idx="14"/>
          </p:nvPr>
        </p:nvSpPr>
        <p:spPr>
          <a:xfrm>
            <a:off x="7315200" y="20066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0" name="Picture Placeholder 3"/>
          <p:cNvSpPr>
            <a:spLocks noGrp="1"/>
          </p:cNvSpPr>
          <p:nvPr>
            <p:ph type="pic" sz="quarter" idx="16"/>
          </p:nvPr>
        </p:nvSpPr>
        <p:spPr>
          <a:xfrm>
            <a:off x="0" y="38354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2" name="Picture Placeholder 3"/>
          <p:cNvSpPr>
            <a:spLocks noGrp="1"/>
          </p:cNvSpPr>
          <p:nvPr>
            <p:ph type="pic" sz="quarter" idx="18"/>
          </p:nvPr>
        </p:nvSpPr>
        <p:spPr>
          <a:xfrm>
            <a:off x="4876800" y="38354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4" name="Picture Placeholder 3"/>
          <p:cNvSpPr>
            <a:spLocks noGrp="1"/>
          </p:cNvSpPr>
          <p:nvPr>
            <p:ph type="pic" sz="quarter" idx="20"/>
          </p:nvPr>
        </p:nvSpPr>
        <p:spPr>
          <a:xfrm>
            <a:off x="9753600" y="38354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6"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213360734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HOWXASE 4">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19050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6" name="Picture Placeholder 3"/>
          <p:cNvSpPr>
            <a:spLocks noGrp="1"/>
          </p:cNvSpPr>
          <p:nvPr>
            <p:ph type="pic" sz="quarter" idx="12"/>
          </p:nvPr>
        </p:nvSpPr>
        <p:spPr>
          <a:xfrm>
            <a:off x="2438400" y="19050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7" name="Picture Placeholder 3"/>
          <p:cNvSpPr>
            <a:spLocks noGrp="1"/>
          </p:cNvSpPr>
          <p:nvPr>
            <p:ph type="pic" sz="quarter" idx="13"/>
          </p:nvPr>
        </p:nvSpPr>
        <p:spPr>
          <a:xfrm>
            <a:off x="4876800" y="19050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8" name="Picture Placeholder 3"/>
          <p:cNvSpPr>
            <a:spLocks noGrp="1"/>
          </p:cNvSpPr>
          <p:nvPr>
            <p:ph type="pic" sz="quarter" idx="14"/>
          </p:nvPr>
        </p:nvSpPr>
        <p:spPr>
          <a:xfrm>
            <a:off x="7315200" y="19050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9" name="Picture Placeholder 3"/>
          <p:cNvSpPr>
            <a:spLocks noGrp="1"/>
          </p:cNvSpPr>
          <p:nvPr>
            <p:ph type="pic" sz="quarter" idx="15"/>
          </p:nvPr>
        </p:nvSpPr>
        <p:spPr>
          <a:xfrm>
            <a:off x="9753600" y="19050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0" name="Picture Placeholder 3"/>
          <p:cNvSpPr>
            <a:spLocks noGrp="1"/>
          </p:cNvSpPr>
          <p:nvPr>
            <p:ph type="pic" sz="quarter" idx="16"/>
          </p:nvPr>
        </p:nvSpPr>
        <p:spPr>
          <a:xfrm>
            <a:off x="0" y="37338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1" name="Picture Placeholder 3"/>
          <p:cNvSpPr>
            <a:spLocks noGrp="1"/>
          </p:cNvSpPr>
          <p:nvPr>
            <p:ph type="pic" sz="quarter" idx="17"/>
          </p:nvPr>
        </p:nvSpPr>
        <p:spPr>
          <a:xfrm>
            <a:off x="2438400" y="37338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2" name="Picture Placeholder 3"/>
          <p:cNvSpPr>
            <a:spLocks noGrp="1"/>
          </p:cNvSpPr>
          <p:nvPr>
            <p:ph type="pic" sz="quarter" idx="18"/>
          </p:nvPr>
        </p:nvSpPr>
        <p:spPr>
          <a:xfrm>
            <a:off x="4876800" y="37338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3" name="Picture Placeholder 3"/>
          <p:cNvSpPr>
            <a:spLocks noGrp="1"/>
          </p:cNvSpPr>
          <p:nvPr>
            <p:ph type="pic" sz="quarter" idx="19"/>
          </p:nvPr>
        </p:nvSpPr>
        <p:spPr>
          <a:xfrm>
            <a:off x="7315200" y="37338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4" name="Picture Placeholder 3"/>
          <p:cNvSpPr>
            <a:spLocks noGrp="1"/>
          </p:cNvSpPr>
          <p:nvPr>
            <p:ph type="pic" sz="quarter" idx="20"/>
          </p:nvPr>
        </p:nvSpPr>
        <p:spPr>
          <a:xfrm>
            <a:off x="9753600" y="37338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7"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102938954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OWXASE 5">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524000" y="1341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2" name="Picture Placeholder 3"/>
          <p:cNvSpPr>
            <a:spLocks noGrp="1"/>
          </p:cNvSpPr>
          <p:nvPr>
            <p:ph type="pic" sz="quarter" idx="13"/>
          </p:nvPr>
        </p:nvSpPr>
        <p:spPr>
          <a:xfrm>
            <a:off x="3810000" y="1341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3" name="Picture Placeholder 3"/>
          <p:cNvSpPr>
            <a:spLocks noGrp="1"/>
          </p:cNvSpPr>
          <p:nvPr>
            <p:ph type="pic" sz="quarter" idx="14"/>
          </p:nvPr>
        </p:nvSpPr>
        <p:spPr>
          <a:xfrm>
            <a:off x="6096000" y="1341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4" name="Picture Placeholder 3"/>
          <p:cNvSpPr>
            <a:spLocks noGrp="1"/>
          </p:cNvSpPr>
          <p:nvPr>
            <p:ph type="pic" sz="quarter" idx="15"/>
          </p:nvPr>
        </p:nvSpPr>
        <p:spPr>
          <a:xfrm>
            <a:off x="8382000" y="1341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5" name="Picture Placeholder 3"/>
          <p:cNvSpPr>
            <a:spLocks noGrp="1"/>
          </p:cNvSpPr>
          <p:nvPr>
            <p:ph type="pic" sz="quarter" idx="16"/>
          </p:nvPr>
        </p:nvSpPr>
        <p:spPr>
          <a:xfrm>
            <a:off x="1524000" y="3627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6" name="Picture Placeholder 3"/>
          <p:cNvSpPr>
            <a:spLocks noGrp="1"/>
          </p:cNvSpPr>
          <p:nvPr>
            <p:ph type="pic" sz="quarter" idx="17"/>
          </p:nvPr>
        </p:nvSpPr>
        <p:spPr>
          <a:xfrm>
            <a:off x="3810000" y="3627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7" name="Picture Placeholder 3"/>
          <p:cNvSpPr>
            <a:spLocks noGrp="1"/>
          </p:cNvSpPr>
          <p:nvPr>
            <p:ph type="pic" sz="quarter" idx="18"/>
          </p:nvPr>
        </p:nvSpPr>
        <p:spPr>
          <a:xfrm>
            <a:off x="6096000" y="3627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8" name="Picture Placeholder 3"/>
          <p:cNvSpPr>
            <a:spLocks noGrp="1"/>
          </p:cNvSpPr>
          <p:nvPr>
            <p:ph type="pic" sz="quarter" idx="19"/>
          </p:nvPr>
        </p:nvSpPr>
        <p:spPr>
          <a:xfrm>
            <a:off x="8382000" y="3627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21"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1443832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5A435E5-AED3-4186-8496-9DF5CA6EAB57}"/>
              </a:ext>
            </a:extLst>
          </p:cNvPr>
          <p:cNvSpPr>
            <a:spLocks noGrp="1"/>
          </p:cNvSpPr>
          <p:nvPr>
            <p:ph type="title"/>
          </p:nvPr>
        </p:nvSpPr>
        <p:spPr>
          <a:xfrm>
            <a:off x="1046480" y="55881"/>
            <a:ext cx="10312400" cy="919479"/>
          </a:xfrm>
        </p:spPr>
        <p:txBody>
          <a:bodyPr>
            <a:normAutofit/>
          </a:bodyPr>
          <a:lstStyle>
            <a:lvl1pPr>
              <a:defRPr sz="4000">
                <a:solidFill>
                  <a:schemeClr val="tx1"/>
                </a:solidFill>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xmlns="" id="{1235D30E-763D-4751-A08C-3A999F38E474}"/>
              </a:ext>
            </a:extLst>
          </p:cNvPr>
          <p:cNvSpPr>
            <a:spLocks noGrp="1"/>
          </p:cNvSpPr>
          <p:nvPr>
            <p:ph idx="1"/>
          </p:nvPr>
        </p:nvSpPr>
        <p:spPr>
          <a:xfrm>
            <a:off x="811530" y="1056640"/>
            <a:ext cx="10515600" cy="5160963"/>
          </a:xfrm>
        </p:spPr>
        <p:txBody>
          <a:bodyPr/>
          <a:lstStyle>
            <a:lvl1pPr marL="228600" indent="-228600">
              <a:lnSpc>
                <a:spcPct val="110000"/>
              </a:lnSpc>
              <a:buFont typeface="Wingdings" panose="05000000000000000000" pitchFamily="2" charset="2"/>
              <a:buChar char="n"/>
              <a:defRPr/>
            </a:lvl1pPr>
            <a:lvl2pPr marL="685800" indent="-228600">
              <a:lnSpc>
                <a:spcPct val="110000"/>
              </a:lnSpc>
              <a:buFont typeface="Wingdings" panose="05000000000000000000" pitchFamily="2" charset="2"/>
              <a:buChar char="p"/>
              <a:defRPr/>
            </a:lvl2pPr>
            <a:lvl3pPr marL="1143000" indent="-228600">
              <a:lnSpc>
                <a:spcPct val="110000"/>
              </a:lnSpc>
              <a:buFont typeface="Wingdings" panose="05000000000000000000" pitchFamily="2" charset="2"/>
              <a:buChar char="u"/>
              <a:defRPr/>
            </a:lvl3pPr>
            <a:lvl4pPr marL="1600200" indent="-228600">
              <a:lnSpc>
                <a:spcPct val="110000"/>
              </a:lnSpc>
              <a:buFontTx/>
              <a:buBlip>
                <a:blip r:embed="rId2"/>
              </a:buBlip>
              <a:defRPr/>
            </a:lvl4pPr>
            <a:lvl5pPr marL="2057400" indent="-228600">
              <a:lnSpc>
                <a:spcPct val="110000"/>
              </a:lnSpc>
              <a:buFontTx/>
              <a:buBlip>
                <a:blip r:embed="rId2"/>
              </a:buBlip>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六边形 9"/>
          <p:cNvSpPr/>
          <p:nvPr userDrawn="1"/>
        </p:nvSpPr>
        <p:spPr>
          <a:xfrm>
            <a:off x="11430000" y="193040"/>
            <a:ext cx="609600" cy="538480"/>
          </a:xfrm>
          <a:prstGeom prst="hexagon">
            <a:avLst/>
          </a:prstGeom>
          <a:ln>
            <a:noFill/>
          </a:ln>
          <a:effectLst>
            <a:glow rad="63500">
              <a:schemeClr val="accent3">
                <a:satMod val="175000"/>
                <a:alpha val="40000"/>
              </a:schemeClr>
            </a:glow>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a:extLst>
              <a:ext uri="{FF2B5EF4-FFF2-40B4-BE49-F238E27FC236}">
                <a16:creationId xmlns:a16="http://schemas.microsoft.com/office/drawing/2014/main" xmlns="" id="{D8C94E0B-2656-48BB-9F85-7EC11AA9EC4A}"/>
              </a:ext>
            </a:extLst>
          </p:cNvPr>
          <p:cNvSpPr>
            <a:spLocks noGrp="1"/>
          </p:cNvSpPr>
          <p:nvPr>
            <p:ph type="sldNum" sz="quarter" idx="12"/>
          </p:nvPr>
        </p:nvSpPr>
        <p:spPr>
          <a:xfrm>
            <a:off x="11447780" y="259397"/>
            <a:ext cx="541020" cy="365125"/>
          </a:xfrm>
        </p:spPr>
        <p:txBody>
          <a:bodyPr/>
          <a:lstStyle>
            <a:lvl1pPr>
              <a:defRPr sz="1800">
                <a:solidFill>
                  <a:schemeClr val="bg1"/>
                </a:solidFill>
                <a:effectLst>
                  <a:outerShdw blurRad="38100" dist="38100" dir="2700000" algn="tl">
                    <a:srgbClr val="000000">
                      <a:alpha val="43137"/>
                    </a:srgbClr>
                  </a:outerShdw>
                </a:effectLst>
              </a:defRPr>
            </a:lvl1pPr>
          </a:lstStyle>
          <a:p>
            <a:fld id="{B6D9C768-8413-45FA-BDC7-53DA68035736}" type="slidenum">
              <a:rPr lang="zh-CN" altLang="en-US" smtClean="0"/>
              <a:pPr/>
              <a:t>‹#›</a:t>
            </a:fld>
            <a:endParaRPr lang="zh-CN" altLang="en-US"/>
          </a:p>
        </p:txBody>
      </p:sp>
      <p:sp>
        <p:nvSpPr>
          <p:cNvPr id="11" name="平行四边形 10"/>
          <p:cNvSpPr/>
          <p:nvPr userDrawn="1"/>
        </p:nvSpPr>
        <p:spPr>
          <a:xfrm>
            <a:off x="223520" y="193040"/>
            <a:ext cx="701040" cy="538480"/>
          </a:xfrm>
          <a:prstGeom prst="parallelogram">
            <a:avLst/>
          </a:prstGeom>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587646"/>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HOWECASE 6">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524000" y="1341120"/>
            <a:ext cx="2286000" cy="45720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12" name="Picture Placeholder 3"/>
          <p:cNvSpPr>
            <a:spLocks noGrp="1"/>
          </p:cNvSpPr>
          <p:nvPr>
            <p:ph type="pic" sz="quarter" idx="13"/>
          </p:nvPr>
        </p:nvSpPr>
        <p:spPr>
          <a:xfrm>
            <a:off x="3810000" y="1341120"/>
            <a:ext cx="4572000" cy="22860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14" name="Picture Placeholder 3"/>
          <p:cNvSpPr>
            <a:spLocks noGrp="1"/>
          </p:cNvSpPr>
          <p:nvPr>
            <p:ph type="pic" sz="quarter" idx="15"/>
          </p:nvPr>
        </p:nvSpPr>
        <p:spPr>
          <a:xfrm>
            <a:off x="8382000" y="1341120"/>
            <a:ext cx="2286000" cy="22860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16" name="Picture Placeholder 3"/>
          <p:cNvSpPr>
            <a:spLocks noGrp="1"/>
          </p:cNvSpPr>
          <p:nvPr>
            <p:ph type="pic" sz="quarter" idx="17"/>
          </p:nvPr>
        </p:nvSpPr>
        <p:spPr>
          <a:xfrm>
            <a:off x="3810000" y="3627120"/>
            <a:ext cx="2286000" cy="22860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17" name="Picture Placeholder 3"/>
          <p:cNvSpPr>
            <a:spLocks noGrp="1"/>
          </p:cNvSpPr>
          <p:nvPr>
            <p:ph type="pic" sz="quarter" idx="18"/>
          </p:nvPr>
        </p:nvSpPr>
        <p:spPr>
          <a:xfrm>
            <a:off x="6096000" y="3627120"/>
            <a:ext cx="4572000" cy="22860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11" name="Slide Number Placeholder 4"/>
          <p:cNvSpPr>
            <a:spLocks noGrp="1"/>
          </p:cNvSpPr>
          <p:nvPr>
            <p:ph type="sldNum" sz="quarter" idx="4"/>
          </p:nvPr>
        </p:nvSpPr>
        <p:spPr>
          <a:xfrm>
            <a:off x="11331131" y="315837"/>
            <a:ext cx="556069" cy="471563"/>
          </a:xfrm>
          <a:prstGeom prst="rect">
            <a:avLst/>
          </a:prstGeom>
        </p:spPr>
        <p:txBody>
          <a:bodyPr lIns="121917" tIns="60958" rIns="121917" bIns="60958"/>
          <a:lstStyle>
            <a:lvl1pPr algn="ctr">
              <a:defRPr sz="1800">
                <a:solidFill>
                  <a:schemeClr val="bg1"/>
                </a:solidFill>
              </a:defRPr>
            </a:lvl1pPr>
          </a:lstStyle>
          <a:p>
            <a:pPr defTabSz="1219170"/>
            <a:fld id="{5DE872C3-2ED1-43FB-B3C4-BA6F078D7CD3}" type="slidenum">
              <a:rPr lang="en-US" smtClean="0">
                <a:solidFill>
                  <a:prstClr val="white"/>
                </a:solidFill>
              </a:rPr>
              <a:pPr defTabSz="1219170"/>
              <a:t>‹#›</a:t>
            </a:fld>
            <a:endParaRPr lang="en-US" dirty="0">
              <a:solidFill>
                <a:prstClr val="white"/>
              </a:solidFill>
            </a:endParaRPr>
          </a:p>
        </p:txBody>
      </p:sp>
      <p:sp>
        <p:nvSpPr>
          <p:cNvPr id="13"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392520658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7225157" y="1594192"/>
            <a:ext cx="4307664" cy="4307664"/>
          </a:xfrm>
          <a:prstGeom prst="diamond">
            <a:avLst/>
          </a:prstGeom>
        </p:spPr>
        <p:txBody>
          <a:bodyPr lIns="60958" tIns="30479" rIns="60958" bIns="30479"/>
          <a:lstStyle>
            <a:lvl1pPr>
              <a:defRPr sz="1300"/>
            </a:lvl1pPr>
          </a:lstStyle>
          <a:p>
            <a:r>
              <a:rPr lang="en-US" dirty="0" smtClean="0"/>
              <a:t>Click icon to add picture</a:t>
            </a:r>
            <a:endParaRPr lang="uk-UA"/>
          </a:p>
        </p:txBody>
      </p:sp>
      <p:sp>
        <p:nvSpPr>
          <p:cNvPr id="15" name="Picture Placeholder 2"/>
          <p:cNvSpPr>
            <a:spLocks noGrp="1"/>
          </p:cNvSpPr>
          <p:nvPr>
            <p:ph type="pic" sz="quarter" idx="13"/>
          </p:nvPr>
        </p:nvSpPr>
        <p:spPr>
          <a:xfrm>
            <a:off x="2898016" y="2669032"/>
            <a:ext cx="2157984" cy="2157984"/>
          </a:xfrm>
          <a:prstGeom prst="diamond">
            <a:avLst/>
          </a:prstGeom>
        </p:spPr>
        <p:txBody>
          <a:bodyPr lIns="60958" tIns="30479" rIns="60958" bIns="30479"/>
          <a:lstStyle>
            <a:lvl1pPr>
              <a:defRPr sz="1300"/>
            </a:lvl1pPr>
          </a:lstStyle>
          <a:p>
            <a:r>
              <a:rPr lang="en-US" dirty="0" smtClean="0"/>
              <a:t>Click icon to add picture</a:t>
            </a:r>
            <a:endParaRPr lang="uk-UA"/>
          </a:p>
        </p:txBody>
      </p:sp>
      <p:sp>
        <p:nvSpPr>
          <p:cNvPr id="16" name="Picture Placeholder 2"/>
          <p:cNvSpPr>
            <a:spLocks noGrp="1"/>
          </p:cNvSpPr>
          <p:nvPr>
            <p:ph type="pic" sz="quarter" idx="14"/>
          </p:nvPr>
        </p:nvSpPr>
        <p:spPr>
          <a:xfrm>
            <a:off x="5061587" y="2669032"/>
            <a:ext cx="2157984" cy="2157984"/>
          </a:xfrm>
          <a:prstGeom prst="diamond">
            <a:avLst/>
          </a:prstGeom>
        </p:spPr>
        <p:txBody>
          <a:bodyPr lIns="60958" tIns="30479" rIns="60958" bIns="30479"/>
          <a:lstStyle>
            <a:lvl1pPr>
              <a:defRPr sz="1300"/>
            </a:lvl1pPr>
          </a:lstStyle>
          <a:p>
            <a:r>
              <a:rPr lang="en-US" dirty="0" smtClean="0"/>
              <a:t>Click icon to add picture</a:t>
            </a:r>
            <a:endParaRPr lang="uk-UA"/>
          </a:p>
        </p:txBody>
      </p:sp>
      <p:sp>
        <p:nvSpPr>
          <p:cNvPr id="8" name="Picture Placeholder 2"/>
          <p:cNvSpPr>
            <a:spLocks noGrp="1"/>
          </p:cNvSpPr>
          <p:nvPr>
            <p:ph type="pic" sz="quarter" idx="15"/>
          </p:nvPr>
        </p:nvSpPr>
        <p:spPr>
          <a:xfrm>
            <a:off x="742188" y="2669032"/>
            <a:ext cx="2157984" cy="2157984"/>
          </a:xfrm>
          <a:prstGeom prst="diamond">
            <a:avLst/>
          </a:prstGeom>
        </p:spPr>
        <p:txBody>
          <a:bodyPr lIns="60958" tIns="30479" rIns="60958" bIns="30479"/>
          <a:lstStyle>
            <a:lvl1pPr>
              <a:defRPr sz="1300"/>
            </a:lvl1pPr>
          </a:lstStyle>
          <a:p>
            <a:r>
              <a:rPr lang="en-US" dirty="0" smtClean="0"/>
              <a:t>Click icon to add picture</a:t>
            </a:r>
            <a:endParaRPr lang="uk-UA"/>
          </a:p>
        </p:txBody>
      </p:sp>
      <p:sp>
        <p:nvSpPr>
          <p:cNvPr id="9" name="Picture Placeholder 2"/>
          <p:cNvSpPr>
            <a:spLocks noGrp="1"/>
          </p:cNvSpPr>
          <p:nvPr>
            <p:ph type="pic" sz="quarter" idx="16"/>
          </p:nvPr>
        </p:nvSpPr>
        <p:spPr>
          <a:xfrm>
            <a:off x="3979164" y="3748024"/>
            <a:ext cx="2157984" cy="2157984"/>
          </a:xfrm>
          <a:prstGeom prst="diamond">
            <a:avLst/>
          </a:prstGeom>
        </p:spPr>
        <p:txBody>
          <a:bodyPr lIns="60958" tIns="30479" rIns="60958" bIns="30479"/>
          <a:lstStyle>
            <a:lvl1pPr>
              <a:defRPr sz="1300"/>
            </a:lvl1pPr>
          </a:lstStyle>
          <a:p>
            <a:r>
              <a:rPr lang="en-US" dirty="0" smtClean="0"/>
              <a:t>Click icon to add picture</a:t>
            </a:r>
            <a:endParaRPr lang="uk-UA"/>
          </a:p>
        </p:txBody>
      </p:sp>
      <p:sp>
        <p:nvSpPr>
          <p:cNvPr id="11" name="Slide Number Placeholder 4"/>
          <p:cNvSpPr>
            <a:spLocks noGrp="1"/>
          </p:cNvSpPr>
          <p:nvPr>
            <p:ph type="sldNum" sz="quarter" idx="4"/>
          </p:nvPr>
        </p:nvSpPr>
        <p:spPr>
          <a:xfrm>
            <a:off x="11331131" y="315837"/>
            <a:ext cx="556069" cy="471563"/>
          </a:xfrm>
          <a:prstGeom prst="rect">
            <a:avLst/>
          </a:prstGeom>
        </p:spPr>
        <p:txBody>
          <a:bodyPr lIns="121917" tIns="60958" rIns="121917" bIns="60958"/>
          <a:lstStyle>
            <a:lvl1pPr algn="ctr">
              <a:defRPr sz="1800">
                <a:solidFill>
                  <a:schemeClr val="bg1"/>
                </a:solidFill>
              </a:defRPr>
            </a:lvl1pPr>
          </a:lstStyle>
          <a:p>
            <a:pPr defTabSz="1219170"/>
            <a:fld id="{5DE872C3-2ED1-43FB-B3C4-BA6F078D7CD3}" type="slidenum">
              <a:rPr lang="en-US" smtClean="0">
                <a:solidFill>
                  <a:prstClr val="white"/>
                </a:solidFill>
              </a:rPr>
              <a:pPr defTabSz="1219170"/>
              <a:t>‹#›</a:t>
            </a:fld>
            <a:endParaRPr lang="en-US" dirty="0">
              <a:solidFill>
                <a:prstClr val="white"/>
              </a:solidFill>
            </a:endParaRPr>
          </a:p>
        </p:txBody>
      </p:sp>
      <p:sp>
        <p:nvSpPr>
          <p:cNvPr id="12"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167941421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524000" y="1341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3" name="Picture Placeholder 3"/>
          <p:cNvSpPr>
            <a:spLocks noGrp="1"/>
          </p:cNvSpPr>
          <p:nvPr>
            <p:ph type="pic" sz="quarter" idx="14"/>
          </p:nvPr>
        </p:nvSpPr>
        <p:spPr>
          <a:xfrm>
            <a:off x="6096000" y="1341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5" name="Picture Placeholder 3"/>
          <p:cNvSpPr>
            <a:spLocks noGrp="1"/>
          </p:cNvSpPr>
          <p:nvPr>
            <p:ph type="pic" sz="quarter" idx="16"/>
          </p:nvPr>
        </p:nvSpPr>
        <p:spPr>
          <a:xfrm>
            <a:off x="1524000" y="3627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7" name="Picture Placeholder 3"/>
          <p:cNvSpPr>
            <a:spLocks noGrp="1"/>
          </p:cNvSpPr>
          <p:nvPr>
            <p:ph type="pic" sz="quarter" idx="18"/>
          </p:nvPr>
        </p:nvSpPr>
        <p:spPr>
          <a:xfrm>
            <a:off x="6096000" y="3627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9"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
        <p:nvSpPr>
          <p:cNvPr id="10" name="Slide Number Placeholder 4"/>
          <p:cNvSpPr>
            <a:spLocks noGrp="1"/>
          </p:cNvSpPr>
          <p:nvPr>
            <p:ph type="sldNum" sz="quarter" idx="4"/>
          </p:nvPr>
        </p:nvSpPr>
        <p:spPr>
          <a:xfrm>
            <a:off x="11331131" y="315837"/>
            <a:ext cx="556069" cy="471563"/>
          </a:xfrm>
          <a:prstGeom prst="rect">
            <a:avLst/>
          </a:prstGeom>
        </p:spPr>
        <p:txBody>
          <a:bodyPr lIns="121917" tIns="60958" rIns="121917" bIns="60958"/>
          <a:lstStyle>
            <a:lvl1pPr algn="ctr">
              <a:defRPr sz="1800">
                <a:solidFill>
                  <a:schemeClr val="bg1"/>
                </a:solidFill>
              </a:defRPr>
            </a:lvl1pPr>
          </a:lstStyle>
          <a:p>
            <a:pPr defTabSz="1219170"/>
            <a:fld id="{5DE872C3-2ED1-43FB-B3C4-BA6F078D7CD3}" type="slidenum">
              <a:rPr lang="en-US" smtClean="0">
                <a:solidFill>
                  <a:prstClr val="white"/>
                </a:solidFill>
              </a:rPr>
              <a:pPr defTabSz="1219170"/>
              <a:t>‹#›</a:t>
            </a:fld>
            <a:endParaRPr lang="en-US" dirty="0">
              <a:solidFill>
                <a:prstClr val="white"/>
              </a:solidFill>
            </a:endParaRPr>
          </a:p>
        </p:txBody>
      </p:sp>
    </p:spTree>
    <p:extLst>
      <p:ext uri="{BB962C8B-B14F-4D97-AF65-F5344CB8AC3E}">
        <p14:creationId xmlns:p14="http://schemas.microsoft.com/office/powerpoint/2010/main" val="387985420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ORTFOLIO 5">
    <p:spTree>
      <p:nvGrpSpPr>
        <p:cNvPr id="1" name=""/>
        <p:cNvGrpSpPr/>
        <p:nvPr/>
      </p:nvGrpSpPr>
      <p:grpSpPr>
        <a:xfrm>
          <a:off x="0" y="0"/>
          <a:ext cx="0" cy="0"/>
          <a:chOff x="0" y="0"/>
          <a:chExt cx="0" cy="0"/>
        </a:xfrm>
      </p:grpSpPr>
      <p:sp>
        <p:nvSpPr>
          <p:cNvPr id="12" name="Picture Placeholder 3"/>
          <p:cNvSpPr>
            <a:spLocks noGrp="1"/>
          </p:cNvSpPr>
          <p:nvPr>
            <p:ph type="pic" sz="quarter" idx="13"/>
          </p:nvPr>
        </p:nvSpPr>
        <p:spPr>
          <a:xfrm>
            <a:off x="3810000" y="1341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3" name="Picture Placeholder 3"/>
          <p:cNvSpPr>
            <a:spLocks noGrp="1"/>
          </p:cNvSpPr>
          <p:nvPr>
            <p:ph type="pic" sz="quarter" idx="14"/>
          </p:nvPr>
        </p:nvSpPr>
        <p:spPr>
          <a:xfrm>
            <a:off x="6096000" y="1341120"/>
            <a:ext cx="4572000" cy="4572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5" name="Picture Placeholder 3"/>
          <p:cNvSpPr>
            <a:spLocks noGrp="1"/>
          </p:cNvSpPr>
          <p:nvPr>
            <p:ph type="pic" sz="quarter" idx="16"/>
          </p:nvPr>
        </p:nvSpPr>
        <p:spPr>
          <a:xfrm>
            <a:off x="1524000" y="3627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9" name="Slide Number Placeholder 4"/>
          <p:cNvSpPr>
            <a:spLocks noGrp="1"/>
          </p:cNvSpPr>
          <p:nvPr>
            <p:ph type="sldNum" sz="quarter" idx="4"/>
          </p:nvPr>
        </p:nvSpPr>
        <p:spPr>
          <a:xfrm>
            <a:off x="11331131" y="315837"/>
            <a:ext cx="556069" cy="471563"/>
          </a:xfrm>
          <a:prstGeom prst="rect">
            <a:avLst/>
          </a:prstGeom>
        </p:spPr>
        <p:txBody>
          <a:bodyPr lIns="121917" tIns="60958" rIns="121917" bIns="60958"/>
          <a:lstStyle>
            <a:lvl1pPr algn="ctr">
              <a:defRPr sz="1800">
                <a:solidFill>
                  <a:schemeClr val="bg1"/>
                </a:solidFill>
              </a:defRPr>
            </a:lvl1pPr>
          </a:lstStyle>
          <a:p>
            <a:pPr defTabSz="1219170"/>
            <a:fld id="{5DE872C3-2ED1-43FB-B3C4-BA6F078D7CD3}" type="slidenum">
              <a:rPr lang="en-US" smtClean="0">
                <a:solidFill>
                  <a:prstClr val="white"/>
                </a:solidFill>
              </a:rPr>
              <a:pPr defTabSz="1219170"/>
              <a:t>‹#›</a:t>
            </a:fld>
            <a:endParaRPr lang="en-US" dirty="0">
              <a:solidFill>
                <a:prstClr val="white"/>
              </a:solidFill>
            </a:endParaRPr>
          </a:p>
        </p:txBody>
      </p:sp>
      <p:sp>
        <p:nvSpPr>
          <p:cNvPr id="10"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3982585327"/>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RTFOLIO 6">
    <p:spTree>
      <p:nvGrpSpPr>
        <p:cNvPr id="1" name=""/>
        <p:cNvGrpSpPr/>
        <p:nvPr/>
      </p:nvGrpSpPr>
      <p:grpSpPr>
        <a:xfrm>
          <a:off x="0" y="0"/>
          <a:ext cx="0" cy="0"/>
          <a:chOff x="0" y="0"/>
          <a:chExt cx="0" cy="0"/>
        </a:xfrm>
      </p:grpSpPr>
      <p:sp>
        <p:nvSpPr>
          <p:cNvPr id="5" name="Picture Placeholder 3"/>
          <p:cNvSpPr>
            <a:spLocks noGrp="1"/>
          </p:cNvSpPr>
          <p:nvPr>
            <p:ph type="pic" sz="quarter" idx="13"/>
          </p:nvPr>
        </p:nvSpPr>
        <p:spPr>
          <a:xfrm>
            <a:off x="853440" y="1341120"/>
            <a:ext cx="1524000" cy="1524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0" name="Picture Placeholder 3"/>
          <p:cNvSpPr>
            <a:spLocks noGrp="1"/>
          </p:cNvSpPr>
          <p:nvPr>
            <p:ph type="pic" sz="quarter" idx="14"/>
          </p:nvPr>
        </p:nvSpPr>
        <p:spPr>
          <a:xfrm>
            <a:off x="2377440" y="1341120"/>
            <a:ext cx="1524000" cy="1524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1" name="Picture Placeholder 3"/>
          <p:cNvSpPr>
            <a:spLocks noGrp="1"/>
          </p:cNvSpPr>
          <p:nvPr>
            <p:ph type="pic" sz="quarter" idx="15"/>
          </p:nvPr>
        </p:nvSpPr>
        <p:spPr>
          <a:xfrm>
            <a:off x="3901440" y="1341120"/>
            <a:ext cx="1524000" cy="1524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2" name="Picture Placeholder 3"/>
          <p:cNvSpPr>
            <a:spLocks noGrp="1"/>
          </p:cNvSpPr>
          <p:nvPr>
            <p:ph type="pic" sz="quarter" idx="16"/>
          </p:nvPr>
        </p:nvSpPr>
        <p:spPr>
          <a:xfrm>
            <a:off x="853440" y="2865120"/>
            <a:ext cx="1524000" cy="1524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3" name="Picture Placeholder 3"/>
          <p:cNvSpPr>
            <a:spLocks noGrp="1"/>
          </p:cNvSpPr>
          <p:nvPr>
            <p:ph type="pic" sz="quarter" idx="17"/>
          </p:nvPr>
        </p:nvSpPr>
        <p:spPr>
          <a:xfrm>
            <a:off x="2377440" y="2865120"/>
            <a:ext cx="1524000" cy="1524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4" name="Picture Placeholder 3"/>
          <p:cNvSpPr>
            <a:spLocks noGrp="1"/>
          </p:cNvSpPr>
          <p:nvPr>
            <p:ph type="pic" sz="quarter" idx="18"/>
          </p:nvPr>
        </p:nvSpPr>
        <p:spPr>
          <a:xfrm>
            <a:off x="3901440" y="2865120"/>
            <a:ext cx="1524000" cy="1524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5" name="Picture Placeholder 3"/>
          <p:cNvSpPr>
            <a:spLocks noGrp="1"/>
          </p:cNvSpPr>
          <p:nvPr>
            <p:ph type="pic" sz="quarter" idx="19"/>
          </p:nvPr>
        </p:nvSpPr>
        <p:spPr>
          <a:xfrm>
            <a:off x="853440" y="4389120"/>
            <a:ext cx="1524000" cy="1524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6" name="Picture Placeholder 3"/>
          <p:cNvSpPr>
            <a:spLocks noGrp="1"/>
          </p:cNvSpPr>
          <p:nvPr>
            <p:ph type="pic" sz="quarter" idx="20"/>
          </p:nvPr>
        </p:nvSpPr>
        <p:spPr>
          <a:xfrm>
            <a:off x="2377440" y="4389120"/>
            <a:ext cx="1524000" cy="1524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7" name="Picture Placeholder 3"/>
          <p:cNvSpPr>
            <a:spLocks noGrp="1"/>
          </p:cNvSpPr>
          <p:nvPr>
            <p:ph type="pic" sz="quarter" idx="21"/>
          </p:nvPr>
        </p:nvSpPr>
        <p:spPr>
          <a:xfrm>
            <a:off x="3901440" y="4389120"/>
            <a:ext cx="1524000" cy="1524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20"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389444325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ORTFOLIO 7">
    <p:spTree>
      <p:nvGrpSpPr>
        <p:cNvPr id="1" name=""/>
        <p:cNvGrpSpPr/>
        <p:nvPr/>
      </p:nvGrpSpPr>
      <p:grpSpPr>
        <a:xfrm>
          <a:off x="0" y="0"/>
          <a:ext cx="0" cy="0"/>
          <a:chOff x="0" y="0"/>
          <a:chExt cx="0" cy="0"/>
        </a:xfrm>
      </p:grpSpPr>
      <p:sp>
        <p:nvSpPr>
          <p:cNvPr id="5" name="Picture Placeholder 3"/>
          <p:cNvSpPr>
            <a:spLocks noGrp="1"/>
          </p:cNvSpPr>
          <p:nvPr>
            <p:ph type="pic" sz="quarter" idx="13"/>
          </p:nvPr>
        </p:nvSpPr>
        <p:spPr>
          <a:xfrm>
            <a:off x="1524000" y="3169920"/>
            <a:ext cx="18288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8" name="Picture Placeholder 3"/>
          <p:cNvSpPr>
            <a:spLocks noGrp="1"/>
          </p:cNvSpPr>
          <p:nvPr>
            <p:ph type="pic" sz="quarter" idx="14"/>
          </p:nvPr>
        </p:nvSpPr>
        <p:spPr>
          <a:xfrm>
            <a:off x="7010400" y="1341120"/>
            <a:ext cx="3657600" cy="36576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9" name="Picture Placeholder 3"/>
          <p:cNvSpPr>
            <a:spLocks noGrp="1"/>
          </p:cNvSpPr>
          <p:nvPr>
            <p:ph type="pic" sz="quarter" idx="15"/>
          </p:nvPr>
        </p:nvSpPr>
        <p:spPr>
          <a:xfrm>
            <a:off x="3352800" y="3169920"/>
            <a:ext cx="18288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0" name="Picture Placeholder 3"/>
          <p:cNvSpPr>
            <a:spLocks noGrp="1"/>
          </p:cNvSpPr>
          <p:nvPr>
            <p:ph type="pic" sz="quarter" idx="16"/>
          </p:nvPr>
        </p:nvSpPr>
        <p:spPr>
          <a:xfrm>
            <a:off x="5181600" y="3169920"/>
            <a:ext cx="18288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3"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304064889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RTFOLIO 8">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5254350" y="1651001"/>
            <a:ext cx="6032500" cy="4000500"/>
          </a:xfrm>
          <a:prstGeom prst="rect">
            <a:avLst/>
          </a:prstGeom>
          <a:effectLst>
            <a:outerShdw blurRad="292100" dist="38100" dir="5400000" algn="t" rotWithShape="0">
              <a:prstClr val="black">
                <a:alpha val="67000"/>
              </a:prstClr>
            </a:outerShdw>
          </a:effectLst>
        </p:spPr>
        <p:txBody>
          <a:bodyPr lIns="60958" tIns="30479" rIns="60958" bIns="30479"/>
          <a:lstStyle/>
          <a:p>
            <a:r>
              <a:rPr lang="en-US" dirty="0" smtClean="0"/>
              <a:t>Click icon to add picture</a:t>
            </a:r>
            <a:endParaRPr lang="uk-UA"/>
          </a:p>
        </p:txBody>
      </p:sp>
      <p:sp>
        <p:nvSpPr>
          <p:cNvPr id="10"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389781293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FOLIO 9">
    <p:spTree>
      <p:nvGrpSpPr>
        <p:cNvPr id="1" name=""/>
        <p:cNvGrpSpPr/>
        <p:nvPr/>
      </p:nvGrpSpPr>
      <p:grpSpPr>
        <a:xfrm>
          <a:off x="0" y="0"/>
          <a:ext cx="0" cy="0"/>
          <a:chOff x="0" y="0"/>
          <a:chExt cx="0" cy="0"/>
        </a:xfrm>
      </p:grpSpPr>
      <p:sp>
        <p:nvSpPr>
          <p:cNvPr id="10" name="Title 3"/>
          <p:cNvSpPr>
            <a:spLocks noGrp="1"/>
          </p:cNvSpPr>
          <p:nvPr>
            <p:ph type="title"/>
          </p:nvPr>
        </p:nvSpPr>
        <p:spPr>
          <a:xfrm>
            <a:off x="736600" y="40640"/>
            <a:ext cx="10515600" cy="699419"/>
          </a:xfrm>
          <a:prstGeom prst="rect">
            <a:avLst/>
          </a:prstGeom>
        </p:spPr>
        <p:txBody>
          <a:bodyPr lIns="60958" tIns="30479" rIns="60958" bIns="30479" anchor="ctr"/>
          <a:lstStyle>
            <a:lvl1pPr algn="l">
              <a:defRPr sz="4000" b="1">
                <a:solidFill>
                  <a:srgbClr val="21509E"/>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en-US" altLang="zh-CN" dirty="0" smtClean="0"/>
              <a:t>Click to edit Master title style</a:t>
            </a:r>
            <a:endParaRPr lang="uk-UA" dirty="0"/>
          </a:p>
        </p:txBody>
      </p:sp>
      <p:sp>
        <p:nvSpPr>
          <p:cNvPr id="6" name="内容占位符 44"/>
          <p:cNvSpPr>
            <a:spLocks noGrp="1"/>
          </p:cNvSpPr>
          <p:nvPr>
            <p:ph idx="1"/>
          </p:nvPr>
        </p:nvSpPr>
        <p:spPr>
          <a:xfrm>
            <a:off x="811530" y="1056640"/>
            <a:ext cx="10515600" cy="5160963"/>
          </a:xfrm>
          <a:prstGeom prst="rect">
            <a:avLst/>
          </a:prstGeom>
        </p:spPr>
        <p:txBody>
          <a:bodyPr/>
          <a:lstStyle>
            <a:lvl1pPr marL="228594" indent="-228594">
              <a:lnSpc>
                <a:spcPct val="110000"/>
              </a:lnSpc>
              <a:buFont typeface="Wingdings" panose="05000000000000000000" pitchFamily="2" charset="2"/>
              <a:buChar char="u"/>
              <a:defRPr b="1">
                <a:solidFill>
                  <a:srgbClr val="3859CD"/>
                </a:solidFill>
              </a:defRPr>
            </a:lvl1pPr>
            <a:lvl2pPr>
              <a:lnSpc>
                <a:spcPct val="110000"/>
              </a:lnSpc>
              <a:defRPr b="1">
                <a:solidFill>
                  <a:srgbClr val="3859CD"/>
                </a:solidFill>
              </a:defRPr>
            </a:lvl2pPr>
          </a:lstStyle>
          <a:p>
            <a:pPr>
              <a:buFont typeface="Wingdings" panose="05000000000000000000" pitchFamily="2" charset="2"/>
              <a:buChar char="l"/>
            </a:pPr>
            <a:r>
              <a:rPr lang="en-US" altLang="zh-CN" dirty="0" err="1" smtClean="0"/>
              <a:t>Df</a:t>
            </a:r>
            <a:endParaRPr lang="en-US" altLang="zh-CN" dirty="0" smtClean="0"/>
          </a:p>
          <a:p>
            <a:pPr lvl="1">
              <a:buFont typeface="Wingdings" panose="05000000000000000000" pitchFamily="2" charset="2"/>
              <a:buChar char="l"/>
            </a:pPr>
            <a:r>
              <a:rPr lang="en-US" altLang="zh-CN" dirty="0" err="1" smtClean="0"/>
              <a:t>fggfhj</a:t>
            </a:r>
            <a:endParaRPr lang="zh-CN" altLang="en-US" dirty="0"/>
          </a:p>
        </p:txBody>
      </p:sp>
    </p:spTree>
    <p:extLst>
      <p:ext uri="{BB962C8B-B14F-4D97-AF65-F5344CB8AC3E}">
        <p14:creationId xmlns:p14="http://schemas.microsoft.com/office/powerpoint/2010/main" val="215218210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914400" y="1341120"/>
            <a:ext cx="4876800" cy="3657600"/>
          </a:xfrm>
          <a:prstGeom prst="rect">
            <a:avLst/>
          </a:prstGeom>
          <a:effectLst>
            <a:outerShdw blurRad="2921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8" name="Picture Placeholder 2"/>
          <p:cNvSpPr>
            <a:spLocks noGrp="1"/>
          </p:cNvSpPr>
          <p:nvPr>
            <p:ph type="pic" sz="quarter" idx="13"/>
          </p:nvPr>
        </p:nvSpPr>
        <p:spPr>
          <a:xfrm>
            <a:off x="6400800" y="1341120"/>
            <a:ext cx="4876800" cy="3657600"/>
          </a:xfrm>
          <a:prstGeom prst="rect">
            <a:avLst/>
          </a:prstGeom>
          <a:effectLst>
            <a:outerShdw blurRad="2921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10" name="Slide Number Placeholder 4"/>
          <p:cNvSpPr>
            <a:spLocks noGrp="1"/>
          </p:cNvSpPr>
          <p:nvPr>
            <p:ph type="sldNum" sz="quarter" idx="4"/>
          </p:nvPr>
        </p:nvSpPr>
        <p:spPr>
          <a:xfrm>
            <a:off x="11331131" y="315837"/>
            <a:ext cx="556069" cy="471563"/>
          </a:xfrm>
          <a:prstGeom prst="rect">
            <a:avLst/>
          </a:prstGeom>
        </p:spPr>
        <p:txBody>
          <a:bodyPr lIns="121917" tIns="60958" rIns="121917" bIns="60958"/>
          <a:lstStyle>
            <a:lvl1pPr algn="ctr">
              <a:defRPr sz="1800">
                <a:solidFill>
                  <a:schemeClr val="bg1"/>
                </a:solidFill>
              </a:defRPr>
            </a:lvl1pPr>
          </a:lstStyle>
          <a:p>
            <a:pPr defTabSz="1219170"/>
            <a:fld id="{5DE872C3-2ED1-43FB-B3C4-BA6F078D7CD3}" type="slidenum">
              <a:rPr lang="en-US" smtClean="0">
                <a:solidFill>
                  <a:prstClr val="white"/>
                </a:solidFill>
              </a:rPr>
              <a:pPr defTabSz="1219170"/>
              <a:t>‹#›</a:t>
            </a:fld>
            <a:endParaRPr lang="en-US" dirty="0">
              <a:solidFill>
                <a:prstClr val="white"/>
              </a:solidFill>
            </a:endParaRPr>
          </a:p>
        </p:txBody>
      </p:sp>
      <p:sp>
        <p:nvSpPr>
          <p:cNvPr id="11"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39181038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38200" y="1341120"/>
            <a:ext cx="3352800" cy="1828800"/>
          </a:xfrm>
          <a:prstGeom prst="rect">
            <a:avLst/>
          </a:prstGeom>
          <a:effectLst>
            <a:outerShdw blurRad="1905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8" name="Picture Placeholder 2"/>
          <p:cNvSpPr>
            <a:spLocks noGrp="1"/>
          </p:cNvSpPr>
          <p:nvPr>
            <p:ph type="pic" sz="quarter" idx="13"/>
          </p:nvPr>
        </p:nvSpPr>
        <p:spPr>
          <a:xfrm>
            <a:off x="8001000" y="1341120"/>
            <a:ext cx="3352800" cy="1828800"/>
          </a:xfrm>
          <a:prstGeom prst="rect">
            <a:avLst/>
          </a:prstGeom>
          <a:effectLst>
            <a:outerShdw blurRad="1905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9" name="Picture Placeholder 2"/>
          <p:cNvSpPr>
            <a:spLocks noGrp="1"/>
          </p:cNvSpPr>
          <p:nvPr>
            <p:ph type="pic" sz="quarter" idx="14"/>
          </p:nvPr>
        </p:nvSpPr>
        <p:spPr>
          <a:xfrm>
            <a:off x="4419600" y="1341120"/>
            <a:ext cx="3352800" cy="1828800"/>
          </a:xfrm>
          <a:prstGeom prst="rect">
            <a:avLst/>
          </a:prstGeom>
          <a:effectLst>
            <a:outerShdw blurRad="1905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11" name="Slide Number Placeholder 4"/>
          <p:cNvSpPr>
            <a:spLocks noGrp="1"/>
          </p:cNvSpPr>
          <p:nvPr>
            <p:ph type="sldNum" sz="quarter" idx="4"/>
          </p:nvPr>
        </p:nvSpPr>
        <p:spPr>
          <a:xfrm>
            <a:off x="11331131" y="315837"/>
            <a:ext cx="556069" cy="471563"/>
          </a:xfrm>
          <a:prstGeom prst="rect">
            <a:avLst/>
          </a:prstGeom>
        </p:spPr>
        <p:txBody>
          <a:bodyPr lIns="121917" tIns="60958" rIns="121917" bIns="60958"/>
          <a:lstStyle>
            <a:lvl1pPr algn="ctr">
              <a:defRPr sz="1800">
                <a:solidFill>
                  <a:schemeClr val="bg1"/>
                </a:solidFill>
              </a:defRPr>
            </a:lvl1pPr>
          </a:lstStyle>
          <a:p>
            <a:pPr defTabSz="1219170"/>
            <a:fld id="{5DE872C3-2ED1-43FB-B3C4-BA6F078D7CD3}" type="slidenum">
              <a:rPr lang="en-US" smtClean="0">
                <a:solidFill>
                  <a:prstClr val="white"/>
                </a:solidFill>
              </a:rPr>
              <a:pPr defTabSz="1219170"/>
              <a:t>‹#›</a:t>
            </a:fld>
            <a:endParaRPr lang="en-US" dirty="0">
              <a:solidFill>
                <a:prstClr val="white"/>
              </a:solidFill>
            </a:endParaRPr>
          </a:p>
        </p:txBody>
      </p:sp>
      <p:sp>
        <p:nvSpPr>
          <p:cNvPr id="12"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9335697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B5DE1A8-F8A6-46DB-8DBE-B435FD79BB0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6215C7A9-157F-4561-82CF-B1C7D6A61B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335B9E45-3A51-45B5-99E7-A8DEDF9E59B7}"/>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xmlns="" id="{728DD44E-46AD-4B23-A455-CAB7DCC822B9}"/>
              </a:ext>
            </a:extLst>
          </p:cNvPr>
          <p:cNvSpPr>
            <a:spLocks noGrp="1"/>
          </p:cNvSpPr>
          <p:nvPr>
            <p:ph type="ftr" sz="quarter" idx="11"/>
          </p:nvPr>
        </p:nvSpPr>
        <p:spPr/>
        <p:txBody>
          <a:bodyPr/>
          <a:lstStyle/>
          <a:p>
            <a:r>
              <a:rPr lang="zh-CN" altLang="en-US" dirty="0" smtClean="0"/>
              <a:t>第四章 组合逻辑电路</a:t>
            </a:r>
            <a:endParaRPr lang="zh-CN" altLang="en-US" dirty="0"/>
          </a:p>
        </p:txBody>
      </p:sp>
      <p:sp>
        <p:nvSpPr>
          <p:cNvPr id="6" name="灯片编号占位符 5">
            <a:extLst>
              <a:ext uri="{FF2B5EF4-FFF2-40B4-BE49-F238E27FC236}">
                <a16:creationId xmlns:a16="http://schemas.microsoft.com/office/drawing/2014/main" xmlns="" id="{27CB7511-71E1-468B-B646-577DAF7C2012}"/>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3818570729"/>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ORTFOLIO 1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38200" y="1341120"/>
            <a:ext cx="3352800" cy="3352800"/>
          </a:xfrm>
          <a:prstGeom prst="rect">
            <a:avLst/>
          </a:prstGeom>
          <a:effectLst>
            <a:outerShdw blurRad="2921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8" name="Picture Placeholder 2"/>
          <p:cNvSpPr>
            <a:spLocks noGrp="1"/>
          </p:cNvSpPr>
          <p:nvPr>
            <p:ph type="pic" sz="quarter" idx="13"/>
          </p:nvPr>
        </p:nvSpPr>
        <p:spPr>
          <a:xfrm>
            <a:off x="8001000" y="1341120"/>
            <a:ext cx="3352800" cy="3352800"/>
          </a:xfrm>
          <a:prstGeom prst="rect">
            <a:avLst/>
          </a:prstGeom>
          <a:effectLst>
            <a:outerShdw blurRad="2921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9" name="Picture Placeholder 2"/>
          <p:cNvSpPr>
            <a:spLocks noGrp="1"/>
          </p:cNvSpPr>
          <p:nvPr>
            <p:ph type="pic" sz="quarter" idx="14"/>
          </p:nvPr>
        </p:nvSpPr>
        <p:spPr>
          <a:xfrm>
            <a:off x="4419600" y="1341120"/>
            <a:ext cx="3352800" cy="3352800"/>
          </a:xfrm>
          <a:prstGeom prst="rect">
            <a:avLst/>
          </a:prstGeom>
          <a:effectLst>
            <a:outerShdw blurRad="2921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11" name="Slide Number Placeholder 4"/>
          <p:cNvSpPr>
            <a:spLocks noGrp="1"/>
          </p:cNvSpPr>
          <p:nvPr>
            <p:ph type="sldNum" sz="quarter" idx="4"/>
          </p:nvPr>
        </p:nvSpPr>
        <p:spPr>
          <a:xfrm>
            <a:off x="11331131" y="315837"/>
            <a:ext cx="556069" cy="471563"/>
          </a:xfrm>
          <a:prstGeom prst="rect">
            <a:avLst/>
          </a:prstGeom>
        </p:spPr>
        <p:txBody>
          <a:bodyPr lIns="121917" tIns="60958" rIns="121917" bIns="60958"/>
          <a:lstStyle>
            <a:lvl1pPr algn="ctr">
              <a:defRPr sz="1800">
                <a:solidFill>
                  <a:schemeClr val="bg1"/>
                </a:solidFill>
              </a:defRPr>
            </a:lvl1pPr>
          </a:lstStyle>
          <a:p>
            <a:pPr defTabSz="1219170"/>
            <a:fld id="{5DE872C3-2ED1-43FB-B3C4-BA6F078D7CD3}" type="slidenum">
              <a:rPr lang="en-US" smtClean="0">
                <a:solidFill>
                  <a:prstClr val="white"/>
                </a:solidFill>
              </a:rPr>
              <a:pPr defTabSz="1219170"/>
              <a:t>‹#›</a:t>
            </a:fld>
            <a:endParaRPr lang="en-US" dirty="0">
              <a:solidFill>
                <a:prstClr val="white"/>
              </a:solidFill>
            </a:endParaRPr>
          </a:p>
        </p:txBody>
      </p:sp>
      <p:sp>
        <p:nvSpPr>
          <p:cNvPr id="12"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45045261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38200" y="1828800"/>
            <a:ext cx="3352800" cy="4267200"/>
          </a:xfrm>
          <a:prstGeom prst="rect">
            <a:avLst/>
          </a:prstGeom>
          <a:effectLst>
            <a:outerShdw blurRad="2921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8" name="Picture Placeholder 2"/>
          <p:cNvSpPr>
            <a:spLocks noGrp="1"/>
          </p:cNvSpPr>
          <p:nvPr>
            <p:ph type="pic" sz="quarter" idx="13"/>
          </p:nvPr>
        </p:nvSpPr>
        <p:spPr>
          <a:xfrm>
            <a:off x="8001000" y="1828800"/>
            <a:ext cx="3352800" cy="4267200"/>
          </a:xfrm>
          <a:prstGeom prst="rect">
            <a:avLst/>
          </a:prstGeom>
          <a:effectLst>
            <a:outerShdw blurRad="2921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9" name="Picture Placeholder 2"/>
          <p:cNvSpPr>
            <a:spLocks noGrp="1"/>
          </p:cNvSpPr>
          <p:nvPr>
            <p:ph type="pic" sz="quarter" idx="14"/>
          </p:nvPr>
        </p:nvSpPr>
        <p:spPr>
          <a:xfrm>
            <a:off x="4419600" y="1828800"/>
            <a:ext cx="3352800" cy="4267200"/>
          </a:xfrm>
          <a:prstGeom prst="rect">
            <a:avLst/>
          </a:prstGeom>
          <a:effectLst>
            <a:outerShdw blurRad="2921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11" name="Slide Number Placeholder 4"/>
          <p:cNvSpPr>
            <a:spLocks noGrp="1"/>
          </p:cNvSpPr>
          <p:nvPr>
            <p:ph type="sldNum" sz="quarter" idx="4"/>
          </p:nvPr>
        </p:nvSpPr>
        <p:spPr>
          <a:xfrm>
            <a:off x="11331131" y="315837"/>
            <a:ext cx="556069" cy="471563"/>
          </a:xfrm>
          <a:prstGeom prst="rect">
            <a:avLst/>
          </a:prstGeom>
        </p:spPr>
        <p:txBody>
          <a:bodyPr lIns="121917" tIns="60958" rIns="121917" bIns="60958"/>
          <a:lstStyle>
            <a:lvl1pPr algn="ctr">
              <a:defRPr sz="1800">
                <a:solidFill>
                  <a:schemeClr val="bg1"/>
                </a:solidFill>
              </a:defRPr>
            </a:lvl1pPr>
          </a:lstStyle>
          <a:p>
            <a:pPr defTabSz="1219170"/>
            <a:fld id="{5DE872C3-2ED1-43FB-B3C4-BA6F078D7CD3}" type="slidenum">
              <a:rPr lang="en-US" smtClean="0">
                <a:solidFill>
                  <a:prstClr val="white"/>
                </a:solidFill>
              </a:rPr>
              <a:pPr defTabSz="1219170"/>
              <a:t>‹#›</a:t>
            </a:fld>
            <a:endParaRPr lang="en-US" dirty="0">
              <a:solidFill>
                <a:prstClr val="white"/>
              </a:solidFill>
            </a:endParaRPr>
          </a:p>
        </p:txBody>
      </p:sp>
      <p:sp>
        <p:nvSpPr>
          <p:cNvPr id="13"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295343964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ORTFOLIO 14">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53440" y="1341120"/>
            <a:ext cx="2133600" cy="4572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0" name="Picture Placeholder 2"/>
          <p:cNvSpPr>
            <a:spLocks noGrp="1"/>
          </p:cNvSpPr>
          <p:nvPr>
            <p:ph type="pic" sz="quarter" idx="13"/>
          </p:nvPr>
        </p:nvSpPr>
        <p:spPr>
          <a:xfrm>
            <a:off x="3048000" y="1341120"/>
            <a:ext cx="2133600" cy="4572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1" name="Picture Placeholder 2"/>
          <p:cNvSpPr>
            <a:spLocks noGrp="1"/>
          </p:cNvSpPr>
          <p:nvPr>
            <p:ph type="pic" sz="quarter" idx="14"/>
          </p:nvPr>
        </p:nvSpPr>
        <p:spPr>
          <a:xfrm>
            <a:off x="5242560" y="1341120"/>
            <a:ext cx="2133600" cy="4572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9" name="Slide Number Placeholder 4"/>
          <p:cNvSpPr>
            <a:spLocks noGrp="1"/>
          </p:cNvSpPr>
          <p:nvPr>
            <p:ph type="sldNum" sz="quarter" idx="4"/>
          </p:nvPr>
        </p:nvSpPr>
        <p:spPr>
          <a:xfrm>
            <a:off x="11331131" y="315837"/>
            <a:ext cx="556069" cy="471563"/>
          </a:xfrm>
          <a:prstGeom prst="rect">
            <a:avLst/>
          </a:prstGeom>
        </p:spPr>
        <p:txBody>
          <a:bodyPr lIns="121917" tIns="60958" rIns="121917" bIns="60958"/>
          <a:lstStyle>
            <a:lvl1pPr algn="ctr">
              <a:defRPr sz="1800">
                <a:solidFill>
                  <a:schemeClr val="bg1"/>
                </a:solidFill>
              </a:defRPr>
            </a:lvl1pPr>
          </a:lstStyle>
          <a:p>
            <a:pPr defTabSz="1219170"/>
            <a:fld id="{5DE872C3-2ED1-43FB-B3C4-BA6F078D7CD3}" type="slidenum">
              <a:rPr lang="en-US" smtClean="0">
                <a:solidFill>
                  <a:prstClr val="white"/>
                </a:solidFill>
              </a:rPr>
              <a:pPr defTabSz="1219170"/>
              <a:t>‹#›</a:t>
            </a:fld>
            <a:endParaRPr lang="en-US" dirty="0">
              <a:solidFill>
                <a:prstClr val="white"/>
              </a:solidFill>
            </a:endParaRPr>
          </a:p>
        </p:txBody>
      </p:sp>
      <p:sp>
        <p:nvSpPr>
          <p:cNvPr id="12"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4250932987"/>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ORTFOLIO 15">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38200" y="1341120"/>
            <a:ext cx="2438400" cy="3352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3" name="Picture Placeholder 2"/>
          <p:cNvSpPr>
            <a:spLocks noGrp="1"/>
          </p:cNvSpPr>
          <p:nvPr>
            <p:ph type="pic" sz="quarter" idx="13"/>
          </p:nvPr>
        </p:nvSpPr>
        <p:spPr>
          <a:xfrm>
            <a:off x="3530600" y="1341120"/>
            <a:ext cx="2438400" cy="3352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4" name="Picture Placeholder 2"/>
          <p:cNvSpPr>
            <a:spLocks noGrp="1"/>
          </p:cNvSpPr>
          <p:nvPr>
            <p:ph type="pic" sz="quarter" idx="14"/>
          </p:nvPr>
        </p:nvSpPr>
        <p:spPr>
          <a:xfrm>
            <a:off x="6223000" y="1341120"/>
            <a:ext cx="2438400" cy="3352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5" name="Picture Placeholder 2"/>
          <p:cNvSpPr>
            <a:spLocks noGrp="1"/>
          </p:cNvSpPr>
          <p:nvPr>
            <p:ph type="pic" sz="quarter" idx="15"/>
          </p:nvPr>
        </p:nvSpPr>
        <p:spPr>
          <a:xfrm>
            <a:off x="8915400" y="1341120"/>
            <a:ext cx="2438400" cy="3352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1"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29603359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ORTFOLIO 16">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38200" y="17018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3" name="Picture Placeholder 2"/>
          <p:cNvSpPr>
            <a:spLocks noGrp="1"/>
          </p:cNvSpPr>
          <p:nvPr>
            <p:ph type="pic" sz="quarter" idx="13"/>
          </p:nvPr>
        </p:nvSpPr>
        <p:spPr>
          <a:xfrm>
            <a:off x="3530600" y="17018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4" name="Picture Placeholder 2"/>
          <p:cNvSpPr>
            <a:spLocks noGrp="1"/>
          </p:cNvSpPr>
          <p:nvPr>
            <p:ph type="pic" sz="quarter" idx="14"/>
          </p:nvPr>
        </p:nvSpPr>
        <p:spPr>
          <a:xfrm>
            <a:off x="6223000" y="17018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5" name="Picture Placeholder 2"/>
          <p:cNvSpPr>
            <a:spLocks noGrp="1"/>
          </p:cNvSpPr>
          <p:nvPr>
            <p:ph type="pic" sz="quarter" idx="15"/>
          </p:nvPr>
        </p:nvSpPr>
        <p:spPr>
          <a:xfrm>
            <a:off x="8915400" y="17018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1"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171726293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ORTFOLIO 17">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38200" y="172212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3" name="Picture Placeholder 2"/>
          <p:cNvSpPr>
            <a:spLocks noGrp="1"/>
          </p:cNvSpPr>
          <p:nvPr>
            <p:ph type="pic" sz="quarter" idx="13"/>
          </p:nvPr>
        </p:nvSpPr>
        <p:spPr>
          <a:xfrm>
            <a:off x="838200" y="40386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4" name="Picture Placeholder 2"/>
          <p:cNvSpPr>
            <a:spLocks noGrp="1"/>
          </p:cNvSpPr>
          <p:nvPr>
            <p:ph type="pic" sz="quarter" idx="14"/>
          </p:nvPr>
        </p:nvSpPr>
        <p:spPr>
          <a:xfrm>
            <a:off x="6223000" y="172212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5" name="Picture Placeholder 2"/>
          <p:cNvSpPr>
            <a:spLocks noGrp="1"/>
          </p:cNvSpPr>
          <p:nvPr>
            <p:ph type="pic" sz="quarter" idx="15"/>
          </p:nvPr>
        </p:nvSpPr>
        <p:spPr>
          <a:xfrm>
            <a:off x="6223000" y="40386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1"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222492848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ORTFOLIO 18">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792480" y="1722120"/>
            <a:ext cx="2133600" cy="21336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8" name="Picture Placeholder 2"/>
          <p:cNvSpPr>
            <a:spLocks noGrp="1"/>
          </p:cNvSpPr>
          <p:nvPr>
            <p:ph type="pic" sz="quarter" idx="13"/>
          </p:nvPr>
        </p:nvSpPr>
        <p:spPr>
          <a:xfrm>
            <a:off x="792480" y="4038600"/>
            <a:ext cx="2133600" cy="21336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9" name="Picture Placeholder 2"/>
          <p:cNvSpPr>
            <a:spLocks noGrp="1"/>
          </p:cNvSpPr>
          <p:nvPr>
            <p:ph type="pic" sz="quarter" idx="14"/>
          </p:nvPr>
        </p:nvSpPr>
        <p:spPr>
          <a:xfrm>
            <a:off x="3108960" y="1722120"/>
            <a:ext cx="2133600" cy="21336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0" name="Picture Placeholder 2"/>
          <p:cNvSpPr>
            <a:spLocks noGrp="1"/>
          </p:cNvSpPr>
          <p:nvPr>
            <p:ph type="pic" sz="quarter" idx="15"/>
          </p:nvPr>
        </p:nvSpPr>
        <p:spPr>
          <a:xfrm>
            <a:off x="3108960" y="4038600"/>
            <a:ext cx="2133600" cy="21336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3"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2903158224"/>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ORTFOLIO 19">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38200" y="1640840"/>
            <a:ext cx="33528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8" name="Picture Placeholder 2"/>
          <p:cNvSpPr>
            <a:spLocks noGrp="1"/>
          </p:cNvSpPr>
          <p:nvPr>
            <p:ph type="pic" sz="quarter" idx="13"/>
          </p:nvPr>
        </p:nvSpPr>
        <p:spPr>
          <a:xfrm>
            <a:off x="8001000" y="1640840"/>
            <a:ext cx="33528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9" name="Picture Placeholder 2"/>
          <p:cNvSpPr>
            <a:spLocks noGrp="1"/>
          </p:cNvSpPr>
          <p:nvPr>
            <p:ph type="pic" sz="quarter" idx="14"/>
          </p:nvPr>
        </p:nvSpPr>
        <p:spPr>
          <a:xfrm>
            <a:off x="4419600" y="1640840"/>
            <a:ext cx="33528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0" name="Picture Placeholder 2"/>
          <p:cNvSpPr>
            <a:spLocks noGrp="1"/>
          </p:cNvSpPr>
          <p:nvPr>
            <p:ph type="pic" sz="quarter" idx="15"/>
          </p:nvPr>
        </p:nvSpPr>
        <p:spPr>
          <a:xfrm>
            <a:off x="838200" y="4140200"/>
            <a:ext cx="33528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1" name="Picture Placeholder 2"/>
          <p:cNvSpPr>
            <a:spLocks noGrp="1"/>
          </p:cNvSpPr>
          <p:nvPr>
            <p:ph type="pic" sz="quarter" idx="16"/>
          </p:nvPr>
        </p:nvSpPr>
        <p:spPr>
          <a:xfrm>
            <a:off x="8001000" y="4140200"/>
            <a:ext cx="33528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2" name="Picture Placeholder 2"/>
          <p:cNvSpPr>
            <a:spLocks noGrp="1"/>
          </p:cNvSpPr>
          <p:nvPr>
            <p:ph type="pic" sz="quarter" idx="17"/>
          </p:nvPr>
        </p:nvSpPr>
        <p:spPr>
          <a:xfrm>
            <a:off x="4419600" y="4140200"/>
            <a:ext cx="33528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5"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1062849936"/>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ORTFOLIO 20">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63600" y="1718056"/>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3" name="Picture Placeholder 2"/>
          <p:cNvSpPr>
            <a:spLocks noGrp="1"/>
          </p:cNvSpPr>
          <p:nvPr>
            <p:ph type="pic" sz="quarter" idx="13"/>
          </p:nvPr>
        </p:nvSpPr>
        <p:spPr>
          <a:xfrm>
            <a:off x="3556000" y="1718056"/>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4" name="Picture Placeholder 2"/>
          <p:cNvSpPr>
            <a:spLocks noGrp="1"/>
          </p:cNvSpPr>
          <p:nvPr>
            <p:ph type="pic" sz="quarter" idx="14"/>
          </p:nvPr>
        </p:nvSpPr>
        <p:spPr>
          <a:xfrm>
            <a:off x="6248400" y="1718056"/>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5" name="Picture Placeholder 2"/>
          <p:cNvSpPr>
            <a:spLocks noGrp="1"/>
          </p:cNvSpPr>
          <p:nvPr>
            <p:ph type="pic" sz="quarter" idx="15"/>
          </p:nvPr>
        </p:nvSpPr>
        <p:spPr>
          <a:xfrm>
            <a:off x="8940800" y="1718056"/>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9" name="Picture Placeholder 2"/>
          <p:cNvSpPr>
            <a:spLocks noGrp="1"/>
          </p:cNvSpPr>
          <p:nvPr>
            <p:ph type="pic" sz="quarter" idx="16"/>
          </p:nvPr>
        </p:nvSpPr>
        <p:spPr>
          <a:xfrm>
            <a:off x="863600" y="42418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0" name="Picture Placeholder 2"/>
          <p:cNvSpPr>
            <a:spLocks noGrp="1"/>
          </p:cNvSpPr>
          <p:nvPr>
            <p:ph type="pic" sz="quarter" idx="17"/>
          </p:nvPr>
        </p:nvSpPr>
        <p:spPr>
          <a:xfrm>
            <a:off x="3556000" y="42418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1" name="Picture Placeholder 2"/>
          <p:cNvSpPr>
            <a:spLocks noGrp="1"/>
          </p:cNvSpPr>
          <p:nvPr>
            <p:ph type="pic" sz="quarter" idx="18"/>
          </p:nvPr>
        </p:nvSpPr>
        <p:spPr>
          <a:xfrm>
            <a:off x="6248400" y="42418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2" name="Picture Placeholder 2"/>
          <p:cNvSpPr>
            <a:spLocks noGrp="1"/>
          </p:cNvSpPr>
          <p:nvPr>
            <p:ph type="pic" sz="quarter" idx="19"/>
          </p:nvPr>
        </p:nvSpPr>
        <p:spPr>
          <a:xfrm>
            <a:off x="8940800" y="42418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8"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1264550523"/>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ORTFOLIO 2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914400" y="1803400"/>
            <a:ext cx="10363200" cy="1828800"/>
          </a:xfrm>
          <a:prstGeom prst="rect">
            <a:avLst/>
          </a:prstGeom>
          <a:effectLst>
            <a:outerShdw blurRad="2921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8" name="Picture Placeholder 2"/>
          <p:cNvSpPr>
            <a:spLocks noGrp="1"/>
          </p:cNvSpPr>
          <p:nvPr>
            <p:ph type="pic" sz="quarter" idx="13"/>
          </p:nvPr>
        </p:nvSpPr>
        <p:spPr>
          <a:xfrm>
            <a:off x="914400" y="3937000"/>
            <a:ext cx="1828800" cy="1828800"/>
          </a:xfrm>
          <a:prstGeom prst="rect">
            <a:avLst/>
          </a:prstGeom>
          <a:effectLst>
            <a:outerShdw blurRad="1905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9" name="Picture Placeholder 2"/>
          <p:cNvSpPr>
            <a:spLocks noGrp="1"/>
          </p:cNvSpPr>
          <p:nvPr>
            <p:ph type="pic" sz="quarter" idx="14"/>
          </p:nvPr>
        </p:nvSpPr>
        <p:spPr>
          <a:xfrm>
            <a:off x="9448800" y="3937000"/>
            <a:ext cx="1828800" cy="1828800"/>
          </a:xfrm>
          <a:prstGeom prst="rect">
            <a:avLst/>
          </a:prstGeom>
          <a:effectLst>
            <a:outerShdw blurRad="1905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10" name="Picture Placeholder 2"/>
          <p:cNvSpPr>
            <a:spLocks noGrp="1"/>
          </p:cNvSpPr>
          <p:nvPr>
            <p:ph type="pic" sz="quarter" idx="15"/>
          </p:nvPr>
        </p:nvSpPr>
        <p:spPr>
          <a:xfrm>
            <a:off x="7315200" y="3937000"/>
            <a:ext cx="1828800" cy="1828800"/>
          </a:xfrm>
          <a:prstGeom prst="rect">
            <a:avLst/>
          </a:prstGeom>
          <a:effectLst>
            <a:outerShdw blurRad="1905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11" name="Picture Placeholder 2"/>
          <p:cNvSpPr>
            <a:spLocks noGrp="1"/>
          </p:cNvSpPr>
          <p:nvPr>
            <p:ph type="pic" sz="quarter" idx="16"/>
          </p:nvPr>
        </p:nvSpPr>
        <p:spPr>
          <a:xfrm>
            <a:off x="5181600" y="3937000"/>
            <a:ext cx="1828800" cy="1828800"/>
          </a:xfrm>
          <a:prstGeom prst="rect">
            <a:avLst/>
          </a:prstGeom>
          <a:effectLst>
            <a:outerShdw blurRad="1905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12" name="Picture Placeholder 2"/>
          <p:cNvSpPr>
            <a:spLocks noGrp="1"/>
          </p:cNvSpPr>
          <p:nvPr>
            <p:ph type="pic" sz="quarter" idx="17"/>
          </p:nvPr>
        </p:nvSpPr>
        <p:spPr>
          <a:xfrm>
            <a:off x="3048000" y="3937000"/>
            <a:ext cx="1828800" cy="1828800"/>
          </a:xfrm>
          <a:prstGeom prst="rect">
            <a:avLst/>
          </a:prstGeom>
          <a:effectLst>
            <a:outerShdw blurRad="1905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15"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308430672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9A0D50F-E069-49CD-AB4C-6836936536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854B001C-41CA-4F88-86D6-B1EBF07FBBCE}"/>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E00BEF23-7A0B-4FA6-A868-75F19C40DBA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861DFAE1-6A69-4CD6-823E-E7A79950FF00}"/>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xmlns="" id="{1D72E1BD-FC2F-43A6-8092-2A1420C68233}"/>
              </a:ext>
            </a:extLst>
          </p:cNvPr>
          <p:cNvSpPr>
            <a:spLocks noGrp="1"/>
          </p:cNvSpPr>
          <p:nvPr>
            <p:ph type="ftr" sz="quarter" idx="11"/>
          </p:nvPr>
        </p:nvSpPr>
        <p:spPr/>
        <p:txBody>
          <a:bodyPr/>
          <a:lstStyle/>
          <a:p>
            <a:r>
              <a:rPr lang="zh-CN" altLang="en-US" dirty="0" smtClean="0"/>
              <a:t>第死章 组合逻辑电路</a:t>
            </a:r>
            <a:endParaRPr lang="zh-CN" altLang="en-US" dirty="0"/>
          </a:p>
        </p:txBody>
      </p:sp>
      <p:sp>
        <p:nvSpPr>
          <p:cNvPr id="7" name="灯片编号占位符 6">
            <a:extLst>
              <a:ext uri="{FF2B5EF4-FFF2-40B4-BE49-F238E27FC236}">
                <a16:creationId xmlns:a16="http://schemas.microsoft.com/office/drawing/2014/main" xmlns="" id="{D64DE20D-CE94-4100-9318-5778AF8F958E}"/>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2755525044"/>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MEDIA OPTION">
    <p:spTree>
      <p:nvGrpSpPr>
        <p:cNvPr id="1" name=""/>
        <p:cNvGrpSpPr/>
        <p:nvPr/>
      </p:nvGrpSpPr>
      <p:grpSpPr>
        <a:xfrm>
          <a:off x="0" y="0"/>
          <a:ext cx="0" cy="0"/>
          <a:chOff x="0" y="0"/>
          <a:chExt cx="0" cy="0"/>
        </a:xfrm>
      </p:grpSpPr>
      <p:sp>
        <p:nvSpPr>
          <p:cNvPr id="3" name="Media Placeholder 2"/>
          <p:cNvSpPr>
            <a:spLocks noGrp="1"/>
          </p:cNvSpPr>
          <p:nvPr>
            <p:ph type="media" sz="quarter" idx="12"/>
          </p:nvPr>
        </p:nvSpPr>
        <p:spPr>
          <a:xfrm>
            <a:off x="838200" y="1558798"/>
            <a:ext cx="7326941" cy="4121405"/>
          </a:xfrm>
          <a:prstGeom prst="rect">
            <a:avLst/>
          </a:prstGeom>
        </p:spPr>
        <p:txBody>
          <a:bodyPr lIns="60958" tIns="30479" rIns="60958" bIns="30479"/>
          <a:lstStyle/>
          <a:p>
            <a:r>
              <a:rPr lang="en-US" dirty="0" smtClean="0"/>
              <a:t>Click icon to add media</a:t>
            </a:r>
            <a:endParaRPr lang="uk-UA"/>
          </a:p>
        </p:txBody>
      </p:sp>
      <p:sp>
        <p:nvSpPr>
          <p:cNvPr id="10"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357919999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
        <p:nvSpPr>
          <p:cNvPr id="3" name="Title 3"/>
          <p:cNvSpPr txBox="1">
            <a:spLocks/>
          </p:cNvSpPr>
          <p:nvPr userDrawn="1"/>
        </p:nvSpPr>
        <p:spPr>
          <a:xfrm>
            <a:off x="508000" y="990600"/>
            <a:ext cx="10515600" cy="5486400"/>
          </a:xfrm>
          <a:prstGeom prst="rect">
            <a:avLst/>
          </a:prstGeom>
        </p:spPr>
        <p:txBody>
          <a:bodyPr lIns="60958" tIns="30479" rIns="60958" bIns="30479"/>
          <a:lstStyle>
            <a:lvl1pPr algn="l" defTabSz="685800" rtl="0" eaLnBrk="1" latinLnBrk="0" hangingPunct="1">
              <a:lnSpc>
                <a:spcPct val="90000"/>
              </a:lnSpc>
              <a:spcBef>
                <a:spcPct val="0"/>
              </a:spcBef>
              <a:buNone/>
              <a:defRPr sz="3200" b="1" kern="1200">
                <a:solidFill>
                  <a:schemeClr val="tx1"/>
                </a:solidFill>
                <a:latin typeface="微软雅黑" pitchFamily="34" charset="-122"/>
                <a:ea typeface="微软雅黑" pitchFamily="34" charset="-122"/>
                <a:cs typeface="+mj-cs"/>
              </a:defRPr>
            </a:lvl1pPr>
          </a:lstStyle>
          <a:p>
            <a:pPr marL="761981" indent="-761981" defTabSz="1219170">
              <a:buFont typeface="Arial" panose="020B0604020202020204" pitchFamily="34" charset="0"/>
              <a:buChar char="•"/>
            </a:pPr>
            <a:r>
              <a:rPr lang="en-US" altLang="zh-CN" sz="3700" dirty="0" smtClean="0">
                <a:solidFill>
                  <a:srgbClr val="3859CD"/>
                </a:solidFill>
              </a:rPr>
              <a:t>Click to edit Master title style</a:t>
            </a:r>
            <a:endParaRPr lang="uk-UA" sz="3700" dirty="0">
              <a:solidFill>
                <a:srgbClr val="3859CD"/>
              </a:solidFill>
            </a:endParaRPr>
          </a:p>
        </p:txBody>
      </p:sp>
    </p:spTree>
    <p:extLst>
      <p:ext uri="{BB962C8B-B14F-4D97-AF65-F5344CB8AC3E}">
        <p14:creationId xmlns:p14="http://schemas.microsoft.com/office/powerpoint/2010/main" val="1859857944"/>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10912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11200" y="76200"/>
            <a:ext cx="9956800" cy="711200"/>
          </a:xfrm>
          <a:prstGeom prst="rect">
            <a:avLst/>
          </a:prstGeom>
        </p:spPr>
        <p:txBody>
          <a:bodyPr lIns="121917" tIns="60958" rIns="121917" bIns="60958" anchor="ctr"/>
          <a:lstStyle>
            <a:lvl1pPr>
              <a:defRPr sz="4300">
                <a:solidFill>
                  <a:srgbClr val="213F79"/>
                </a:solidFill>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9620095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3581624"/>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_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34579"/>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0634617"/>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_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590192"/>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6_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7865888"/>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lIns="121917" tIns="60958" rIns="121917" bIns="6095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121917" tIns="60958" rIns="121917" bIns="60958"/>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lIns="121917" tIns="60958" rIns="121917" bIns="60958"/>
          <a:lstStyle/>
          <a:p>
            <a:pPr defTabSz="1219170"/>
            <a:endParaRPr lang="zh-CN" altLang="en-US" sz="2400">
              <a:solidFill>
                <a:srgbClr val="44546A"/>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lIns="121917" tIns="60958" rIns="121917" bIns="60958"/>
          <a:lstStyle/>
          <a:p>
            <a:pPr defTabSz="1219170"/>
            <a:r>
              <a:rPr lang="zh-CN" altLang="en-US" sz="2400" dirty="0" smtClean="0">
                <a:solidFill>
                  <a:srgbClr val="44546A"/>
                </a:solidFill>
              </a:rPr>
              <a:t>第四章 组合逻辑电路</a:t>
            </a:r>
            <a:endParaRPr lang="zh-CN" altLang="en-US" sz="2400" dirty="0">
              <a:solidFill>
                <a:srgbClr val="44546A"/>
              </a:solidFill>
            </a:endParaRPr>
          </a:p>
        </p:txBody>
      </p:sp>
      <p:sp>
        <p:nvSpPr>
          <p:cNvPr id="6" name="灯片编号占位符 5"/>
          <p:cNvSpPr>
            <a:spLocks noGrp="1"/>
          </p:cNvSpPr>
          <p:nvPr>
            <p:ph type="sldNum" sz="quarter" idx="12"/>
          </p:nvPr>
        </p:nvSpPr>
        <p:spPr>
          <a:xfrm>
            <a:off x="11396014" y="1397000"/>
            <a:ext cx="556069" cy="471563"/>
          </a:xfrm>
          <a:prstGeom prst="rect">
            <a:avLst/>
          </a:prstGeom>
        </p:spPr>
        <p:txBody>
          <a:bodyPr lIns="121917" tIns="60958" rIns="121917" bIns="60958"/>
          <a:lstStyle/>
          <a:p>
            <a:pPr defTabSz="1219170"/>
            <a:fld id="{0C913308-F349-4B6D-A68A-DD1791B4A57B}" type="slidenum">
              <a:rPr lang="zh-CN" altLang="en-US" sz="2400" smtClean="0">
                <a:solidFill>
                  <a:srgbClr val="44546A"/>
                </a:solidFill>
              </a:rPr>
              <a:pPr defTabSz="1219170"/>
              <a:t>‹#›</a:t>
            </a:fld>
            <a:endParaRPr lang="zh-CN" altLang="en-US" sz="2400">
              <a:solidFill>
                <a:srgbClr val="44546A"/>
              </a:solidFill>
            </a:endParaRPr>
          </a:p>
        </p:txBody>
      </p:sp>
    </p:spTree>
    <p:extLst>
      <p:ext uri="{BB962C8B-B14F-4D97-AF65-F5344CB8AC3E}">
        <p14:creationId xmlns:p14="http://schemas.microsoft.com/office/powerpoint/2010/main" val="1002330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FEB882E-D190-436B-9A12-E5598BE27C1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0EEEA812-C68D-4E7A-92AE-7FA67409AF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4471B704-0DA0-4007-B550-549A8967AFB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A7D66847-95BE-42DD-A82F-212B18005D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A81510D7-5FA5-4B92-A042-0DB927818AE9}"/>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91BA46C4-CFD0-4A3C-91E1-3691F64F8F15}"/>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xmlns="" id="{F6947FC5-7152-4829-8CB1-1FEF9B52800D}"/>
              </a:ext>
            </a:extLst>
          </p:cNvPr>
          <p:cNvSpPr>
            <a:spLocks noGrp="1"/>
          </p:cNvSpPr>
          <p:nvPr>
            <p:ph type="ftr" sz="quarter" idx="11"/>
          </p:nvPr>
        </p:nvSpPr>
        <p:spPr/>
        <p:txBody>
          <a:bodyPr/>
          <a:lstStyle/>
          <a:p>
            <a:r>
              <a:rPr lang="zh-CN" altLang="en-US" dirty="0" smtClean="0"/>
              <a:t>第四章 组合逻辑电路</a:t>
            </a:r>
            <a:endParaRPr lang="zh-CN" altLang="en-US" dirty="0"/>
          </a:p>
        </p:txBody>
      </p:sp>
      <p:sp>
        <p:nvSpPr>
          <p:cNvPr id="9" name="灯片编号占位符 8">
            <a:extLst>
              <a:ext uri="{FF2B5EF4-FFF2-40B4-BE49-F238E27FC236}">
                <a16:creationId xmlns:a16="http://schemas.microsoft.com/office/drawing/2014/main" xmlns="" id="{C64BE311-DAF5-41FC-AB57-33E0B28874D9}"/>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2984693636"/>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5238351-78E6-47BB-99ED-F94C4655C1E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2D634BFA-C7CD-4095-B004-7EB4BAAFA377}"/>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xmlns="" id="{CD8904D9-BE4D-4C26-A4B1-3788AA54A53F}"/>
              </a:ext>
            </a:extLst>
          </p:cNvPr>
          <p:cNvSpPr>
            <a:spLocks noGrp="1"/>
          </p:cNvSpPr>
          <p:nvPr>
            <p:ph type="ftr" sz="quarter" idx="11"/>
          </p:nvPr>
        </p:nvSpPr>
        <p:spPr/>
        <p:txBody>
          <a:bodyPr/>
          <a:lstStyle/>
          <a:p>
            <a:r>
              <a:rPr lang="zh-CN" altLang="en-US" dirty="0" smtClean="0"/>
              <a:t>第四章 组合逻辑电路</a:t>
            </a:r>
            <a:endParaRPr lang="zh-CN" altLang="en-US" dirty="0"/>
          </a:p>
        </p:txBody>
      </p:sp>
      <p:sp>
        <p:nvSpPr>
          <p:cNvPr id="5" name="灯片编号占位符 4">
            <a:extLst>
              <a:ext uri="{FF2B5EF4-FFF2-40B4-BE49-F238E27FC236}">
                <a16:creationId xmlns:a16="http://schemas.microsoft.com/office/drawing/2014/main" xmlns="" id="{C6DD4F54-38C8-4C1F-B002-1082C5A722DE}"/>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599017049"/>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xmlns="" id="{613F6D3F-4B14-4AD9-A9CB-7304D8DAFF53}"/>
              </a:ext>
            </a:extLst>
          </p:cNvPr>
          <p:cNvSpPr>
            <a:spLocks noGrp="1"/>
          </p:cNvSpPr>
          <p:nvPr>
            <p:ph type="ftr" sz="quarter" idx="11"/>
          </p:nvPr>
        </p:nvSpPr>
        <p:spPr>
          <a:xfrm>
            <a:off x="10085294" y="0"/>
            <a:ext cx="2106706" cy="510988"/>
          </a:xfrm>
        </p:spPr>
        <p:txBody>
          <a:bodyPr/>
          <a:lstStyle>
            <a:lvl1pPr algn="r">
              <a:defRPr sz="1600"/>
            </a:lvl1pPr>
          </a:lstStyle>
          <a:p>
            <a:r>
              <a:rPr lang="zh-CN" altLang="en-US" dirty="0" smtClean="0"/>
              <a:t>第四章 组合逻辑电路</a:t>
            </a:r>
            <a:endParaRPr lang="zh-CN" altLang="en-US" dirty="0"/>
          </a:p>
        </p:txBody>
      </p:sp>
      <p:sp>
        <p:nvSpPr>
          <p:cNvPr id="5" name="矩形 4"/>
          <p:cNvSpPr/>
          <p:nvPr userDrawn="1"/>
        </p:nvSpPr>
        <p:spPr>
          <a:xfrm>
            <a:off x="0" y="892853"/>
            <a:ext cx="12192000" cy="925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11612880" y="6258560"/>
            <a:ext cx="468000" cy="468000"/>
          </a:xfrm>
          <a:prstGeom prst="ellipse">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xmlns="" id="{267D50D6-D2CF-467E-A564-55E2DBD396E0}"/>
              </a:ext>
            </a:extLst>
          </p:cNvPr>
          <p:cNvSpPr>
            <a:spLocks noGrp="1"/>
          </p:cNvSpPr>
          <p:nvPr>
            <p:ph type="sldNum" sz="quarter" idx="12"/>
          </p:nvPr>
        </p:nvSpPr>
        <p:spPr>
          <a:xfrm>
            <a:off x="11551920" y="6299835"/>
            <a:ext cx="568960" cy="365125"/>
          </a:xfrm>
        </p:spPr>
        <p:txBody>
          <a:bodyPr/>
          <a:lstStyle>
            <a:lvl1pPr algn="ctr">
              <a:defRPr sz="1400">
                <a:solidFill>
                  <a:schemeClr val="bg1"/>
                </a:solidFill>
              </a:defRPr>
            </a:lvl1pPr>
          </a:lstStyle>
          <a:p>
            <a:fld id="{B6D9C768-8413-45FA-BDC7-53DA68035736}" type="slidenum">
              <a:rPr lang="zh-CN" altLang="en-US" smtClean="0"/>
              <a:pPr/>
              <a:t>‹#›</a:t>
            </a:fld>
            <a:endParaRPr lang="zh-CN" altLang="en-US" dirty="0"/>
          </a:p>
        </p:txBody>
      </p:sp>
      <p:sp>
        <p:nvSpPr>
          <p:cNvPr id="7" name="标题 6"/>
          <p:cNvSpPr>
            <a:spLocks noGrp="1"/>
          </p:cNvSpPr>
          <p:nvPr>
            <p:ph type="title"/>
          </p:nvPr>
        </p:nvSpPr>
        <p:spPr>
          <a:xfrm>
            <a:off x="2264636" y="97943"/>
            <a:ext cx="7671843" cy="732155"/>
          </a:xfrm>
        </p:spPr>
        <p:txBody>
          <a:bodyPr>
            <a:normAutofit/>
          </a:bodyPr>
          <a:lstStyle>
            <a:lvl1pPr>
              <a:defRPr sz="3200">
                <a:solidFill>
                  <a:srgbClr val="235EB8"/>
                </a:solidFill>
              </a:defRPr>
            </a:lvl1pPr>
          </a:lstStyle>
          <a:p>
            <a:r>
              <a:rPr lang="zh-CN" altLang="en-US" dirty="0" smtClean="0"/>
              <a:t>单击此处编辑母版标题样式</a:t>
            </a:r>
            <a:endParaRPr lang="zh-CN" altLang="en-US" dirty="0"/>
          </a:p>
        </p:txBody>
      </p:sp>
      <p:sp>
        <p:nvSpPr>
          <p:cNvPr id="9" name="内容占位符 8"/>
          <p:cNvSpPr>
            <a:spLocks noGrp="1"/>
          </p:cNvSpPr>
          <p:nvPr>
            <p:ph sz="quarter" idx="13"/>
          </p:nvPr>
        </p:nvSpPr>
        <p:spPr>
          <a:xfrm>
            <a:off x="782320" y="1016000"/>
            <a:ext cx="10657840" cy="5476560"/>
          </a:xfrm>
        </p:spPr>
        <p:txBody>
          <a:bodyPr/>
          <a:lstStyle>
            <a:lvl1pPr marL="228600" indent="-228600">
              <a:lnSpc>
                <a:spcPct val="150000"/>
              </a:lnSpc>
              <a:buClr>
                <a:srgbClr val="235EB8"/>
              </a:buClr>
              <a:buFont typeface="Wingdings" panose="05000000000000000000" pitchFamily="2" charset="2"/>
              <a:buChar char="n"/>
              <a:defRPr>
                <a:solidFill>
                  <a:schemeClr val="tx1"/>
                </a:solidFill>
              </a:defRPr>
            </a:lvl1pPr>
            <a:lvl2pPr marL="685800" indent="-228600">
              <a:lnSpc>
                <a:spcPct val="150000"/>
              </a:lnSpc>
              <a:buClr>
                <a:srgbClr val="235EB8"/>
              </a:buClr>
              <a:buFont typeface="Wingdings" panose="05000000000000000000" pitchFamily="2" charset="2"/>
              <a:buChar char="u"/>
              <a:defRPr>
                <a:solidFill>
                  <a:schemeClr val="tx1"/>
                </a:solidFill>
              </a:defRPr>
            </a:lvl2pPr>
            <a:lvl3pPr marL="1143000" indent="-228600">
              <a:lnSpc>
                <a:spcPct val="150000"/>
              </a:lnSpc>
              <a:buClr>
                <a:srgbClr val="235EB8"/>
              </a:buClr>
              <a:buFont typeface="Wingdings" panose="05000000000000000000" pitchFamily="2" charset="2"/>
              <a:buChar char="p"/>
              <a:defRPr>
                <a:solidFill>
                  <a:schemeClr val="tx1"/>
                </a:solidFill>
              </a:defRPr>
            </a:lvl3pPr>
            <a:lvl4pPr>
              <a:lnSpc>
                <a:spcPct val="150000"/>
              </a:lnSpc>
              <a:buClr>
                <a:srgbClr val="235EB8"/>
              </a:buClr>
              <a:defRPr>
                <a:solidFill>
                  <a:schemeClr val="tx1"/>
                </a:solidFill>
              </a:defRPr>
            </a:lvl4pPr>
            <a:lvl5pPr>
              <a:lnSpc>
                <a:spcPct val="150000"/>
              </a:lnSpc>
              <a:buClr>
                <a:srgbClr val="235EB8"/>
              </a:buClr>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780127621"/>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7CCAE5C-B0AD-4A57-BA27-080E8693E6A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7EF1DBFB-5D2A-49A3-8067-C66C8984EC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E5D4B2C6-9CCF-40A8-A7E4-66912F7E0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ACCEC5AE-C319-4BFE-BB40-C6D5E22E2C1D}"/>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xmlns="" id="{CB0ACA21-C9D9-48CA-8D60-FE9730941AB1}"/>
              </a:ext>
            </a:extLst>
          </p:cNvPr>
          <p:cNvSpPr>
            <a:spLocks noGrp="1"/>
          </p:cNvSpPr>
          <p:nvPr>
            <p:ph type="ftr" sz="quarter" idx="11"/>
          </p:nvPr>
        </p:nvSpPr>
        <p:spPr/>
        <p:txBody>
          <a:bodyPr/>
          <a:lstStyle/>
          <a:p>
            <a:r>
              <a:rPr lang="zh-CN" altLang="en-US" dirty="0" smtClean="0"/>
              <a:t>第四章 组合逻辑电路</a:t>
            </a:r>
            <a:endParaRPr lang="zh-CN" altLang="en-US" dirty="0"/>
          </a:p>
        </p:txBody>
      </p:sp>
      <p:sp>
        <p:nvSpPr>
          <p:cNvPr id="7" name="灯片编号占位符 6">
            <a:extLst>
              <a:ext uri="{FF2B5EF4-FFF2-40B4-BE49-F238E27FC236}">
                <a16:creationId xmlns:a16="http://schemas.microsoft.com/office/drawing/2014/main" xmlns="" id="{F079D310-7B48-400A-B879-53F542FC046F}"/>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2972873234"/>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527F26E-CA53-4F21-9656-0193659AF22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28355588-3F62-4B6B-9A44-E99FB015B0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8AF7EDDB-D3AF-4D17-B530-695CCB1B64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6760D030-3B34-4672-B6BA-2F5055277ECB}"/>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xmlns="" id="{773FE698-F6CE-4867-88F1-42CA9E3EB09E}"/>
              </a:ext>
            </a:extLst>
          </p:cNvPr>
          <p:cNvSpPr>
            <a:spLocks noGrp="1"/>
          </p:cNvSpPr>
          <p:nvPr>
            <p:ph type="ftr" sz="quarter" idx="11"/>
          </p:nvPr>
        </p:nvSpPr>
        <p:spPr/>
        <p:txBody>
          <a:bodyPr/>
          <a:lstStyle/>
          <a:p>
            <a:r>
              <a:rPr lang="zh-CN" altLang="en-US" dirty="0" smtClean="0"/>
              <a:t>第四章 组合逻辑电路</a:t>
            </a:r>
            <a:endParaRPr lang="zh-CN" altLang="en-US" dirty="0"/>
          </a:p>
        </p:txBody>
      </p:sp>
      <p:sp>
        <p:nvSpPr>
          <p:cNvPr id="7" name="灯片编号占位符 6">
            <a:extLst>
              <a:ext uri="{FF2B5EF4-FFF2-40B4-BE49-F238E27FC236}">
                <a16:creationId xmlns:a16="http://schemas.microsoft.com/office/drawing/2014/main" xmlns="" id="{D41A49B5-CF2E-4EC1-A59E-4F6DC7FFF8AF}"/>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1336260667"/>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E895A2AD-0E84-4541-B5FE-A4F4F2412A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60BF11F8-BF27-469A-A78A-1587C5D5F8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AC018708-E175-48D1-AC20-CC01C88888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a:solidFill>
                  <a:srgbClr val="3859CD"/>
                </a:solidFill>
                <a:latin typeface="微软雅黑" panose="020B0503020204020204" pitchFamily="34" charset="-122"/>
                <a:ea typeface="微软雅黑" panose="020B0503020204020204" pitchFamily="34" charset="-122"/>
              </a:defRPr>
            </a:lvl1pPr>
          </a:lstStyle>
          <a:p>
            <a:endParaRPr lang="zh-CN" altLang="en-US"/>
          </a:p>
        </p:txBody>
      </p:sp>
      <p:sp>
        <p:nvSpPr>
          <p:cNvPr id="5" name="页脚占位符 4">
            <a:extLst>
              <a:ext uri="{FF2B5EF4-FFF2-40B4-BE49-F238E27FC236}">
                <a16:creationId xmlns:a16="http://schemas.microsoft.com/office/drawing/2014/main" xmlns="" id="{D650EE11-0B44-4442-BB7A-8113192446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a:solidFill>
                  <a:srgbClr val="3859CD"/>
                </a:solidFill>
                <a:latin typeface="微软雅黑" panose="020B0503020204020204" pitchFamily="34" charset="-122"/>
                <a:ea typeface="微软雅黑" panose="020B0503020204020204" pitchFamily="34" charset="-122"/>
              </a:defRPr>
            </a:lvl1pPr>
          </a:lstStyle>
          <a:p>
            <a:r>
              <a:rPr lang="zh-CN" altLang="en-US" smtClean="0"/>
              <a:t>第一章 概论</a:t>
            </a:r>
            <a:endParaRPr lang="zh-CN" altLang="en-US"/>
          </a:p>
        </p:txBody>
      </p:sp>
      <p:sp>
        <p:nvSpPr>
          <p:cNvPr id="6" name="灯片编号占位符 5">
            <a:extLst>
              <a:ext uri="{FF2B5EF4-FFF2-40B4-BE49-F238E27FC236}">
                <a16:creationId xmlns:a16="http://schemas.microsoft.com/office/drawing/2014/main" xmlns="" id="{AB14C267-CEAD-45E5-8B69-D21EB61816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rgbClr val="3859CD"/>
                </a:solidFill>
                <a:latin typeface="微软雅黑" panose="020B0503020204020204" pitchFamily="34" charset="-122"/>
                <a:ea typeface="微软雅黑" panose="020B0503020204020204" pitchFamily="34" charset="-122"/>
              </a:defRPr>
            </a:lvl1pPr>
          </a:lstStyle>
          <a:p>
            <a:fld id="{B6D9C768-8413-45FA-BDC7-53DA68035736}" type="slidenum">
              <a:rPr lang="zh-CN" altLang="en-US" smtClean="0"/>
              <a:pPr/>
              <a:t>‹#›</a:t>
            </a:fld>
            <a:endParaRPr lang="zh-CN" altLang="en-US"/>
          </a:p>
        </p:txBody>
      </p:sp>
    </p:spTree>
    <p:extLst>
      <p:ext uri="{BB962C8B-B14F-4D97-AF65-F5344CB8AC3E}">
        <p14:creationId xmlns:p14="http://schemas.microsoft.com/office/powerpoint/2010/main" val="4203941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b="1" kern="1200">
          <a:solidFill>
            <a:srgbClr val="3859CD"/>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rgbClr val="3859CD"/>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3859CD"/>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3859CD"/>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rgbClr val="3859CD"/>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rgbClr val="3859CD"/>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12" name="直接连接符 6"/>
          <p:cNvCxnSpPr/>
          <p:nvPr/>
        </p:nvCxnSpPr>
        <p:spPr>
          <a:xfrm flipV="1">
            <a:off x="406400" y="804657"/>
            <a:ext cx="11094720" cy="1"/>
          </a:xfrm>
          <a:prstGeom prst="line">
            <a:avLst/>
          </a:prstGeom>
          <a:ln w="19050">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30" name="Freeform 5"/>
          <p:cNvSpPr>
            <a:spLocks/>
          </p:cNvSpPr>
          <p:nvPr/>
        </p:nvSpPr>
        <p:spPr bwMode="auto">
          <a:xfrm rot="5400000">
            <a:off x="11450010" y="513391"/>
            <a:ext cx="541580" cy="47999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solidFill>
          <a:ln w="12700">
            <a:solidFill>
              <a:schemeClr val="accent5"/>
            </a:solidFill>
          </a:ln>
          <a:effectLst>
            <a:outerShdw blurRad="165100" dist="76200" dir="2700000" algn="tl" rotWithShape="0">
              <a:prstClr val="black">
                <a:alpha val="30000"/>
              </a:prstClr>
            </a:outerShdw>
          </a:effectLst>
        </p:spPr>
        <p:txBody>
          <a:bodyPr vert="horz" wrap="square" lIns="91438" tIns="45719" rIns="91438" bIns="45719" numCol="1" anchor="t" anchorCtr="0" compatLnSpc="1">
            <a:prstTxWarp prst="textNoShape">
              <a:avLst/>
            </a:prstTxWarp>
          </a:bodyPr>
          <a:lstStyle/>
          <a:p>
            <a:pPr defTabSz="914377">
              <a:defRPr/>
            </a:pPr>
            <a:endParaRPr lang="zh-CN" altLang="en-US" sz="1900" dirty="0">
              <a:solidFill>
                <a:prstClr val="black"/>
              </a:solidFill>
              <a:latin typeface="Calibri"/>
              <a:ea typeface="宋体" panose="02010600030101010101" pitchFamily="2" charset="-122"/>
            </a:endParaRPr>
          </a:p>
        </p:txBody>
      </p:sp>
      <p:sp>
        <p:nvSpPr>
          <p:cNvPr id="31" name="Slide Number Placeholder 5"/>
          <p:cNvSpPr txBox="1">
            <a:spLocks/>
          </p:cNvSpPr>
          <p:nvPr/>
        </p:nvSpPr>
        <p:spPr>
          <a:xfrm>
            <a:off x="11486084" y="614085"/>
            <a:ext cx="480000" cy="304800"/>
          </a:xfrm>
          <a:prstGeom prst="rect">
            <a:avLst/>
          </a:prstGeom>
        </p:spPr>
        <p:txBody>
          <a:bodyPr vert="horz" lIns="91438" tIns="45719" rIns="91438" bIns="45719" rtlCol="0" anchor="ctr"/>
          <a:lstStyle>
            <a:lvl1pPr algn="ctr">
              <a:defRPr sz="12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defTabSz="1219170">
              <a:defRPr/>
            </a:pPr>
            <a:fld id="{857B18ED-D931-45F4-8873-1BEDAB4DC03E}" type="slidenum">
              <a:rPr lang="en-JM" sz="1600" smtClean="0">
                <a:solidFill>
                  <a:prstClr val="white"/>
                </a:solidFill>
              </a:rPr>
              <a:pPr defTabSz="1219170">
                <a:defRPr/>
              </a:pPr>
              <a:t>‹#›</a:t>
            </a:fld>
            <a:endParaRPr lang="en-JM" sz="1600" dirty="0">
              <a:solidFill>
                <a:prstClr val="white"/>
              </a:solidFill>
            </a:endParaRPr>
          </a:p>
        </p:txBody>
      </p:sp>
    </p:spTree>
    <p:extLst>
      <p:ext uri="{BB962C8B-B14F-4D97-AF65-F5344CB8AC3E}">
        <p14:creationId xmlns:p14="http://schemas.microsoft.com/office/powerpoint/2010/main" val="14622810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 id="2147483708" r:id="rId33"/>
    <p:sldLayoutId id="2147483709" r:id="rId34"/>
    <p:sldLayoutId id="2147483710" r:id="rId35"/>
    <p:sldLayoutId id="2147483711" r:id="rId36"/>
    <p:sldLayoutId id="2147483712" r:id="rId37"/>
    <p:sldLayoutId id="2147483713" r:id="rId38"/>
  </p:sldLayoutIdLst>
  <p:timing>
    <p:tnLst>
      <p:par>
        <p:cTn id="1" dur="indefinite" restart="never" nodeType="tmRoot"/>
      </p:par>
    </p:tnLst>
  </p:timing>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oleObject" Target="../embeddings/oleObject10.bin"/><Relationship Id="rId3" Type="http://schemas.openxmlformats.org/officeDocument/2006/relationships/notesSlide" Target="../notesSlides/notesSlide8.xml"/><Relationship Id="rId7" Type="http://schemas.openxmlformats.org/officeDocument/2006/relationships/oleObject" Target="../embeddings/oleObject7.bin"/><Relationship Id="rId12" Type="http://schemas.openxmlformats.org/officeDocument/2006/relationships/image" Target="../media/image12.e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9.emf"/><Relationship Id="rId11" Type="http://schemas.openxmlformats.org/officeDocument/2006/relationships/oleObject" Target="../embeddings/oleObject9.bin"/><Relationship Id="rId5" Type="http://schemas.openxmlformats.org/officeDocument/2006/relationships/oleObject" Target="../embeddings/oleObject6.bin"/><Relationship Id="rId10" Type="http://schemas.openxmlformats.org/officeDocument/2006/relationships/image" Target="../media/image11.emf"/><Relationship Id="rId4" Type="http://schemas.openxmlformats.org/officeDocument/2006/relationships/image" Target="../media/image14.png"/><Relationship Id="rId9" Type="http://schemas.openxmlformats.org/officeDocument/2006/relationships/oleObject" Target="../embeddings/oleObject8.bin"/><Relationship Id="rId1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15.emf"/><Relationship Id="rId4" Type="http://schemas.openxmlformats.org/officeDocument/2006/relationships/oleObject" Target="../embeddings/oleObject11.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16.emf"/><Relationship Id="rId5" Type="http://schemas.openxmlformats.org/officeDocument/2006/relationships/oleObject" Target="../embeddings/oleObject12.bin"/><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17.emf"/><Relationship Id="rId4" Type="http://schemas.openxmlformats.org/officeDocument/2006/relationships/oleObject" Target="../embeddings/oleObject13.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21.png"/><Relationship Id="rId5" Type="http://schemas.openxmlformats.org/officeDocument/2006/relationships/image" Target="../media/image18.emf"/><Relationship Id="rId4" Type="http://schemas.openxmlformats.org/officeDocument/2006/relationships/oleObject" Target="../embeddings/oleObject14.bin"/></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24.png"/><Relationship Id="rId5" Type="http://schemas.openxmlformats.org/officeDocument/2006/relationships/image" Target="../media/image19.emf"/><Relationship Id="rId4" Type="http://schemas.openxmlformats.org/officeDocument/2006/relationships/oleObject" Target="../embeddings/oleObject15.bin"/></Relationships>
</file>

<file path=ppt/slides/_rels/slide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3.xml"/><Relationship Id="rId1" Type="http://schemas.openxmlformats.org/officeDocument/2006/relationships/slideLayout" Target="../slideLayouts/slideLayout1.xml"/><Relationship Id="rId5" Type="http://schemas.openxmlformats.org/officeDocument/2006/relationships/slide" Target="slide55.xml"/><Relationship Id="rId4" Type="http://schemas.openxmlformats.org/officeDocument/2006/relationships/slide" Target="slide3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27.png"/><Relationship Id="rId5" Type="http://schemas.openxmlformats.org/officeDocument/2006/relationships/image" Target="../media/image20.emf"/><Relationship Id="rId4" Type="http://schemas.openxmlformats.org/officeDocument/2006/relationships/oleObject" Target="../embeddings/oleObject16.bin"/></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30.png"/><Relationship Id="rId5" Type="http://schemas.openxmlformats.org/officeDocument/2006/relationships/image" Target="../media/image21.emf"/><Relationship Id="rId4" Type="http://schemas.openxmlformats.org/officeDocument/2006/relationships/oleObject" Target="../embeddings/oleObject17.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22.emf"/><Relationship Id="rId5" Type="http://schemas.openxmlformats.org/officeDocument/2006/relationships/oleObject" Target="../embeddings/oleObject18.bin"/><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23.emf"/><Relationship Id="rId5" Type="http://schemas.openxmlformats.org/officeDocument/2006/relationships/oleObject" Target="../embeddings/oleObject19.bin"/><Relationship Id="rId4" Type="http://schemas.openxmlformats.org/officeDocument/2006/relationships/image" Target="../media/image3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23.emf"/><Relationship Id="rId5" Type="http://schemas.openxmlformats.org/officeDocument/2006/relationships/oleObject" Target="../embeddings/oleObject20.bin"/><Relationship Id="rId4" Type="http://schemas.openxmlformats.org/officeDocument/2006/relationships/image" Target="../media/image25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23.emf"/><Relationship Id="rId5" Type="http://schemas.openxmlformats.org/officeDocument/2006/relationships/oleObject" Target="../embeddings/oleObject21.bin"/><Relationship Id="rId4" Type="http://schemas.openxmlformats.org/officeDocument/2006/relationships/image" Target="../media/image280.png"/></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2.xml"/><Relationship Id="rId4" Type="http://schemas.openxmlformats.org/officeDocument/2006/relationships/slide" Target="slide8.xml"/></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slide" Target="slide32.xml"/><Relationship Id="rId7" Type="http://schemas.microsoft.com/office/2007/relationships/hdphoto" Target="../media/hdphoto1.wdp"/><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2.xml"/><Relationship Id="rId4" Type="http://schemas.openxmlformats.org/officeDocument/2006/relationships/slide" Target="slide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34.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slide" Target="slide31.xml"/><Relationship Id="rId5" Type="http://schemas.openxmlformats.org/officeDocument/2006/relationships/image" Target="../media/image24.emf"/><Relationship Id="rId4" Type="http://schemas.openxmlformats.org/officeDocument/2006/relationships/oleObject" Target="../embeddings/oleObject22.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notesSlide" Target="../notesSlides/notesSlide38.xml"/><Relationship Id="rId7" Type="http://schemas.openxmlformats.org/officeDocument/2006/relationships/image" Target="../media/image25.e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23.bin"/><Relationship Id="rId5"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26.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42.xml"/><Relationship Id="rId7"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38.png"/><Relationship Id="rId5" Type="http://schemas.openxmlformats.org/officeDocument/2006/relationships/image" Target="../media/image27.emf"/><Relationship Id="rId4" Type="http://schemas.openxmlformats.org/officeDocument/2006/relationships/oleObject" Target="../embeddings/oleObject25.bin"/><Relationship Id="rId9" Type="http://schemas.openxmlformats.org/officeDocument/2006/relationships/image" Target="../media/image28.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45.xml"/><Relationship Id="rId7" Type="http://schemas.openxmlformats.org/officeDocument/2006/relationships/image" Target="../media/image30.emf"/><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28.bin"/><Relationship Id="rId5" Type="http://schemas.openxmlformats.org/officeDocument/2006/relationships/image" Target="../media/image29.emf"/><Relationship Id="rId10" Type="http://schemas.openxmlformats.org/officeDocument/2006/relationships/image" Target="../media/image41.png"/><Relationship Id="rId4" Type="http://schemas.openxmlformats.org/officeDocument/2006/relationships/oleObject" Target="../embeddings/oleObject27.bin"/><Relationship Id="rId9" Type="http://schemas.openxmlformats.org/officeDocument/2006/relationships/image" Target="../media/image31.e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43.png"/><Relationship Id="rId5" Type="http://schemas.openxmlformats.org/officeDocument/2006/relationships/image" Target="../media/image32.emf"/><Relationship Id="rId4" Type="http://schemas.openxmlformats.org/officeDocument/2006/relationships/oleObject" Target="../embeddings/oleObject30.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33.emf"/><Relationship Id="rId5" Type="http://schemas.openxmlformats.org/officeDocument/2006/relationships/oleObject" Target="../embeddings/oleObject31.bin"/><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34.emf"/><Relationship Id="rId5" Type="http://schemas.openxmlformats.org/officeDocument/2006/relationships/oleObject" Target="../embeddings/oleObject32.bin"/><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notesSlide" Target="../notesSlides/notesSlide52.xml"/><Relationship Id="rId7" Type="http://schemas.openxmlformats.org/officeDocument/2006/relationships/image" Target="../media/image35.emf"/><Relationship Id="rId12"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oleObject" Target="../embeddings/oleObject33.bin"/><Relationship Id="rId11" Type="http://schemas.openxmlformats.org/officeDocument/2006/relationships/image" Target="../media/image4.png"/><Relationship Id="rId5" Type="http://schemas.openxmlformats.org/officeDocument/2006/relationships/image" Target="../media/image51.png"/><Relationship Id="rId10" Type="http://schemas.openxmlformats.org/officeDocument/2006/relationships/slide" Target="slide31.xml"/><Relationship Id="rId4" Type="http://schemas.openxmlformats.org/officeDocument/2006/relationships/image" Target="../media/image50.png"/><Relationship Id="rId9" Type="http://schemas.openxmlformats.org/officeDocument/2006/relationships/image" Target="../media/image36.emf"/></Relationships>
</file>

<file path=ppt/slides/_rels/slide5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6.xml"/><Relationship Id="rId7" Type="http://schemas.openxmlformats.org/officeDocument/2006/relationships/slide" Target="slide2.xml"/><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slide" Target="slide71.xml"/><Relationship Id="rId5" Type="http://schemas.openxmlformats.org/officeDocument/2006/relationships/slide" Target="slide64.xml"/><Relationship Id="rId4" Type="http://schemas.openxmlformats.org/officeDocument/2006/relationships/slide" Target="slide61.xml"/><Relationship Id="rId9" Type="http://schemas.microsoft.com/office/2007/relationships/hdphoto" Target="../media/hdphoto1.wdp"/></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vmlDrawing" Target="../drawings/vmlDrawing25.vml"/><Relationship Id="rId5" Type="http://schemas.openxmlformats.org/officeDocument/2006/relationships/image" Target="../media/image37.emf"/><Relationship Id="rId4" Type="http://schemas.openxmlformats.org/officeDocument/2006/relationships/oleObject" Target="../embeddings/oleObject35.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vmlDrawing" Target="../drawings/vmlDrawing26.vml"/><Relationship Id="rId5" Type="http://schemas.openxmlformats.org/officeDocument/2006/relationships/image" Target="../media/image38.emf"/><Relationship Id="rId4" Type="http://schemas.openxmlformats.org/officeDocument/2006/relationships/oleObject" Target="../embeddings/oleObject36.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40.emf"/><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oleObject" Target="../embeddings/oleObject38.bin"/><Relationship Id="rId5" Type="http://schemas.openxmlformats.org/officeDocument/2006/relationships/image" Target="../media/image39.emf"/><Relationship Id="rId4" Type="http://schemas.openxmlformats.org/officeDocument/2006/relationships/oleObject" Target="../embeddings/oleObject37.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7.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emf"/><Relationship Id="rId4" Type="http://schemas.openxmlformats.org/officeDocument/2006/relationships/oleObject" Target="../embeddings/oleObject3.bin"/></Relationships>
</file>

<file path=ppt/slides/_rels/slide60.xml.rels><?xml version="1.0" encoding="UTF-8" standalone="yes"?>
<Relationships xmlns="http://schemas.openxmlformats.org/package/2006/relationships"><Relationship Id="rId8" Type="http://schemas.openxmlformats.org/officeDocument/2006/relationships/image" Target="../media/image41.emf"/><Relationship Id="rId13" Type="http://schemas.microsoft.com/office/2007/relationships/hdphoto" Target="../media/hdphoto1.wdp"/><Relationship Id="rId3" Type="http://schemas.openxmlformats.org/officeDocument/2006/relationships/notesSlide" Target="../notesSlides/notesSlide58.xml"/><Relationship Id="rId7" Type="http://schemas.openxmlformats.org/officeDocument/2006/relationships/oleObject" Target="../embeddings/oleObject39.bin"/><Relationship Id="rId12"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60.png"/><Relationship Id="rId11" Type="http://schemas.openxmlformats.org/officeDocument/2006/relationships/slide" Target="slide55.xml"/><Relationship Id="rId5" Type="http://schemas.openxmlformats.org/officeDocument/2006/relationships/image" Target="../media/image59.png"/><Relationship Id="rId10" Type="http://schemas.openxmlformats.org/officeDocument/2006/relationships/image" Target="../media/image42.emf"/><Relationship Id="rId4" Type="http://schemas.openxmlformats.org/officeDocument/2006/relationships/image" Target="../media/image58.png"/><Relationship Id="rId9" Type="http://schemas.openxmlformats.org/officeDocument/2006/relationships/oleObject" Target="../embeddings/oleObject40.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vmlDrawing" Target="../drawings/vmlDrawing29.vml"/><Relationship Id="rId5" Type="http://schemas.openxmlformats.org/officeDocument/2006/relationships/image" Target="../media/image43.emf"/><Relationship Id="rId4" Type="http://schemas.openxmlformats.org/officeDocument/2006/relationships/oleObject" Target="../embeddings/oleObject41.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61.xml"/><Relationship Id="rId7" Type="http://schemas.openxmlformats.org/officeDocument/2006/relationships/slide" Target="slide55.xml"/><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44.emf"/><Relationship Id="rId5" Type="http://schemas.openxmlformats.org/officeDocument/2006/relationships/oleObject" Target="../embeddings/oleObject42.bin"/><Relationship Id="rId4" Type="http://schemas.openxmlformats.org/officeDocument/2006/relationships/image" Target="../media/image63.png"/><Relationship Id="rId9"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45.emf"/><Relationship Id="rId5" Type="http://schemas.openxmlformats.org/officeDocument/2006/relationships/oleObject" Target="../embeddings/oleObject43.bin"/><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46.emf"/><Relationship Id="rId5" Type="http://schemas.openxmlformats.org/officeDocument/2006/relationships/oleObject" Target="../embeddings/oleObject44.bin"/><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notesSlide" Target="../notesSlides/notesSlide67.xml"/><Relationship Id="rId7" Type="http://schemas.openxmlformats.org/officeDocument/2006/relationships/image" Target="../media/image48.emf"/><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oleObject" Target="../embeddings/oleObject46.bin"/><Relationship Id="rId5" Type="http://schemas.openxmlformats.org/officeDocument/2006/relationships/image" Target="../media/image47.emf"/><Relationship Id="rId10" Type="http://schemas.openxmlformats.org/officeDocument/2006/relationships/image" Target="../media/image49.png"/><Relationship Id="rId4" Type="http://schemas.openxmlformats.org/officeDocument/2006/relationships/oleObject" Target="../embeddings/oleObject45.bin"/><Relationship Id="rId9"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notesSlide" Target="../notesSlides/notesSlide68.xml"/><Relationship Id="rId7"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49.emf"/><Relationship Id="rId5" Type="http://schemas.openxmlformats.org/officeDocument/2006/relationships/oleObject" Target="../embeddings/oleObject47.bin"/><Relationship Id="rId10" Type="http://schemas.microsoft.com/office/2007/relationships/hdphoto" Target="../media/hdphoto1.wdp"/><Relationship Id="rId4" Type="http://schemas.openxmlformats.org/officeDocument/2006/relationships/image" Target="../media/image640.png"/><Relationship Id="rId9" Type="http://schemas.openxmlformats.org/officeDocument/2006/relationships/image" Target="../media/image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1.xml"/><Relationship Id="rId7" Type="http://schemas.openxmlformats.org/officeDocument/2006/relationships/image" Target="../media/image81.png"/><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80.png"/><Relationship Id="rId5" Type="http://schemas.openxmlformats.org/officeDocument/2006/relationships/image" Target="../media/image50.emf"/><Relationship Id="rId4" Type="http://schemas.openxmlformats.org/officeDocument/2006/relationships/oleObject" Target="../embeddings/oleObject48.bin"/></Relationships>
</file>

<file path=ppt/slides/_rels/slide7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notesSlide" Target="../notesSlides/notesSlide72.xml"/><Relationship Id="rId7" Type="http://schemas.openxmlformats.org/officeDocument/2006/relationships/image" Target="../media/image52.emf"/><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oleObject" Target="../embeddings/oleObject50.bin"/><Relationship Id="rId5" Type="http://schemas.openxmlformats.org/officeDocument/2006/relationships/image" Target="../media/image51.emf"/><Relationship Id="rId4" Type="http://schemas.openxmlformats.org/officeDocument/2006/relationships/oleObject" Target="../embeddings/oleObject49.bin"/><Relationship Id="rId9" Type="http://schemas.openxmlformats.org/officeDocument/2006/relationships/image" Target="../media/image85.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53.emf"/><Relationship Id="rId5" Type="http://schemas.openxmlformats.org/officeDocument/2006/relationships/oleObject" Target="../embeddings/oleObject51.bin"/><Relationship Id="rId4" Type="http://schemas.openxmlformats.org/officeDocument/2006/relationships/image" Target="../media/image87.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vmlDrawing" Target="../drawings/vmlDrawing38.vml"/><Relationship Id="rId5" Type="http://schemas.openxmlformats.org/officeDocument/2006/relationships/image" Target="../media/image54.emf"/><Relationship Id="rId4" Type="http://schemas.openxmlformats.org/officeDocument/2006/relationships/oleObject" Target="../embeddings/oleObject52.bin"/></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76.xml"/><Relationship Id="rId7" Type="http://schemas.openxmlformats.org/officeDocument/2006/relationships/image" Target="../media/image56.emf"/><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oleObject" Target="../embeddings/oleObject54.bin"/><Relationship Id="rId11" Type="http://schemas.microsoft.com/office/2007/relationships/hdphoto" Target="../media/hdphoto1.wdp"/><Relationship Id="rId5" Type="http://schemas.openxmlformats.org/officeDocument/2006/relationships/image" Target="../media/image55.emf"/><Relationship Id="rId10" Type="http://schemas.openxmlformats.org/officeDocument/2006/relationships/image" Target="../media/image4.png"/><Relationship Id="rId4" Type="http://schemas.openxmlformats.org/officeDocument/2006/relationships/oleObject" Target="../embeddings/oleObject53.bin"/><Relationship Id="rId9" Type="http://schemas.openxmlformats.org/officeDocument/2006/relationships/slide" Target="slide55.xml"/></Relationships>
</file>

<file path=ppt/slides/_rels/slide7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5.bin"/></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3999" y="1122363"/>
            <a:ext cx="7431741" cy="2387600"/>
          </a:xfrm>
        </p:spPr>
        <p:txBody>
          <a:bodyPr/>
          <a:lstStyle/>
          <a:p>
            <a:r>
              <a:rPr lang="zh-CN" altLang="en-US" dirty="0" smtClean="0"/>
              <a:t>第四章 组合逻辑电路</a:t>
            </a:r>
            <a:endParaRPr lang="zh-CN" altLang="en-US" dirty="0"/>
          </a:p>
        </p:txBody>
      </p:sp>
      <p:sp>
        <p:nvSpPr>
          <p:cNvPr id="3" name="副标题 2"/>
          <p:cNvSpPr>
            <a:spLocks noGrp="1"/>
          </p:cNvSpPr>
          <p:nvPr>
            <p:ph type="subTitle" idx="1"/>
          </p:nvPr>
        </p:nvSpPr>
        <p:spPr/>
        <p:txBody>
          <a:bodyPr/>
          <a:lstStyle/>
          <a:p>
            <a:pPr algn="r"/>
            <a:r>
              <a:rPr lang="en-US" altLang="zh-CN" dirty="0" smtClean="0"/>
              <a:t>《</a:t>
            </a:r>
            <a:r>
              <a:rPr lang="zh-CN" altLang="en-US" dirty="0" smtClean="0"/>
              <a:t>数字电路设计</a:t>
            </a:r>
            <a:r>
              <a:rPr lang="en-US" altLang="zh-CN" dirty="0" smtClean="0"/>
              <a:t>》</a:t>
            </a:r>
            <a:endParaRPr lang="zh-CN" altLang="en-US" dirty="0"/>
          </a:p>
        </p:txBody>
      </p:sp>
      <p:sp>
        <p:nvSpPr>
          <p:cNvPr id="4" name="灯片编号占位符 3"/>
          <p:cNvSpPr>
            <a:spLocks noGrp="1"/>
          </p:cNvSpPr>
          <p:nvPr>
            <p:ph type="sldNum" sz="quarter" idx="12"/>
          </p:nvPr>
        </p:nvSpPr>
        <p:spPr/>
        <p:txBody>
          <a:bodyPr/>
          <a:lstStyle/>
          <a:p>
            <a:fld id="{B6D9C768-8413-45FA-BDC7-53DA68035736}" type="slidenum">
              <a:rPr lang="zh-CN" altLang="en-US" smtClean="0"/>
              <a:pPr/>
              <a:t>1</a:t>
            </a:fld>
            <a:endParaRPr lang="zh-CN" altLang="en-US"/>
          </a:p>
        </p:txBody>
      </p:sp>
    </p:spTree>
    <p:extLst>
      <p:ext uri="{BB962C8B-B14F-4D97-AF65-F5344CB8AC3E}">
        <p14:creationId xmlns:p14="http://schemas.microsoft.com/office/powerpoint/2010/main" val="428909158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10</a:t>
            </a:fld>
            <a:endParaRPr lang="zh-CN" altLang="en-US"/>
          </a:p>
        </p:txBody>
      </p:sp>
      <p:sp>
        <p:nvSpPr>
          <p:cNvPr id="6" name="文本框 5"/>
          <p:cNvSpPr txBox="1"/>
          <p:nvPr/>
        </p:nvSpPr>
        <p:spPr>
          <a:xfrm>
            <a:off x="332509" y="1073296"/>
            <a:ext cx="11540836" cy="1135054"/>
          </a:xfrm>
          <a:prstGeom prst="rect">
            <a:avLst/>
          </a:prstGeom>
          <a:noFill/>
        </p:spPr>
        <p:txBody>
          <a:bodyPr wrap="square" rtlCol="0">
            <a:spAutoFit/>
          </a:bodyPr>
          <a:lstStyle/>
          <a:p>
            <a:pPr defTabSz="540000">
              <a:lnSpc>
                <a:spcPct val="150000"/>
              </a:lnSpc>
            </a:pP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例</a:t>
            </a:r>
            <a:r>
              <a:rPr lang="en-US" altLang="zh-CN" sz="2400" b="1">
                <a:latin typeface="微软雅黑" panose="020B0503020204020204" pitchFamily="34" charset="-122"/>
                <a:ea typeface="微软雅黑" panose="020B0503020204020204" pitchFamily="34" charset="-122"/>
              </a:rPr>
              <a:t>4.1】	</a:t>
            </a:r>
            <a:r>
              <a:rPr lang="zh-CN" altLang="en-US" sz="2400" b="1">
                <a:latin typeface="微软雅黑" panose="020B0503020204020204" pitchFamily="34" charset="-122"/>
                <a:ea typeface="微软雅黑" panose="020B0503020204020204" pitchFamily="34" charset="-122"/>
              </a:rPr>
              <a:t>判断图</a:t>
            </a:r>
            <a:r>
              <a:rPr lang="en-US" altLang="zh-CN" sz="2400" b="1">
                <a:latin typeface="微软雅黑" panose="020B0503020204020204" pitchFamily="34" charset="-122"/>
                <a:ea typeface="微软雅黑" panose="020B0503020204020204" pitchFamily="34" charset="-122"/>
              </a:rPr>
              <a:t>4.4</a:t>
            </a:r>
            <a:r>
              <a:rPr lang="zh-CN" altLang="en-US" sz="2400" b="1">
                <a:latin typeface="微软雅黑" panose="020B0503020204020204" pitchFamily="34" charset="-122"/>
                <a:ea typeface="微软雅黑" panose="020B0503020204020204" pitchFamily="34" charset="-122"/>
              </a:rPr>
              <a:t>中，哪些电路是组合逻辑电路？</a:t>
            </a:r>
            <a:r>
              <a:rPr lang="en-US" altLang="zh-CN" sz="2400" b="1">
                <a:latin typeface="微软雅黑" panose="020B0503020204020204" pitchFamily="34" charset="-122"/>
                <a:ea typeface="微软雅黑" panose="020B0503020204020204" pitchFamily="34" charset="-122"/>
              </a:rPr>
              <a:t>E1</a:t>
            </a:r>
            <a:r>
              <a:rPr lang="zh-CN" altLang="en-US" sz="2400" b="1">
                <a:latin typeface="微软雅黑" panose="020B0503020204020204" pitchFamily="34" charset="-122"/>
                <a:ea typeface="微软雅黑" panose="020B0503020204020204" pitchFamily="34" charset="-122"/>
              </a:rPr>
              <a:t>、</a:t>
            </a:r>
            <a:r>
              <a:rPr lang="en-US" altLang="zh-CN" sz="2400" b="1">
                <a:latin typeface="微软雅黑" panose="020B0503020204020204" pitchFamily="34" charset="-122"/>
                <a:ea typeface="微软雅黑" panose="020B0503020204020204" pitchFamily="34" charset="-122"/>
              </a:rPr>
              <a:t>E2</a:t>
            </a:r>
            <a:r>
              <a:rPr lang="zh-CN" altLang="en-US" sz="2400" b="1">
                <a:latin typeface="微软雅黑" panose="020B0503020204020204" pitchFamily="34" charset="-122"/>
                <a:ea typeface="微软雅黑" panose="020B0503020204020204" pitchFamily="34" charset="-122"/>
              </a:rPr>
              <a:t>、</a:t>
            </a:r>
            <a:r>
              <a:rPr lang="en-US" altLang="zh-CN" sz="2400" b="1">
                <a:latin typeface="微软雅黑" panose="020B0503020204020204" pitchFamily="34" charset="-122"/>
                <a:ea typeface="微软雅黑" panose="020B0503020204020204" pitchFamily="34" charset="-122"/>
              </a:rPr>
              <a:t>E3</a:t>
            </a:r>
            <a:r>
              <a:rPr lang="zh-CN" altLang="en-US" sz="2400" b="1">
                <a:latin typeface="微软雅黑" panose="020B0503020204020204" pitchFamily="34" charset="-122"/>
                <a:ea typeface="微软雅黑" panose="020B0503020204020204" pitchFamily="34" charset="-122"/>
              </a:rPr>
              <a:t>、</a:t>
            </a:r>
            <a:r>
              <a:rPr lang="en-US" altLang="zh-CN" sz="2400" b="1">
                <a:latin typeface="微软雅黑" panose="020B0503020204020204" pitchFamily="34" charset="-122"/>
                <a:ea typeface="微软雅黑" panose="020B0503020204020204" pitchFamily="34" charset="-122"/>
              </a:rPr>
              <a:t>E4</a:t>
            </a:r>
            <a:r>
              <a:rPr lang="zh-CN" altLang="en-US" sz="2400" b="1">
                <a:latin typeface="微软雅黑" panose="020B0503020204020204" pitchFamily="34" charset="-122"/>
                <a:ea typeface="微软雅黑" panose="020B0503020204020204" pitchFamily="34" charset="-122"/>
              </a:rPr>
              <a:t>是组合逻辑电路构成的元件。</a:t>
            </a:r>
            <a:endParaRPr lang="zh-CN" altLang="en-US" sz="2400" b="1" dirty="0">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4.1.2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组合逻辑电路的特点</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pic>
        <p:nvPicPr>
          <p:cNvPr id="7" name="图片 6"/>
          <p:cNvPicPr>
            <a:picLocks noChangeAspect="1"/>
          </p:cNvPicPr>
          <p:nvPr/>
        </p:nvPicPr>
        <p:blipFill>
          <a:blip r:embed="rId4"/>
          <a:stretch>
            <a:fillRect/>
          </a:stretch>
        </p:blipFill>
        <p:spPr>
          <a:xfrm>
            <a:off x="594015" y="2410691"/>
            <a:ext cx="2954830" cy="909179"/>
          </a:xfrm>
          <a:prstGeom prst="rect">
            <a:avLst/>
          </a:prstGeom>
          <a:solidFill>
            <a:schemeClr val="tx2">
              <a:lumMod val="20000"/>
              <a:lumOff val="80000"/>
            </a:schemeClr>
          </a:solidFill>
        </p:spPr>
      </p:pic>
      <p:graphicFrame>
        <p:nvGraphicFramePr>
          <p:cNvPr id="11" name="对象 10"/>
          <p:cNvGraphicFramePr>
            <a:graphicFrameLocks noChangeAspect="1"/>
          </p:cNvGraphicFramePr>
          <p:nvPr>
            <p:extLst>
              <p:ext uri="{D42A27DB-BD31-4B8C-83A1-F6EECF244321}">
                <p14:modId xmlns:p14="http://schemas.microsoft.com/office/powerpoint/2010/main" val="3392344873"/>
              </p:ext>
            </p:extLst>
          </p:nvPr>
        </p:nvGraphicFramePr>
        <p:xfrm>
          <a:off x="4502727" y="1856511"/>
          <a:ext cx="2012373" cy="1894363"/>
        </p:xfrm>
        <a:graphic>
          <a:graphicData uri="http://schemas.openxmlformats.org/presentationml/2006/ole">
            <mc:AlternateContent xmlns:mc="http://schemas.openxmlformats.org/markup-compatibility/2006">
              <mc:Choice xmlns:v="urn:schemas-microsoft-com:vml" Requires="v">
                <p:oleObj spid="_x0000_s23121" name="Visio" r:id="rId5" imgW="1026775" imgH="971190" progId="Visio.Drawing.11">
                  <p:embed/>
                </p:oleObj>
              </mc:Choice>
              <mc:Fallback>
                <p:oleObj name="Visio" r:id="rId5" imgW="1026775" imgH="971190" progId="Visio.Drawing.11">
                  <p:embed/>
                  <p:pic>
                    <p:nvPicPr>
                      <p:cNvPr id="0" name="Object 1"/>
                      <p:cNvPicPr>
                        <a:picLocks noChangeAspect="1" noChangeArrowheads="1"/>
                      </p:cNvPicPr>
                      <p:nvPr/>
                    </p:nvPicPr>
                    <p:blipFill>
                      <a:blip r:embed="rId6"/>
                      <a:srcRect/>
                      <a:stretch>
                        <a:fillRect/>
                      </a:stretch>
                    </p:blipFill>
                    <p:spPr bwMode="auto">
                      <a:xfrm>
                        <a:off x="4502727" y="1856511"/>
                        <a:ext cx="2012373" cy="1894363"/>
                      </a:xfrm>
                      <a:prstGeom prst="rect">
                        <a:avLst/>
                      </a:prstGeom>
                      <a:solidFill>
                        <a:schemeClr val="accent5">
                          <a:lumMod val="20000"/>
                          <a:lumOff val="80000"/>
                        </a:schemeClr>
                      </a:solid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762946309"/>
              </p:ext>
            </p:extLst>
          </p:nvPr>
        </p:nvGraphicFramePr>
        <p:xfrm>
          <a:off x="8186883" y="1829796"/>
          <a:ext cx="2406938" cy="1825336"/>
        </p:xfrm>
        <a:graphic>
          <a:graphicData uri="http://schemas.openxmlformats.org/presentationml/2006/ole">
            <mc:AlternateContent xmlns:mc="http://schemas.openxmlformats.org/markup-compatibility/2006">
              <mc:Choice xmlns:v="urn:schemas-microsoft-com:vml" Requires="v">
                <p:oleObj spid="_x0000_s23122" name="Visio" r:id="rId7" imgW="850378" imgH="649890" progId="Visio.Drawing.11">
                  <p:embed/>
                </p:oleObj>
              </mc:Choice>
              <mc:Fallback>
                <p:oleObj name="Visio" r:id="rId7" imgW="850378" imgH="649890" progId="Visio.Drawing.11">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86883" y="1829796"/>
                        <a:ext cx="2406938" cy="1825336"/>
                      </a:xfrm>
                      <a:prstGeom prst="rect">
                        <a:avLst/>
                      </a:prstGeom>
                      <a:solidFill>
                        <a:schemeClr val="accent5">
                          <a:lumMod val="20000"/>
                          <a:lumOff val="80000"/>
                        </a:schemeClr>
                      </a:solidFill>
                    </p:spPr>
                  </p:pic>
                </p:oleObj>
              </mc:Fallback>
            </mc:AlternateContent>
          </a:graphicData>
        </a:graphic>
      </p:graphicFrame>
      <p:sp>
        <p:nvSpPr>
          <p:cNvPr id="15" name="文本框 14"/>
          <p:cNvSpPr txBox="1"/>
          <p:nvPr/>
        </p:nvSpPr>
        <p:spPr>
          <a:xfrm>
            <a:off x="9074741" y="3783290"/>
            <a:ext cx="1593266" cy="369333"/>
          </a:xfrm>
          <a:prstGeom prst="rect">
            <a:avLst/>
          </a:prstGeom>
          <a:no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(c)×  </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5043068" y="4017820"/>
            <a:ext cx="1593266" cy="369333"/>
          </a:xfrm>
          <a:prstGeom prst="rect">
            <a:avLst/>
          </a:prstGeom>
          <a:no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(b) × </a:t>
            </a:r>
            <a:endParaRPr lang="zh-CN" altLang="en-US"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1537868" y="3574476"/>
            <a:ext cx="1593266" cy="369333"/>
          </a:xfrm>
          <a:prstGeom prst="rect">
            <a:avLst/>
          </a:prstGeom>
          <a:no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(a) </a:t>
            </a:r>
            <a:r>
              <a:rPr lang="zh-CN" altLang="en-US" b="1"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3566467454"/>
              </p:ext>
            </p:extLst>
          </p:nvPr>
        </p:nvGraphicFramePr>
        <p:xfrm>
          <a:off x="779964" y="4336473"/>
          <a:ext cx="2702433" cy="1797627"/>
        </p:xfrm>
        <a:graphic>
          <a:graphicData uri="http://schemas.openxmlformats.org/presentationml/2006/ole">
            <mc:AlternateContent xmlns:mc="http://schemas.openxmlformats.org/markup-compatibility/2006">
              <mc:Choice xmlns:v="urn:schemas-microsoft-com:vml" Requires="v">
                <p:oleObj spid="_x0000_s23123" name="Visio" r:id="rId9" imgW="1430354" imgH="953910" progId="Visio.Drawing.11">
                  <p:embed/>
                </p:oleObj>
              </mc:Choice>
              <mc:Fallback>
                <p:oleObj name="Visio" r:id="rId9" imgW="1430354" imgH="953910" progId="Visio.Drawing.11">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9964" y="4336473"/>
                        <a:ext cx="2702433" cy="1797627"/>
                      </a:xfrm>
                      <a:prstGeom prst="rect">
                        <a:avLst/>
                      </a:prstGeom>
                      <a:solidFill>
                        <a:schemeClr val="accent5">
                          <a:lumMod val="20000"/>
                          <a:lumOff val="80000"/>
                        </a:schemeClr>
                      </a:solidFill>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884480178"/>
              </p:ext>
            </p:extLst>
          </p:nvPr>
        </p:nvGraphicFramePr>
        <p:xfrm>
          <a:off x="4248791" y="4691270"/>
          <a:ext cx="3077315" cy="1203601"/>
        </p:xfrm>
        <a:graphic>
          <a:graphicData uri="http://schemas.openxmlformats.org/presentationml/2006/ole">
            <mc:AlternateContent xmlns:mc="http://schemas.openxmlformats.org/markup-compatibility/2006">
              <mc:Choice xmlns:v="urn:schemas-microsoft-com:vml" Requires="v">
                <p:oleObj spid="_x0000_s23124" name="Visio" r:id="rId11" imgW="1503020" imgH="587520" progId="Visio.Drawing.11">
                  <p:embed/>
                </p:oleObj>
              </mc:Choice>
              <mc:Fallback>
                <p:oleObj name="Visio" r:id="rId11" imgW="1503020" imgH="587520" progId="Visio.Drawing.11">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48791" y="4691270"/>
                        <a:ext cx="3077315" cy="1203601"/>
                      </a:xfrm>
                      <a:prstGeom prst="rect">
                        <a:avLst/>
                      </a:prstGeom>
                      <a:solidFill>
                        <a:schemeClr val="accent5">
                          <a:lumMod val="20000"/>
                          <a:lumOff val="80000"/>
                        </a:schemeClr>
                      </a:solidFill>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4188203719"/>
              </p:ext>
            </p:extLst>
          </p:nvPr>
        </p:nvGraphicFramePr>
        <p:xfrm>
          <a:off x="8058456" y="4233862"/>
          <a:ext cx="3004763" cy="1708840"/>
        </p:xfrm>
        <a:graphic>
          <a:graphicData uri="http://schemas.openxmlformats.org/presentationml/2006/ole">
            <mc:AlternateContent xmlns:mc="http://schemas.openxmlformats.org/markup-compatibility/2006">
              <mc:Choice xmlns:v="urn:schemas-microsoft-com:vml" Requires="v">
                <p:oleObj spid="_x0000_s23125" name="Visio" r:id="rId13" imgW="1503020" imgH="841590" progId="Visio.Drawing.11">
                  <p:embed/>
                </p:oleObj>
              </mc:Choice>
              <mc:Fallback>
                <p:oleObj name="Visio" r:id="rId13" imgW="1503020" imgH="841590" progId="Visio.Drawing.11">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58456" y="4233862"/>
                        <a:ext cx="3004763" cy="1708840"/>
                      </a:xfrm>
                      <a:prstGeom prst="rect">
                        <a:avLst/>
                      </a:prstGeom>
                      <a:solidFill>
                        <a:schemeClr val="accent5">
                          <a:lumMod val="20000"/>
                          <a:lumOff val="80000"/>
                        </a:schemeClr>
                      </a:solidFill>
                    </p:spPr>
                  </p:pic>
                </p:oleObj>
              </mc:Fallback>
            </mc:AlternateContent>
          </a:graphicData>
        </a:graphic>
      </p:graphicFrame>
      <p:sp>
        <p:nvSpPr>
          <p:cNvPr id="24" name="文本框 23"/>
          <p:cNvSpPr txBox="1"/>
          <p:nvPr/>
        </p:nvSpPr>
        <p:spPr>
          <a:xfrm>
            <a:off x="1565577" y="6192985"/>
            <a:ext cx="1593266" cy="369333"/>
          </a:xfrm>
          <a:prstGeom prst="rect">
            <a:avLst/>
          </a:prstGeom>
          <a:no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(d) </a:t>
            </a:r>
            <a:r>
              <a:rPr lang="zh-CN" altLang="en-US" b="1"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5541832" y="6192986"/>
            <a:ext cx="1593266" cy="369333"/>
          </a:xfrm>
          <a:prstGeom prst="rect">
            <a:avLst/>
          </a:prstGeom>
          <a:no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(e)</a:t>
            </a:r>
            <a:r>
              <a:rPr lang="zh-CN" altLang="en-US" b="1" dirty="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9393396" y="6083145"/>
            <a:ext cx="1593266" cy="369333"/>
          </a:xfrm>
          <a:prstGeom prst="rect">
            <a:avLst/>
          </a:prstGeom>
          <a:no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(f)</a:t>
            </a:r>
            <a:r>
              <a:rPr lang="zh-CN" altLang="en-US" b="1"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27" name="矩形 26"/>
          <p:cNvSpPr/>
          <p:nvPr/>
        </p:nvSpPr>
        <p:spPr>
          <a:xfrm>
            <a:off x="6588419" y="2727694"/>
            <a:ext cx="1569660" cy="369332"/>
          </a:xfrm>
          <a:prstGeom prst="rect">
            <a:avLst/>
          </a:prstGeom>
        </p:spPr>
        <p:txBody>
          <a:bodyPr wrap="none">
            <a:spAutoFit/>
          </a:bodyPr>
          <a:lstStyle/>
          <a:p>
            <a:r>
              <a:rPr lang="zh-CN" altLang="en-US" b="1" dirty="0">
                <a:solidFill>
                  <a:srgbClr val="FF0000"/>
                </a:solidFill>
                <a:latin typeface="微软雅黑" panose="020B0503020204020204" pitchFamily="34" charset="-122"/>
                <a:ea typeface="微软雅黑" panose="020B0503020204020204" pitchFamily="34" charset="-122"/>
              </a:rPr>
              <a:t>存在反馈结构</a:t>
            </a:r>
            <a:endParaRPr lang="zh-CN" altLang="en-US" dirty="0">
              <a:solidFill>
                <a:srgbClr val="FF0000"/>
              </a:solidFill>
            </a:endParaRPr>
          </a:p>
        </p:txBody>
      </p:sp>
      <p:sp>
        <p:nvSpPr>
          <p:cNvPr id="28" name="矩形 27"/>
          <p:cNvSpPr/>
          <p:nvPr/>
        </p:nvSpPr>
        <p:spPr>
          <a:xfrm>
            <a:off x="7671242" y="6468977"/>
            <a:ext cx="3728906" cy="369332"/>
          </a:xfrm>
          <a:prstGeom prst="rect">
            <a:avLst/>
          </a:prstGeom>
        </p:spPr>
        <p:txBody>
          <a:bodyPr wrap="none">
            <a:spAutoFit/>
          </a:bodyPr>
          <a:lstStyle/>
          <a:p>
            <a:r>
              <a:rPr lang="en-US" altLang="zh-CN" b="1" dirty="0">
                <a:solidFill>
                  <a:srgbClr val="FF0000"/>
                </a:solidFill>
                <a:latin typeface="微软雅黑" panose="020B0503020204020204" pitchFamily="34" charset="-122"/>
                <a:ea typeface="微软雅黑" panose="020B0503020204020204" pitchFamily="34" charset="-122"/>
              </a:rPr>
              <a:t>E4</a:t>
            </a:r>
            <a:r>
              <a:rPr lang="zh-CN" altLang="en-US" b="1" dirty="0">
                <a:solidFill>
                  <a:srgbClr val="FF0000"/>
                </a:solidFill>
                <a:latin typeface="微软雅黑" panose="020B0503020204020204" pitchFamily="34" charset="-122"/>
                <a:ea typeface="微软雅黑" panose="020B0503020204020204" pitchFamily="34" charset="-122"/>
              </a:rPr>
              <a:t>的输出</a:t>
            </a:r>
            <a:r>
              <a:rPr lang="en-US" altLang="zh-CN" b="1" dirty="0">
                <a:solidFill>
                  <a:srgbClr val="FF0000"/>
                </a:solidFill>
                <a:latin typeface="微软雅黑" panose="020B0503020204020204" pitchFamily="34" charset="-122"/>
                <a:ea typeface="微软雅黑" panose="020B0503020204020204" pitchFamily="34" charset="-122"/>
              </a:rPr>
              <a:t>f</a:t>
            </a:r>
            <a:r>
              <a:rPr lang="zh-CN" altLang="en-US" b="1" dirty="0">
                <a:solidFill>
                  <a:srgbClr val="FF0000"/>
                </a:solidFill>
                <a:latin typeface="微软雅黑" panose="020B0503020204020204" pitchFamily="34" charset="-122"/>
                <a:ea typeface="微软雅黑" panose="020B0503020204020204" pitchFamily="34" charset="-122"/>
              </a:rPr>
              <a:t>是否是</a:t>
            </a:r>
            <a:r>
              <a:rPr lang="en-US" altLang="zh-CN" b="1" dirty="0">
                <a:solidFill>
                  <a:srgbClr val="FF0000"/>
                </a:solidFill>
                <a:latin typeface="微软雅黑" panose="020B0503020204020204" pitchFamily="34" charset="-122"/>
                <a:ea typeface="微软雅黑" panose="020B0503020204020204" pitchFamily="34" charset="-122"/>
              </a:rPr>
              <a:t>E3</a:t>
            </a:r>
            <a:r>
              <a:rPr lang="zh-CN" altLang="en-US" b="1" dirty="0">
                <a:solidFill>
                  <a:srgbClr val="FF0000"/>
                </a:solidFill>
                <a:latin typeface="微软雅黑" panose="020B0503020204020204" pitchFamily="34" charset="-122"/>
                <a:ea typeface="微软雅黑" panose="020B0503020204020204" pitchFamily="34" charset="-122"/>
              </a:rPr>
              <a:t>的输入</a:t>
            </a:r>
            <a:r>
              <a:rPr lang="en-US" altLang="zh-CN" b="1" dirty="0">
                <a:solidFill>
                  <a:srgbClr val="FF0000"/>
                </a:solidFill>
                <a:latin typeface="微软雅黑" panose="020B0503020204020204" pitchFamily="34" charset="-122"/>
                <a:ea typeface="微软雅黑" panose="020B0503020204020204" pitchFamily="34" charset="-122"/>
              </a:rPr>
              <a:t>a</a:t>
            </a:r>
            <a:r>
              <a:rPr lang="zh-CN" altLang="en-US" b="1" dirty="0">
                <a:solidFill>
                  <a:srgbClr val="FF0000"/>
                </a:solidFill>
                <a:latin typeface="微软雅黑" panose="020B0503020204020204" pitchFamily="34" charset="-122"/>
                <a:ea typeface="微软雅黑" panose="020B0503020204020204" pitchFamily="34" charset="-122"/>
              </a:rPr>
              <a:t>的函数</a:t>
            </a:r>
            <a:endParaRPr lang="zh-CN" altLang="en-US" dirty="0">
              <a:solidFill>
                <a:srgbClr val="FF0000"/>
              </a:solidFill>
            </a:endParaRPr>
          </a:p>
        </p:txBody>
      </p:sp>
    </p:spTree>
    <p:extLst>
      <p:ext uri="{BB962C8B-B14F-4D97-AF65-F5344CB8AC3E}">
        <p14:creationId xmlns:p14="http://schemas.microsoft.com/office/powerpoint/2010/main" val="427924198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4" grpId="0"/>
      <p:bldP spid="25" grpId="0"/>
      <p:bldP spid="26" grpId="0"/>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页脚占位符 3"/>
          <p:cNvSpPr>
            <a:spLocks noGrp="1"/>
          </p:cNvSpPr>
          <p:nvPr>
            <p:ph type="ftr" sz="quarter" idx="11"/>
          </p:nvPr>
        </p:nvSpPr>
        <p:spPr/>
        <p:txBody>
          <a:bodyPr/>
          <a:lstStyle/>
          <a:p>
            <a:r>
              <a:rPr lang="zh-CN" altLang="en-US" dirty="0" smtClean="0"/>
              <a:t>第四章 组合逻辑电路</a:t>
            </a:r>
            <a:endParaRPr lang="zh-CN" altLang="en-US" dirty="0"/>
          </a:p>
        </p:txBody>
      </p:sp>
      <p:sp>
        <p:nvSpPr>
          <p:cNvPr id="3" name="灯片编号占位符 2"/>
          <p:cNvSpPr>
            <a:spLocks noGrp="1"/>
          </p:cNvSpPr>
          <p:nvPr>
            <p:ph type="sldNum" sz="quarter" idx="12"/>
          </p:nvPr>
        </p:nvSpPr>
        <p:spPr/>
        <p:txBody>
          <a:bodyPr/>
          <a:lstStyle/>
          <a:p>
            <a:fld id="{B6D9C768-8413-45FA-BDC7-53DA68035736}" type="slidenum">
              <a:rPr lang="zh-CN" altLang="en-US" smtClean="0"/>
              <a:t>11</a:t>
            </a:fld>
            <a:endParaRPr lang="zh-CN" altLang="en-US"/>
          </a:p>
        </p:txBody>
      </p:sp>
      <p:sp>
        <p:nvSpPr>
          <p:cNvPr id="7" name="内容占位符 6"/>
          <p:cNvSpPr>
            <a:spLocks noGrp="1"/>
          </p:cNvSpPr>
          <p:nvPr>
            <p:ph sz="quarter" idx="13"/>
          </p:nvPr>
        </p:nvSpPr>
        <p:spPr>
          <a:xfrm>
            <a:off x="561975" y="1016000"/>
            <a:ext cx="11096625" cy="5476560"/>
          </a:xfrm>
        </p:spPr>
        <p:txBody>
          <a:bodyPr>
            <a:normAutofit/>
          </a:bodyPr>
          <a:lstStyle/>
          <a:p>
            <a:pPr marL="342900" indent="-342900" defTabSz="540000">
              <a:lnSpc>
                <a:spcPct val="150000"/>
              </a:lnSpc>
              <a:buClr>
                <a:srgbClr val="3859CD"/>
              </a:buClr>
            </a:pPr>
            <a:r>
              <a:rPr lang="zh-CN" altLang="en-US" sz="2400" dirty="0" smtClean="0"/>
              <a:t>组合逻辑电路的分析和设计：</a:t>
            </a:r>
            <a:endParaRPr lang="en-US" altLang="zh-CN" sz="2400" dirty="0" smtClean="0"/>
          </a:p>
          <a:p>
            <a:pPr marL="800100" lvl="1" indent="-342900" defTabSz="540000">
              <a:buClr>
                <a:srgbClr val="3859CD"/>
              </a:buClr>
            </a:pPr>
            <a:r>
              <a:rPr lang="zh-CN" altLang="en-US" dirty="0" smtClean="0">
                <a:solidFill>
                  <a:srgbClr val="FF0000"/>
                </a:solidFill>
              </a:rPr>
              <a:t>组合逻辑电路</a:t>
            </a:r>
            <a:r>
              <a:rPr lang="zh-CN" altLang="en-US" dirty="0">
                <a:solidFill>
                  <a:srgbClr val="FF0000"/>
                </a:solidFill>
              </a:rPr>
              <a:t>的</a:t>
            </a:r>
            <a:r>
              <a:rPr lang="zh-CN" altLang="en-US" dirty="0" smtClean="0">
                <a:solidFill>
                  <a:srgbClr val="FF0000"/>
                </a:solidFill>
              </a:rPr>
              <a:t>分析：</a:t>
            </a:r>
            <a:r>
              <a:rPr lang="zh-CN" altLang="en-US" dirty="0" smtClean="0"/>
              <a:t>逻辑电路图→该</a:t>
            </a:r>
            <a:r>
              <a:rPr lang="zh-CN" altLang="en-US" dirty="0"/>
              <a:t>电路的形式描述（真值表或者布尔表达式</a:t>
            </a:r>
            <a:r>
              <a:rPr lang="zh-CN" altLang="en-US" dirty="0" smtClean="0"/>
              <a:t>）→明确功能</a:t>
            </a:r>
            <a:endParaRPr lang="en-US" altLang="zh-CN" dirty="0" smtClean="0"/>
          </a:p>
          <a:p>
            <a:pPr marL="1257300" lvl="2" indent="-342900" defTabSz="540000">
              <a:buClr>
                <a:srgbClr val="3859CD"/>
              </a:buClr>
            </a:pPr>
            <a:r>
              <a:rPr lang="zh-CN" altLang="en-US" sz="2400" dirty="0" smtClean="0"/>
              <a:t>根据电路图，分析</a:t>
            </a:r>
            <a:r>
              <a:rPr lang="zh-CN" altLang="en-US" sz="2400" dirty="0"/>
              <a:t>得到其</a:t>
            </a:r>
            <a:r>
              <a:rPr lang="zh-CN" altLang="en-US" sz="2400" dirty="0">
                <a:solidFill>
                  <a:srgbClr val="00B050"/>
                </a:solidFill>
              </a:rPr>
              <a:t>功能规范</a:t>
            </a:r>
            <a:r>
              <a:rPr lang="zh-CN" altLang="en-US" sz="2400" dirty="0"/>
              <a:t>的过程。</a:t>
            </a:r>
            <a:endParaRPr lang="en-US" altLang="zh-CN" sz="2400" dirty="0"/>
          </a:p>
          <a:p>
            <a:pPr marL="800100" lvl="1" indent="-342900" defTabSz="540000">
              <a:buClr>
                <a:srgbClr val="3859CD"/>
              </a:buClr>
            </a:pPr>
            <a:r>
              <a:rPr lang="zh-CN" altLang="en-US" dirty="0" smtClean="0">
                <a:solidFill>
                  <a:srgbClr val="FF0000"/>
                </a:solidFill>
              </a:rPr>
              <a:t>组合逻辑电路</a:t>
            </a:r>
            <a:r>
              <a:rPr lang="zh-CN" altLang="en-US" dirty="0">
                <a:solidFill>
                  <a:srgbClr val="FF0000"/>
                </a:solidFill>
              </a:rPr>
              <a:t>的</a:t>
            </a:r>
            <a:r>
              <a:rPr lang="zh-CN" altLang="en-US" dirty="0" smtClean="0">
                <a:solidFill>
                  <a:srgbClr val="FF0000"/>
                </a:solidFill>
              </a:rPr>
              <a:t>设计：</a:t>
            </a:r>
            <a:r>
              <a:rPr lang="zh-CN" altLang="en-US" dirty="0" smtClean="0"/>
              <a:t>实际</a:t>
            </a:r>
            <a:r>
              <a:rPr lang="zh-CN" altLang="en-US" dirty="0"/>
              <a:t>问题的非形式描述（语言描述</a:t>
            </a:r>
            <a:r>
              <a:rPr lang="zh-CN" altLang="en-US" dirty="0" smtClean="0"/>
              <a:t>）→</a:t>
            </a:r>
            <a:r>
              <a:rPr lang="zh-CN" altLang="en-US" dirty="0"/>
              <a:t>形式化</a:t>
            </a:r>
            <a:r>
              <a:rPr lang="zh-CN" altLang="en-US" dirty="0" smtClean="0"/>
              <a:t>描述→逻辑电路</a:t>
            </a:r>
            <a:r>
              <a:rPr lang="zh-CN" altLang="en-US" dirty="0"/>
              <a:t>图</a:t>
            </a:r>
            <a:r>
              <a:rPr lang="zh-CN" altLang="en-US" dirty="0" smtClean="0"/>
              <a:t>。</a:t>
            </a:r>
            <a:endParaRPr lang="en-US" altLang="zh-CN" dirty="0" smtClean="0"/>
          </a:p>
          <a:p>
            <a:pPr marL="1257300" lvl="2" indent="-342900" defTabSz="540000">
              <a:buClr>
                <a:srgbClr val="3859CD"/>
              </a:buClr>
            </a:pPr>
            <a:r>
              <a:rPr lang="zh-CN" altLang="en-US" sz="2400" dirty="0" smtClean="0"/>
              <a:t>根据</a:t>
            </a:r>
            <a:r>
              <a:rPr lang="zh-CN" altLang="en-US" sz="2400" dirty="0"/>
              <a:t>问题</a:t>
            </a:r>
            <a:r>
              <a:rPr lang="zh-CN" altLang="en-US" sz="2400" dirty="0" smtClean="0"/>
              <a:t>需求，得到</a:t>
            </a:r>
            <a:r>
              <a:rPr lang="zh-CN" altLang="en-US" sz="2400" dirty="0"/>
              <a:t>其</a:t>
            </a:r>
            <a:r>
              <a:rPr lang="zh-CN" altLang="en-US" sz="2400" dirty="0">
                <a:solidFill>
                  <a:srgbClr val="00B050"/>
                </a:solidFill>
              </a:rPr>
              <a:t>逻辑电路图</a:t>
            </a:r>
            <a:r>
              <a:rPr lang="zh-CN" altLang="en-US" sz="2400" dirty="0"/>
              <a:t>的过程。</a:t>
            </a:r>
            <a:endParaRPr lang="en-US" altLang="zh-CN" sz="2400" dirty="0"/>
          </a:p>
          <a:p>
            <a:pPr marL="342900" indent="-342900" defTabSz="540000">
              <a:lnSpc>
                <a:spcPct val="150000"/>
              </a:lnSpc>
              <a:buClr>
                <a:srgbClr val="3859CD"/>
              </a:buClr>
            </a:pPr>
            <a:r>
              <a:rPr lang="zh-CN" altLang="en-US" sz="2400" dirty="0"/>
              <a:t>组合逻辑电路的分析和</a:t>
            </a:r>
            <a:r>
              <a:rPr lang="zh-CN" altLang="en-US" sz="2400" dirty="0" smtClean="0"/>
              <a:t>设计，是</a:t>
            </a:r>
            <a:r>
              <a:rPr lang="zh-CN" altLang="en-US" sz="2400" dirty="0"/>
              <a:t>两个相反的过程</a:t>
            </a:r>
            <a:r>
              <a:rPr lang="en-US" altLang="zh-CN" sz="2400" dirty="0"/>
              <a:t>	</a:t>
            </a:r>
            <a:r>
              <a:rPr lang="zh-CN" altLang="en-US" sz="2400" dirty="0"/>
              <a:t>。</a:t>
            </a:r>
          </a:p>
          <a:p>
            <a:endParaRPr lang="zh-CN" altLang="en-US" sz="2400" dirty="0"/>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4.1.2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1" name="图片 10">
            <a:hlinkClick r:id="rId3" action="ppaction://hlinksldjump"/>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5815392" y="6031674"/>
            <a:ext cx="452586" cy="452586"/>
          </a:xfrm>
          <a:prstGeom prst="rect">
            <a:avLst/>
          </a:prstGeom>
          <a:solidFill>
            <a:srgbClr val="3859CD"/>
          </a:solidFill>
          <a:effectLst>
            <a:glow rad="63500">
              <a:schemeClr val="accent1">
                <a:satMod val="175000"/>
                <a:alpha val="40000"/>
              </a:schemeClr>
            </a:glow>
            <a:softEdge rad="31750"/>
          </a:effectLst>
        </p:spPr>
      </p:pic>
      <p:sp>
        <p:nvSpPr>
          <p:cNvPr id="14"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组合逻辑电路的特点</a:t>
            </a:r>
            <a:endParaRPr lang="zh-CN"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64557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12</a:t>
            </a:fld>
            <a:endParaRPr lang="zh-CN" altLang="en-US"/>
          </a:p>
        </p:txBody>
      </p:sp>
      <p:sp>
        <p:nvSpPr>
          <p:cNvPr id="53" name="文本框 52"/>
          <p:cNvSpPr txBox="1"/>
          <p:nvPr/>
        </p:nvSpPr>
        <p:spPr>
          <a:xfrm>
            <a:off x="650448" y="1120197"/>
            <a:ext cx="11017677" cy="5262979"/>
          </a:xfrm>
          <a:prstGeom prst="rect">
            <a:avLst/>
          </a:prstGeom>
          <a:noFill/>
        </p:spPr>
        <p:txBody>
          <a:bodyPr wrap="square" rtlCol="0">
            <a:spAutoFit/>
          </a:bodyPr>
          <a:lstStyle/>
          <a:p>
            <a:pPr marL="342900" indent="-342900" defTabSz="540000">
              <a:lnSpc>
                <a:spcPct val="140000"/>
              </a:lnSpc>
              <a:buClr>
                <a:srgbClr val="235EB8"/>
              </a:buClr>
              <a:buSzPct val="85000"/>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什么是组合逻辑电路的分析？</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800100" lvl="1" indent="-342900" defTabSz="540000">
              <a:lnSpc>
                <a:spcPct val="14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定义：</a:t>
            </a:r>
            <a:r>
              <a:rPr lang="zh-CN" altLang="en-US" sz="2400" b="1" dirty="0" smtClean="0">
                <a:latin typeface="微软雅黑" panose="020B0503020204020204" pitchFamily="34" charset="-122"/>
                <a:ea typeface="微软雅黑" panose="020B0503020204020204" pitchFamily="34" charset="-122"/>
              </a:rPr>
              <a:t>对于</a:t>
            </a:r>
            <a:r>
              <a:rPr lang="zh-CN" altLang="en-US" sz="2400" b="1" dirty="0">
                <a:latin typeface="微软雅黑" panose="020B0503020204020204" pitchFamily="34" charset="-122"/>
                <a:ea typeface="微软雅黑" panose="020B0503020204020204" pitchFamily="34" charset="-122"/>
              </a:rPr>
              <a:t>一个已知的逻辑电路，应用逻辑函数或者真值表来描述它的</a:t>
            </a:r>
            <a:r>
              <a:rPr lang="zh-CN" altLang="en-US" sz="2400" b="1" dirty="0">
                <a:solidFill>
                  <a:srgbClr val="00B050"/>
                </a:solidFill>
                <a:latin typeface="微软雅黑" panose="020B0503020204020204" pitchFamily="34" charset="-122"/>
                <a:ea typeface="微软雅黑" panose="020B0503020204020204" pitchFamily="34" charset="-122"/>
              </a:rPr>
              <a:t>功能规范</a:t>
            </a:r>
            <a:r>
              <a:rPr lang="zh-CN" altLang="en-US" sz="2400" b="1" dirty="0">
                <a:latin typeface="微软雅黑" panose="020B0503020204020204" pitchFamily="34" charset="-122"/>
                <a:ea typeface="微软雅黑" panose="020B0503020204020204" pitchFamily="34" charset="-122"/>
              </a:rPr>
              <a:t>，研究总结它的</a:t>
            </a:r>
            <a:r>
              <a:rPr lang="zh-CN" altLang="en-US" sz="2400" b="1" dirty="0">
                <a:solidFill>
                  <a:srgbClr val="00B050"/>
                </a:solidFill>
                <a:latin typeface="微软雅黑" panose="020B0503020204020204" pitchFamily="34" charset="-122"/>
                <a:ea typeface="微软雅黑" panose="020B0503020204020204" pitchFamily="34" charset="-122"/>
              </a:rPr>
              <a:t>工作特性</a:t>
            </a:r>
            <a:r>
              <a:rPr lang="zh-CN" altLang="en-US" sz="2400" b="1" dirty="0">
                <a:latin typeface="微软雅黑" panose="020B0503020204020204" pitchFamily="34" charset="-122"/>
                <a:ea typeface="微软雅黑" panose="020B0503020204020204" pitchFamily="34" charset="-122"/>
              </a:rPr>
              <a:t>，或者用语言来描述它的</a:t>
            </a:r>
            <a:r>
              <a:rPr lang="zh-CN" altLang="en-US" sz="2400" b="1" dirty="0">
                <a:solidFill>
                  <a:srgbClr val="00B050"/>
                </a:solidFill>
                <a:latin typeface="微软雅黑" panose="020B0503020204020204" pitchFamily="34" charset="-122"/>
                <a:ea typeface="微软雅黑" panose="020B0503020204020204" pitchFamily="34" charset="-122"/>
              </a:rPr>
              <a:t>逻辑功能</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40000"/>
              </a:lnSpc>
              <a:buClr>
                <a:srgbClr val="235EB8"/>
              </a:buClr>
              <a:buSzPct val="85000"/>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为什么</a:t>
            </a:r>
            <a:r>
              <a:rPr lang="zh-CN" altLang="en-US" sz="2400" b="1" dirty="0">
                <a:solidFill>
                  <a:srgbClr val="FF0000"/>
                </a:solidFill>
                <a:latin typeface="微软雅黑" panose="020B0503020204020204" pitchFamily="34" charset="-122"/>
                <a:ea typeface="微软雅黑" panose="020B0503020204020204" pitchFamily="34" charset="-122"/>
              </a:rPr>
              <a:t>要对</a:t>
            </a:r>
            <a:r>
              <a:rPr lang="zh-CN" altLang="en-US" sz="2400" b="1" dirty="0" smtClean="0">
                <a:solidFill>
                  <a:srgbClr val="FF0000"/>
                </a:solidFill>
                <a:latin typeface="微软雅黑" panose="020B0503020204020204" pitchFamily="34" charset="-122"/>
                <a:ea typeface="微软雅黑" panose="020B0503020204020204" pitchFamily="34" charset="-122"/>
              </a:rPr>
              <a:t>组合逻辑电路进行分析？</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800100" lvl="1" indent="-342900" defTabSz="540000">
              <a:lnSpc>
                <a:spcPct val="14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基本目的：</a:t>
            </a:r>
            <a:r>
              <a:rPr lang="zh-CN" altLang="en-US" sz="2400" b="1" dirty="0" smtClean="0">
                <a:latin typeface="微软雅黑" panose="020B0503020204020204" pitchFamily="34" charset="-122"/>
                <a:ea typeface="微软雅黑" panose="020B0503020204020204" pitchFamily="34" charset="-122"/>
              </a:rPr>
              <a:t>通过</a:t>
            </a:r>
            <a:r>
              <a:rPr lang="zh-CN" altLang="en-US" sz="2400" b="1" dirty="0">
                <a:latin typeface="微软雅黑" panose="020B0503020204020204" pitchFamily="34" charset="-122"/>
                <a:ea typeface="微软雅黑" panose="020B0503020204020204" pitchFamily="34" charset="-122"/>
              </a:rPr>
              <a:t>分析，推导出给定电路输出变量与输入变量之间的</a:t>
            </a:r>
            <a:r>
              <a:rPr lang="zh-CN" altLang="en-US" sz="2400" b="1" dirty="0">
                <a:solidFill>
                  <a:srgbClr val="00B050"/>
                </a:solidFill>
                <a:latin typeface="微软雅黑" panose="020B0503020204020204" pitchFamily="34" charset="-122"/>
                <a:ea typeface="微软雅黑" panose="020B0503020204020204" pitchFamily="34" charset="-122"/>
              </a:rPr>
              <a:t>逻辑关系</a:t>
            </a:r>
            <a:r>
              <a:rPr lang="zh-CN" altLang="en-US" sz="2400" b="1" dirty="0">
                <a:latin typeface="微软雅黑" panose="020B0503020204020204" pitchFamily="34" charset="-122"/>
                <a:ea typeface="微软雅黑" panose="020B0503020204020204" pitchFamily="34" charset="-122"/>
              </a:rPr>
              <a:t>，并确定电路的</a:t>
            </a:r>
            <a:r>
              <a:rPr lang="zh-CN" altLang="en-US" sz="2400" b="1" dirty="0">
                <a:solidFill>
                  <a:srgbClr val="00B050"/>
                </a:solidFill>
                <a:latin typeface="微软雅黑" panose="020B0503020204020204" pitchFamily="34" charset="-122"/>
                <a:ea typeface="微软雅黑" panose="020B0503020204020204" pitchFamily="34" charset="-122"/>
              </a:rPr>
              <a:t>逻辑功能</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4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其他目的：</a:t>
            </a:r>
            <a:r>
              <a:rPr lang="zh-CN" altLang="en-US" sz="2400" b="1" dirty="0" smtClean="0">
                <a:latin typeface="微软雅黑" panose="020B0503020204020204" pitchFamily="34" charset="-122"/>
                <a:ea typeface="微软雅黑" panose="020B0503020204020204" pitchFamily="34" charset="-122"/>
              </a:rPr>
              <a:t>对</a:t>
            </a:r>
            <a:r>
              <a:rPr lang="zh-CN" altLang="en-US" sz="2400" b="1" dirty="0">
                <a:latin typeface="微软雅黑" panose="020B0503020204020204" pitchFamily="34" charset="-122"/>
                <a:ea typeface="微软雅黑" panose="020B0503020204020204" pitchFamily="34" charset="-122"/>
              </a:rPr>
              <a:t>设计好的电路进行</a:t>
            </a:r>
            <a:r>
              <a:rPr lang="zh-CN" altLang="en-US" sz="2400" b="1" dirty="0">
                <a:solidFill>
                  <a:srgbClr val="00B050"/>
                </a:solidFill>
                <a:latin typeface="微软雅黑" panose="020B0503020204020204" pitchFamily="34" charset="-122"/>
                <a:ea typeface="微软雅黑" panose="020B0503020204020204" pitchFamily="34" charset="-122"/>
              </a:rPr>
              <a:t>评估</a:t>
            </a:r>
            <a:r>
              <a:rPr lang="zh-CN" altLang="en-US" sz="2400" b="1" dirty="0">
                <a:latin typeface="微软雅黑" panose="020B0503020204020204" pitchFamily="34" charset="-122"/>
                <a:ea typeface="微软雅黑" panose="020B0503020204020204" pitchFamily="34" charset="-122"/>
              </a:rPr>
              <a:t>，评判其</a:t>
            </a:r>
            <a:r>
              <a:rPr lang="zh-CN" altLang="en-US" sz="2400" b="1" dirty="0">
                <a:solidFill>
                  <a:srgbClr val="00B050"/>
                </a:solidFill>
                <a:latin typeface="微软雅黑" panose="020B0503020204020204" pitchFamily="34" charset="-122"/>
                <a:ea typeface="微软雅黑" panose="020B0503020204020204" pitchFamily="34" charset="-122"/>
              </a:rPr>
              <a:t>性价比是否最优</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00B050"/>
                </a:solidFill>
                <a:latin typeface="微软雅黑" panose="020B0503020204020204" pitchFamily="34" charset="-122"/>
                <a:ea typeface="微软雅黑" panose="020B0503020204020204" pitchFamily="34" charset="-122"/>
              </a:rPr>
              <a:t>器件是否能够替代、替代后的电路是否等效</a:t>
            </a:r>
            <a:r>
              <a:rPr lang="zh-CN" altLang="en-US" sz="2400" b="1" dirty="0">
                <a:latin typeface="微软雅黑" panose="020B0503020204020204" pitchFamily="34" charset="-122"/>
                <a:ea typeface="微软雅黑" panose="020B0503020204020204" pitchFamily="34" charset="-122"/>
              </a:rPr>
              <a:t>等等；或者研究电路在什么输入条件下，有有效的输出；也可以将</a:t>
            </a:r>
            <a:r>
              <a:rPr lang="zh-CN" altLang="en-US" sz="2400" b="1" dirty="0">
                <a:solidFill>
                  <a:srgbClr val="00B050"/>
                </a:solidFill>
                <a:latin typeface="微软雅黑" panose="020B0503020204020204" pitchFamily="34" charset="-122"/>
                <a:ea typeface="微软雅黑" panose="020B0503020204020204" pitchFamily="34" charset="-122"/>
              </a:rPr>
              <a:t>电路转换</a:t>
            </a:r>
            <a:r>
              <a:rPr lang="zh-CN" altLang="en-US" sz="2400" b="1" dirty="0">
                <a:latin typeface="微软雅黑" panose="020B0503020204020204" pitchFamily="34" charset="-122"/>
                <a:ea typeface="微软雅黑" panose="020B0503020204020204" pitchFamily="34" charset="-122"/>
              </a:rPr>
              <a:t>为适合器件的形式化描述（如</a:t>
            </a:r>
            <a:r>
              <a:rPr lang="en-US" altLang="zh-CN" sz="2400" b="1" dirty="0">
                <a:latin typeface="微软雅黑" panose="020B0503020204020204" pitchFamily="34" charset="-122"/>
                <a:ea typeface="微软雅黑" panose="020B0503020204020204" pitchFamily="34" charset="-122"/>
              </a:rPr>
              <a:t>PLD</a:t>
            </a:r>
            <a:r>
              <a:rPr lang="zh-CN" altLang="en-US" sz="2400" b="1" dirty="0">
                <a:latin typeface="微软雅黑" panose="020B0503020204020204" pitchFamily="34" charset="-122"/>
                <a:ea typeface="微软雅黑" panose="020B0503020204020204" pitchFamily="34" charset="-122"/>
              </a:rPr>
              <a:t>或者</a:t>
            </a:r>
            <a:r>
              <a:rPr lang="en-US" altLang="zh-CN" sz="2400" b="1" dirty="0">
                <a:latin typeface="微软雅黑" panose="020B0503020204020204" pitchFamily="34" charset="-122"/>
                <a:ea typeface="微软雅黑" panose="020B0503020204020204" pitchFamily="34" charset="-122"/>
              </a:rPr>
              <a:t>FPGA</a:t>
            </a:r>
            <a:r>
              <a:rPr lang="zh-CN" altLang="en-US" sz="2400" b="1" dirty="0">
                <a:latin typeface="微软雅黑" panose="020B0503020204020204" pitchFamily="34" charset="-122"/>
                <a:ea typeface="微软雅黑" panose="020B0503020204020204" pitchFamily="34" charset="-122"/>
              </a:rPr>
              <a:t>）；甚至还能够</a:t>
            </a:r>
            <a:r>
              <a:rPr lang="zh-CN" altLang="en-US" sz="2400" b="1" dirty="0">
                <a:solidFill>
                  <a:srgbClr val="00B050"/>
                </a:solidFill>
                <a:latin typeface="微软雅黑" panose="020B0503020204020204" pitchFamily="34" charset="-122"/>
                <a:ea typeface="微软雅黑" panose="020B0503020204020204" pitchFamily="34" charset="-122"/>
              </a:rPr>
              <a:t>对故障进行诊断</a:t>
            </a:r>
            <a:r>
              <a:rPr lang="zh-CN" altLang="en-US" sz="2400" b="1" dirty="0">
                <a:latin typeface="微软雅黑" panose="020B0503020204020204" pitchFamily="34" charset="-122"/>
                <a:ea typeface="微软雅黑" panose="020B0503020204020204" pitchFamily="34" charset="-122"/>
              </a:rPr>
              <a:t>，确定有问题的器件。</a:t>
            </a:r>
          </a:p>
        </p:txBody>
      </p:sp>
      <p:sp>
        <p:nvSpPr>
          <p:cNvPr id="4" name="页脚占位符 3"/>
          <p:cNvSpPr>
            <a:spLocks noGrp="1"/>
          </p:cNvSpPr>
          <p:nvPr>
            <p:ph type="ftr" sz="quarter" idx="11"/>
          </p:nvPr>
        </p:nvSpPr>
        <p:spPr/>
        <p:txBody>
          <a:bodyPr/>
          <a:lstStyle/>
          <a:p>
            <a:r>
              <a:rPr lang="zh-CN" altLang="en-US" dirty="0" smtClean="0"/>
              <a:t>第四章 组合逻辑电路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组合逻辑电路的分析</a:t>
            </a:r>
            <a:endParaRPr lang="zh-CN"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8859222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13</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669301" y="1024947"/>
                <a:ext cx="10803119" cy="5368393"/>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对于</a:t>
                </a:r>
                <a:r>
                  <a:rPr lang="zh-CN" altLang="en-US" sz="2400" b="1" dirty="0">
                    <a:solidFill>
                      <a:srgbClr val="FF0000"/>
                    </a:solidFill>
                    <a:latin typeface="微软雅黑" panose="020B0503020204020204" pitchFamily="34" charset="-122"/>
                    <a:ea typeface="微软雅黑" panose="020B0503020204020204" pitchFamily="34" charset="-122"/>
                  </a:rPr>
                  <a:t>基本逻辑门构成的</a:t>
                </a:r>
                <a:r>
                  <a:rPr lang="zh-CN" altLang="en-US" sz="2400" b="1" dirty="0">
                    <a:latin typeface="微软雅黑" panose="020B0503020204020204" pitchFamily="34" charset="-122"/>
                    <a:ea typeface="微软雅黑" panose="020B0503020204020204" pitchFamily="34" charset="-122"/>
                  </a:rPr>
                  <a:t>组合逻辑电路</a:t>
                </a:r>
                <a:r>
                  <a:rPr lang="zh-CN" altLang="en-US" sz="2400" b="1" dirty="0" smtClean="0">
                    <a:latin typeface="微软雅黑" panose="020B0503020204020204" pitchFamily="34" charset="-122"/>
                    <a:ea typeface="微软雅黑" panose="020B0503020204020204" pitchFamily="34" charset="-122"/>
                  </a:rPr>
                  <a:t>，分析步骤</a:t>
                </a:r>
                <a:r>
                  <a:rPr lang="zh-CN" altLang="en-US" sz="2400" b="1" dirty="0">
                    <a:latin typeface="微软雅黑" panose="020B0503020204020204" pitchFamily="34" charset="-122"/>
                    <a:ea typeface="微软雅黑" panose="020B0503020204020204" pitchFamily="34" charset="-122"/>
                  </a:rPr>
                  <a:t>：</a:t>
                </a:r>
              </a:p>
              <a:p>
                <a:pPr marL="800100" lvl="1" indent="-342900" defTabSz="540000">
                  <a:lnSpc>
                    <a:spcPct val="150000"/>
                  </a:lnSpc>
                  <a:buClr>
                    <a:srgbClr val="235EB8"/>
                  </a:buClr>
                  <a:buSzPct val="85000"/>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）根据</a:t>
                </a:r>
                <a:r>
                  <a:rPr lang="zh-CN" altLang="en-US" sz="2000" b="1" dirty="0">
                    <a:latin typeface="微软雅黑" panose="020B0503020204020204" pitchFamily="34" charset="-122"/>
                    <a:ea typeface="微软雅黑" panose="020B0503020204020204" pitchFamily="34" charset="-122"/>
                  </a:rPr>
                  <a:t>给定的逻辑电路图，从输入到输出，逐级写出逻辑表达式，最终得到输出变量和输入变量之间的逻辑函数；</a:t>
                </a:r>
              </a:p>
              <a:p>
                <a:pPr marL="800100" lvl="1" indent="-342900" defTabSz="540000">
                  <a:lnSpc>
                    <a:spcPct val="150000"/>
                  </a:lnSpc>
                  <a:buClr>
                    <a:srgbClr val="235EB8"/>
                  </a:buClr>
                  <a:buSzPct val="85000"/>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）化</a:t>
                </a:r>
                <a:r>
                  <a:rPr lang="zh-CN" altLang="en-US" sz="2000" b="1" dirty="0">
                    <a:latin typeface="微软雅黑" panose="020B0503020204020204" pitchFamily="34" charset="-122"/>
                    <a:ea typeface="微软雅黑" panose="020B0503020204020204" pitchFamily="34" charset="-122"/>
                  </a:rPr>
                  <a:t>简输出函数的逻辑表达式；</a:t>
                </a:r>
              </a:p>
              <a:p>
                <a:pPr marL="800100" lvl="1" indent="-342900" defTabSz="540000">
                  <a:lnSpc>
                    <a:spcPct val="150000"/>
                  </a:lnSpc>
                  <a:buClr>
                    <a:srgbClr val="235EB8"/>
                  </a:buClr>
                  <a:buSzPct val="85000"/>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）列出</a:t>
                </a:r>
                <a:r>
                  <a:rPr lang="zh-CN" altLang="en-US" sz="2000" b="1" dirty="0">
                    <a:latin typeface="微软雅黑" panose="020B0503020204020204" pitchFamily="34" charset="-122"/>
                    <a:ea typeface="微软雅黑" panose="020B0503020204020204" pitchFamily="34" charset="-122"/>
                  </a:rPr>
                  <a:t>输出函数对应的真值表；</a:t>
                </a:r>
              </a:p>
              <a:p>
                <a:pPr marL="800100" lvl="1" indent="-342900" defTabSz="540000">
                  <a:lnSpc>
                    <a:spcPct val="150000"/>
                  </a:lnSpc>
                  <a:buClr>
                    <a:srgbClr val="235EB8"/>
                  </a:buClr>
                  <a:buSzPct val="85000"/>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smtClean="0">
                    <a:latin typeface="微软雅黑" panose="020B0503020204020204" pitchFamily="34" charset="-122"/>
                    <a:ea typeface="微软雅黑" panose="020B0503020204020204" pitchFamily="34" charset="-122"/>
                  </a:rPr>
                  <a:t>）根据</a:t>
                </a:r>
                <a:r>
                  <a:rPr lang="zh-CN" altLang="en-US" sz="2000" b="1" dirty="0">
                    <a:latin typeface="微软雅黑" panose="020B0503020204020204" pitchFamily="34" charset="-122"/>
                    <a:ea typeface="微软雅黑" panose="020B0503020204020204" pitchFamily="34" charset="-122"/>
                  </a:rPr>
                  <a:t>逻辑表达式或真值表，判断与描述电路的逻辑功能</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注意两种情况：</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000" b="1" dirty="0" smtClean="0">
                    <a:latin typeface="微软雅黑" panose="020B0503020204020204" pitchFamily="34" charset="-122"/>
                    <a:ea typeface="微软雅黑" panose="020B0503020204020204" pitchFamily="34" charset="-122"/>
                  </a:rPr>
                  <a:t>①得到</a:t>
                </a:r>
                <a:r>
                  <a:rPr lang="zh-CN" altLang="en-US" sz="2000" b="1" dirty="0">
                    <a:latin typeface="微软雅黑" panose="020B0503020204020204" pitchFamily="34" charset="-122"/>
                    <a:ea typeface="微软雅黑" panose="020B0503020204020204" pitchFamily="34" charset="-122"/>
                  </a:rPr>
                  <a:t>最简逻辑表达式后，就能判断出电路的功能</a:t>
                </a:r>
                <a:r>
                  <a:rPr lang="zh-CN" altLang="en-US" sz="2000" b="1" dirty="0" smtClean="0">
                    <a:latin typeface="微软雅黑" panose="020B0503020204020204" pitchFamily="34" charset="-122"/>
                    <a:ea typeface="微软雅黑" panose="020B0503020204020204" pitchFamily="34" charset="-122"/>
                  </a:rPr>
                  <a:t>，不</a:t>
                </a:r>
                <a:r>
                  <a:rPr lang="zh-CN" altLang="en-US" sz="2000" b="1" dirty="0">
                    <a:latin typeface="微软雅黑" panose="020B0503020204020204" pitchFamily="34" charset="-122"/>
                    <a:ea typeface="微软雅黑" panose="020B0503020204020204" pitchFamily="34" charset="-122"/>
                  </a:rPr>
                  <a:t>需要列出真值表；譬如</a:t>
                </a:r>
                <a14:m>
                  <m:oMath xmlns:m="http://schemas.openxmlformats.org/officeDocument/2006/math">
                    <m:r>
                      <a:rPr lang="en-US" altLang="zh-CN" sz="2000" b="1" i="1">
                        <a:latin typeface="Cambria Math" panose="02040503050406030204" pitchFamily="18" charset="0"/>
                        <a:ea typeface="微软雅黑" panose="020B0503020204020204" pitchFamily="34" charset="-122"/>
                      </a:rPr>
                      <m:t>𝑭</m:t>
                    </m:r>
                    <m:r>
                      <a:rPr lang="en-US" altLang="zh-CN" sz="2000" b="1" i="1">
                        <a:latin typeface="Cambria Math" panose="02040503050406030204" pitchFamily="18" charset="0"/>
                        <a:ea typeface="微软雅黑" panose="020B0503020204020204" pitchFamily="34" charset="-122"/>
                      </a:rPr>
                      <m:t>=</m:t>
                    </m:r>
                    <m:acc>
                      <m:accPr>
                        <m:chr m:val="̅"/>
                        <m:ctrlPr>
                          <a:rPr lang="en-US" altLang="zh-CN" sz="2000" b="1" i="1">
                            <a:latin typeface="Cambria Math"/>
                            <a:ea typeface="微软雅黑" panose="020B0503020204020204" pitchFamily="34" charset="-122"/>
                          </a:rPr>
                        </m:ctrlPr>
                      </m:accPr>
                      <m:e>
                        <m:r>
                          <a:rPr lang="en-US" altLang="zh-CN" sz="2000" b="1" i="1">
                            <a:latin typeface="Cambria Math" panose="02040503050406030204" pitchFamily="18" charset="0"/>
                            <a:ea typeface="微软雅黑" panose="020B0503020204020204" pitchFamily="34" charset="-122"/>
                          </a:rPr>
                          <m:t>𝑨</m:t>
                        </m:r>
                        <m:r>
                          <a:rPr lang="en-US" altLang="zh-CN" sz="2000" b="1" i="1">
                            <a:latin typeface="Cambria Math" panose="02040503050406030204" pitchFamily="18" charset="0"/>
                          </a:rPr>
                          <m:t>⊕</m:t>
                        </m:r>
                        <m:r>
                          <a:rPr lang="en-US" altLang="zh-CN" sz="2000" b="1" i="1">
                            <a:latin typeface="Cambria Math" panose="02040503050406030204" pitchFamily="18" charset="0"/>
                          </a:rPr>
                          <m:t>𝑩</m:t>
                        </m:r>
                      </m:e>
                    </m:acc>
                  </m:oMath>
                </a14:m>
                <a:r>
                  <a:rPr lang="zh-CN" altLang="en-US" sz="2000" b="1" dirty="0">
                    <a:latin typeface="微软雅黑" panose="020B0503020204020204" pitchFamily="34" charset="-122"/>
                    <a:ea typeface="微软雅黑" panose="020B0503020204020204" pitchFamily="34" charset="-122"/>
                  </a:rPr>
                  <a:t>，就是比较两个输入变量是否相同的电路（同或运算）</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000" b="1" dirty="0" smtClean="0">
                    <a:latin typeface="微软雅黑" panose="020B0503020204020204" pitchFamily="34" charset="-122"/>
                    <a:ea typeface="微软雅黑" panose="020B0503020204020204" pitchFamily="34" charset="-122"/>
                  </a:rPr>
                  <a:t>②因为</a:t>
                </a:r>
                <a:r>
                  <a:rPr lang="zh-CN" altLang="en-US" sz="2000" b="1" dirty="0">
                    <a:latin typeface="微软雅黑" panose="020B0503020204020204" pitchFamily="34" charset="-122"/>
                    <a:ea typeface="微软雅黑" panose="020B0503020204020204" pitchFamily="34" charset="-122"/>
                  </a:rPr>
                  <a:t>应用背景未知，可能无法用语言描述这个电路的功能，它只能通过逻辑函数来表示电路的逻辑功能，譬如</a:t>
                </a:r>
                <a14:m>
                  <m:oMath xmlns:m="http://schemas.openxmlformats.org/officeDocument/2006/math">
                    <m:r>
                      <a:rPr lang="en-US" altLang="zh-CN" sz="2000" b="1" i="1">
                        <a:latin typeface="Cambria Math" panose="02040503050406030204" pitchFamily="18" charset="0"/>
                        <a:ea typeface="微软雅黑" panose="020B0503020204020204" pitchFamily="34" charset="-122"/>
                      </a:rPr>
                      <m:t>𝑭</m:t>
                    </m:r>
                    <m:r>
                      <a:rPr lang="en-US" altLang="zh-CN" sz="2000" b="1" i="1">
                        <a:latin typeface="Cambria Math" panose="02040503050406030204" pitchFamily="18" charset="0"/>
                        <a:ea typeface="微软雅黑" panose="020B0503020204020204" pitchFamily="34" charset="-122"/>
                      </a:rPr>
                      <m:t>=</m:t>
                    </m:r>
                    <m:acc>
                      <m:accPr>
                        <m:chr m:val="̅"/>
                        <m:ctrlPr>
                          <a:rPr lang="en-US" altLang="zh-CN" sz="2000" b="1" i="1">
                            <a:latin typeface="Cambria Math"/>
                            <a:ea typeface="微软雅黑" panose="020B0503020204020204" pitchFamily="34" charset="-122"/>
                          </a:rPr>
                        </m:ctrlPr>
                      </m:accPr>
                      <m:e>
                        <m:r>
                          <a:rPr lang="en-US" altLang="zh-CN" sz="2000" b="1" i="1">
                            <a:latin typeface="Cambria Math" panose="02040503050406030204" pitchFamily="18" charset="0"/>
                            <a:ea typeface="微软雅黑" panose="020B0503020204020204" pitchFamily="34" charset="-122"/>
                          </a:rPr>
                          <m:t>𝑨</m:t>
                        </m:r>
                      </m:e>
                    </m:acc>
                    <m:r>
                      <a:rPr lang="en-US" altLang="zh-CN" sz="2000" b="1" i="1">
                        <a:latin typeface="Cambria Math" panose="02040503050406030204" pitchFamily="18" charset="0"/>
                        <a:ea typeface="微软雅黑" panose="020B0503020204020204" pitchFamily="34" charset="-122"/>
                      </a:rPr>
                      <m:t>𝑩</m:t>
                    </m:r>
                    <m:r>
                      <a:rPr lang="en-US" altLang="zh-CN" sz="2000" b="1" i="1">
                        <a:latin typeface="Cambria Math" panose="02040503050406030204" pitchFamily="18" charset="0"/>
                        <a:ea typeface="微软雅黑" panose="020B0503020204020204" pitchFamily="34" charset="-122"/>
                      </a:rPr>
                      <m:t>+</m:t>
                    </m:r>
                    <m:r>
                      <a:rPr lang="en-US" altLang="zh-CN" sz="2000" b="1" i="1">
                        <a:latin typeface="Cambria Math" panose="02040503050406030204" pitchFamily="18" charset="0"/>
                        <a:ea typeface="微软雅黑" panose="020B0503020204020204" pitchFamily="34" charset="-122"/>
                      </a:rPr>
                      <m:t>𝑩𝑪</m:t>
                    </m:r>
                  </m:oMath>
                </a14:m>
                <a:r>
                  <a:rPr lang="zh-CN" altLang="en-US" sz="20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669301" y="1024947"/>
                <a:ext cx="10803119" cy="5368393"/>
              </a:xfrm>
              <a:prstGeom prst="rect">
                <a:avLst/>
              </a:prstGeom>
              <a:blipFill rotWithShape="1">
                <a:blip r:embed="rId3"/>
                <a:stretch>
                  <a:fillRect l="-508" r="-564"/>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第四章 组合逻辑电路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组合逻辑电路的分析</a:t>
            </a:r>
            <a:endParaRPr lang="zh-CN"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8521588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14</a:t>
            </a:fld>
            <a:endParaRPr lang="zh-CN" altLang="en-US"/>
          </a:p>
        </p:txBody>
      </p:sp>
      <p:sp>
        <p:nvSpPr>
          <p:cNvPr id="53" name="文本框 52"/>
          <p:cNvSpPr txBox="1"/>
          <p:nvPr/>
        </p:nvSpPr>
        <p:spPr>
          <a:xfrm>
            <a:off x="282972" y="1120197"/>
            <a:ext cx="11550440" cy="581057"/>
          </a:xfrm>
          <a:prstGeom prst="rect">
            <a:avLst/>
          </a:prstGeom>
          <a:noFill/>
        </p:spPr>
        <p:txBody>
          <a:bodyPr wrap="square" rtlCol="0">
            <a:spAutoFit/>
          </a:bodyPr>
          <a:lstStyle/>
          <a:p>
            <a:pPr defTabSz="540000">
              <a:lnSpc>
                <a:spcPct val="150000"/>
              </a:lnSpc>
              <a:buClr>
                <a:srgbClr val="235EB8"/>
              </a:buClr>
              <a:buSzPct val="85000"/>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4.2】	</a:t>
            </a:r>
            <a:r>
              <a:rPr lang="zh-CN" altLang="en-US" sz="2400" b="1" dirty="0">
                <a:latin typeface="微软雅黑" panose="020B0503020204020204" pitchFamily="34" charset="-122"/>
                <a:ea typeface="微软雅黑" panose="020B0503020204020204" pitchFamily="34" charset="-122"/>
              </a:rPr>
              <a:t>试分析</a:t>
            </a:r>
            <a:r>
              <a:rPr lang="zh-CN" altLang="en-US" sz="2400" b="1" dirty="0" smtClean="0">
                <a:latin typeface="微软雅黑" panose="020B0503020204020204" pitchFamily="34" charset="-122"/>
                <a:ea typeface="微软雅黑" panose="020B0503020204020204" pitchFamily="34" charset="-122"/>
              </a:rPr>
              <a:t>图</a:t>
            </a:r>
            <a:r>
              <a:rPr lang="en-US" altLang="zh-CN" sz="2400" b="1" dirty="0" smtClean="0">
                <a:latin typeface="微软雅黑" panose="020B0503020204020204" pitchFamily="34" charset="-122"/>
                <a:ea typeface="微软雅黑" panose="020B0503020204020204" pitchFamily="34" charset="-122"/>
              </a:rPr>
              <a:t>4.5</a:t>
            </a:r>
            <a:r>
              <a:rPr lang="zh-CN" altLang="en-US" sz="2400" b="1" dirty="0" smtClean="0">
                <a:latin typeface="微软雅黑" panose="020B0503020204020204" pitchFamily="34" charset="-122"/>
                <a:ea typeface="微软雅黑" panose="020B0503020204020204" pitchFamily="34" charset="-122"/>
              </a:rPr>
              <a:t>所</a:t>
            </a:r>
            <a:r>
              <a:rPr lang="zh-CN" altLang="en-US" sz="2400" b="1" dirty="0">
                <a:latin typeface="微软雅黑" panose="020B0503020204020204" pitchFamily="34" charset="-122"/>
                <a:ea typeface="微软雅黑" panose="020B0503020204020204" pitchFamily="34" charset="-122"/>
              </a:rPr>
              <a:t>示的逻辑电路功能。</a:t>
            </a:r>
          </a:p>
        </p:txBody>
      </p:sp>
      <p:sp>
        <p:nvSpPr>
          <p:cNvPr id="4" name="页脚占位符 3"/>
          <p:cNvSpPr>
            <a:spLocks noGrp="1"/>
          </p:cNvSpPr>
          <p:nvPr>
            <p:ph type="ftr" sz="quarter" idx="11"/>
          </p:nvPr>
        </p:nvSpPr>
        <p:spPr/>
        <p:txBody>
          <a:bodyPr/>
          <a:lstStyle/>
          <a:p>
            <a:r>
              <a:rPr lang="zh-CN" altLang="en-US" dirty="0" smtClean="0"/>
              <a:t>第四章 组合逻辑电路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组合逻辑电路的分析</a:t>
            </a:r>
            <a:endParaRPr lang="zh-CN" altLang="en-US" dirty="0">
              <a:effectLst>
                <a:outerShdw blurRad="38100" dist="38100" dir="2700000" algn="tl">
                  <a:srgbClr val="000000">
                    <a:alpha val="43137"/>
                  </a:srgbClr>
                </a:outerShdw>
              </a:effectLst>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626298333"/>
              </p:ext>
            </p:extLst>
          </p:nvPr>
        </p:nvGraphicFramePr>
        <p:xfrm>
          <a:off x="777896" y="1848972"/>
          <a:ext cx="4689268" cy="3186952"/>
        </p:xfrm>
        <a:graphic>
          <a:graphicData uri="http://schemas.openxmlformats.org/presentationml/2006/ole">
            <mc:AlternateContent xmlns:mc="http://schemas.openxmlformats.org/markup-compatibility/2006">
              <mc:Choice xmlns:v="urn:schemas-microsoft-com:vml" Requires="v">
                <p:oleObj spid="_x0000_s24693" name="Visio" r:id="rId4" imgW="2198882" imgH="1493910" progId="Visio.Drawing.11">
                  <p:embed/>
                </p:oleObj>
              </mc:Choice>
              <mc:Fallback>
                <p:oleObj name="Visio" r:id="rId4" imgW="2198882" imgH="149391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896" y="1848972"/>
                        <a:ext cx="4689268" cy="3186952"/>
                      </a:xfrm>
                      <a:prstGeom prst="rect">
                        <a:avLst/>
                      </a:prstGeom>
                      <a:solidFill>
                        <a:schemeClr val="accent5">
                          <a:lumMod val="20000"/>
                          <a:lumOff val="80000"/>
                        </a:schemeClr>
                      </a:solidFill>
                    </p:spPr>
                  </p:pic>
                </p:oleObj>
              </mc:Fallback>
            </mc:AlternateContent>
          </a:graphicData>
        </a:graphic>
      </p:graphicFrame>
      <p:sp>
        <p:nvSpPr>
          <p:cNvPr id="11" name="文本框 10"/>
          <p:cNvSpPr txBox="1"/>
          <p:nvPr/>
        </p:nvSpPr>
        <p:spPr>
          <a:xfrm>
            <a:off x="1493768" y="5165519"/>
            <a:ext cx="3181886" cy="507831"/>
          </a:xfrm>
          <a:prstGeom prst="rect">
            <a:avLst/>
          </a:prstGeom>
          <a:noFill/>
        </p:spPr>
        <p:txBody>
          <a:bodyPr wrap="square" rtlCol="0">
            <a:spAutoFit/>
          </a:bodyPr>
          <a:lstStyle/>
          <a:p>
            <a:pPr defTabSz="540000">
              <a:lnSpc>
                <a:spcPct val="150000"/>
              </a:lnSpc>
              <a:buClr>
                <a:srgbClr val="235EB8"/>
              </a:buClr>
              <a:buSzPct val="85000"/>
            </a:pPr>
            <a:r>
              <a:rPr lang="zh-CN" altLang="en-US" b="1" dirty="0" smtClean="0">
                <a:latin typeface="微软雅黑" panose="020B0503020204020204" pitchFamily="34" charset="-122"/>
                <a:ea typeface="微软雅黑" panose="020B0503020204020204" pitchFamily="34" charset="-122"/>
              </a:rPr>
              <a:t>图</a:t>
            </a:r>
            <a:r>
              <a:rPr lang="en-US" altLang="zh-CN" b="1" dirty="0" smtClean="0">
                <a:latin typeface="微软雅黑" panose="020B0503020204020204" pitchFamily="34" charset="-122"/>
                <a:ea typeface="微软雅黑" panose="020B0503020204020204" pitchFamily="34" charset="-122"/>
              </a:rPr>
              <a:t>4.5  【</a:t>
            </a:r>
            <a:r>
              <a:rPr lang="zh-CN" altLang="en-US" b="1" dirty="0" smtClean="0">
                <a:latin typeface="微软雅黑" panose="020B0503020204020204" pitchFamily="34" charset="-122"/>
                <a:ea typeface="微软雅黑" panose="020B0503020204020204" pitchFamily="34" charset="-122"/>
              </a:rPr>
              <a:t>例</a:t>
            </a:r>
            <a:r>
              <a:rPr lang="en-US" altLang="zh-CN" b="1" dirty="0" smtClean="0">
                <a:latin typeface="微软雅黑" panose="020B0503020204020204" pitchFamily="34" charset="-122"/>
                <a:ea typeface="微软雅黑" panose="020B0503020204020204" pitchFamily="34" charset="-122"/>
              </a:rPr>
              <a:t>4.2】</a:t>
            </a:r>
            <a:r>
              <a:rPr lang="zh-CN" altLang="en-US" b="1" dirty="0" smtClean="0">
                <a:latin typeface="微软雅黑" panose="020B0503020204020204" pitchFamily="34" charset="-122"/>
                <a:ea typeface="微软雅黑" panose="020B0503020204020204" pitchFamily="34" charset="-122"/>
              </a:rPr>
              <a:t>逻辑电路图</a:t>
            </a:r>
            <a:endParaRPr lang="zh-CN" altLang="en-US" b="1" dirty="0">
              <a:latin typeface="微软雅黑" panose="020B0503020204020204" pitchFamily="34" charset="-122"/>
              <a:ea typeface="微软雅黑" panose="020B0503020204020204" pitchFamily="34" charset="-122"/>
            </a:endParaRPr>
          </a:p>
        </p:txBody>
      </p:sp>
      <p:sp>
        <p:nvSpPr>
          <p:cNvPr id="12" name="文本框 52"/>
          <p:cNvSpPr txBox="1"/>
          <p:nvPr/>
        </p:nvSpPr>
        <p:spPr>
          <a:xfrm>
            <a:off x="5610223" y="1742236"/>
            <a:ext cx="5956487" cy="1754326"/>
          </a:xfrm>
          <a:prstGeom prst="rect">
            <a:avLst/>
          </a:prstGeom>
          <a:noFill/>
        </p:spPr>
        <p:txBody>
          <a:bodyPr wrap="square" rtlCol="0">
            <a:spAutoFit/>
          </a:bodyPr>
          <a:lstStyle/>
          <a:p>
            <a:pPr defTabSz="540000">
              <a:lnSpc>
                <a:spcPct val="150000"/>
              </a:lnSpc>
              <a:buClr>
                <a:srgbClr val="235EB8"/>
              </a:buClr>
              <a:buSzPct val="85000"/>
            </a:pPr>
            <a:r>
              <a:rPr lang="zh-CN" altLang="en-US" sz="2400" b="1" dirty="0" smtClean="0">
                <a:latin typeface="微软雅黑" panose="020B0503020204020204" pitchFamily="34" charset="-122"/>
                <a:ea typeface="微软雅黑" panose="020B0503020204020204" pitchFamily="34" charset="-122"/>
              </a:rPr>
              <a:t>解：电路</a:t>
            </a:r>
            <a:r>
              <a:rPr lang="zh-CN" altLang="en-US" sz="2400" b="1" dirty="0">
                <a:latin typeface="微软雅黑" panose="020B0503020204020204" pitchFamily="34" charset="-122"/>
                <a:ea typeface="微软雅黑" panose="020B0503020204020204" pitchFamily="34" charset="-122"/>
              </a:rPr>
              <a:t>有三个输入变量</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，一个输出变量</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，电路中有</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个与非门，</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个与非门的输出是中间结点</a:t>
            </a:r>
            <a:r>
              <a:rPr lang="en-US" altLang="zh-CN" sz="2400" b="1" dirty="0">
                <a:latin typeface="微软雅黑" panose="020B0503020204020204" pitchFamily="34" charset="-122"/>
                <a:ea typeface="微软雅黑" panose="020B0503020204020204" pitchFamily="34" charset="-122"/>
              </a:rPr>
              <a:t>n</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n</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n</a:t>
            </a:r>
            <a:r>
              <a:rPr lang="en-US" altLang="zh-CN" sz="2400" b="1" baseline="-25000"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34521600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15</a:t>
            </a:fld>
            <a:endParaRPr lang="zh-CN" altLang="en-US"/>
          </a:p>
        </p:txBody>
      </p:sp>
      <p:sp>
        <p:nvSpPr>
          <p:cNvPr id="4" name="页脚占位符 3"/>
          <p:cNvSpPr>
            <a:spLocks noGrp="1"/>
          </p:cNvSpPr>
          <p:nvPr>
            <p:ph type="ftr" sz="quarter" idx="11"/>
          </p:nvPr>
        </p:nvSpPr>
        <p:spPr/>
        <p:txBody>
          <a:bodyPr/>
          <a:lstStyle/>
          <a:p>
            <a:r>
              <a:rPr lang="zh-CN" altLang="en-US" dirty="0" smtClean="0"/>
              <a:t>第四章 组合逻辑电路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组合逻辑电路的分析</a:t>
            </a:r>
            <a:endParaRPr lang="zh-CN" altLang="en-US"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15" name="文本框 52"/>
              <p:cNvSpPr txBox="1"/>
              <p:nvPr/>
            </p:nvSpPr>
            <p:spPr>
              <a:xfrm>
                <a:off x="723900" y="1055430"/>
                <a:ext cx="10582275" cy="2622641"/>
              </a:xfrm>
              <a:prstGeom prst="rect">
                <a:avLst/>
              </a:prstGeom>
              <a:noFill/>
            </p:spPr>
            <p:txBody>
              <a:bodyPr wrap="square" rtlCol="0">
                <a:spAutoFit/>
              </a:bodyPr>
              <a:lstStyle/>
              <a:p>
                <a:pPr marL="342900" indent="-342900" defTabSz="540000">
                  <a:lnSpc>
                    <a:spcPct val="13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）逐个写出中间结点的逻辑表达式</a:t>
                </a:r>
                <a:r>
                  <a:rPr lang="zh-CN" altLang="en-US" sz="2400" b="1" dirty="0" smtClean="0">
                    <a:latin typeface="微软雅黑" panose="020B0503020204020204" pitchFamily="34" charset="-122"/>
                    <a:ea typeface="微软雅黑" panose="020B0503020204020204" pitchFamily="34" charset="-122"/>
                  </a:rPr>
                  <a:t>，再写出</a:t>
                </a:r>
                <a:r>
                  <a:rPr lang="zh-CN" altLang="en-US" sz="2400" b="1" dirty="0">
                    <a:latin typeface="微软雅黑" panose="020B0503020204020204" pitchFamily="34" charset="-122"/>
                    <a:ea typeface="微软雅黑" panose="020B0503020204020204" pitchFamily="34" charset="-122"/>
                  </a:rPr>
                  <a:t>输出变量</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的</a:t>
                </a:r>
                <a:r>
                  <a:rPr lang="zh-CN" altLang="en-US" sz="2400" b="1" dirty="0" smtClean="0">
                    <a:latin typeface="微软雅黑" panose="020B0503020204020204" pitchFamily="34" charset="-122"/>
                    <a:ea typeface="微软雅黑" panose="020B0503020204020204" pitchFamily="34" charset="-122"/>
                  </a:rPr>
                  <a:t>逻辑函数</a:t>
                </a:r>
                <a:endParaRPr lang="en-US" altLang="zh-CN" sz="2400" b="1" dirty="0" smtClean="0">
                  <a:latin typeface="微软雅黑" panose="020B0503020204020204" pitchFamily="34" charset="-122"/>
                  <a:ea typeface="微软雅黑" panose="020B0503020204020204" pitchFamily="34" charset="-122"/>
                </a:endParaRPr>
              </a:p>
              <a:p>
                <a:pPr defTabSz="540000">
                  <a:lnSpc>
                    <a:spcPct val="130000"/>
                  </a:lnSpc>
                  <a:buClr>
                    <a:srgbClr val="235EB8"/>
                  </a:buClr>
                  <a:buSzPct val="85000"/>
                </a:pPr>
                <a:r>
                  <a:rPr lang="en-US" altLang="zh-CN" sz="2400" b="1" dirty="0" smtClean="0">
                    <a:ea typeface="微软雅黑" panose="020B0503020204020204" pitchFamily="34" charset="-122"/>
                  </a:rPr>
                  <a:t>                   </a:t>
                </a:r>
                <a14:m>
                  <m:oMath xmlns:m="http://schemas.openxmlformats.org/officeDocument/2006/math">
                    <m:r>
                      <a:rPr lang="en-US" altLang="zh-CN" sz="2400" b="1" i="1" smtClean="0">
                        <a:latin typeface="Cambria Math" panose="02040503050406030204" pitchFamily="18" charset="0"/>
                        <a:ea typeface="微软雅黑" panose="020B0503020204020204" pitchFamily="34" charset="-122"/>
                      </a:rPr>
                      <m:t>𝑭</m:t>
                    </m:r>
                    <m:r>
                      <a:rPr lang="en-US" altLang="zh-CN" sz="2400" b="1" i="1" smtClean="0">
                        <a:latin typeface="Cambria Math" panose="02040503050406030204" pitchFamily="18" charset="0"/>
                        <a:ea typeface="微软雅黑" panose="020B0503020204020204" pitchFamily="34" charset="-122"/>
                      </a:rPr>
                      <m:t>=</m:t>
                    </m:r>
                    <m:acc>
                      <m:accPr>
                        <m:chr m:val="̅"/>
                        <m:ctrlPr>
                          <a:rPr lang="en-US" altLang="zh-CN" sz="2400" b="1" i="1" smtClean="0">
                            <a:latin typeface="Cambria Math"/>
                            <a:ea typeface="微软雅黑" panose="020B0503020204020204" pitchFamily="34" charset="-122"/>
                          </a:rPr>
                        </m:ctrlPr>
                      </m:accPr>
                      <m:e>
                        <m:acc>
                          <m:accPr>
                            <m:chr m:val="̅"/>
                            <m:ctrlPr>
                              <a:rPr lang="en-US" altLang="zh-CN" sz="2400" b="1" i="1" smtClean="0">
                                <a:latin typeface="Cambria Math"/>
                                <a:ea typeface="微软雅黑" panose="020B0503020204020204" pitchFamily="34" charset="-122"/>
                              </a:rPr>
                            </m:ctrlPr>
                          </m:accPr>
                          <m:e>
                            <m:r>
                              <a:rPr lang="en-US" altLang="zh-CN" sz="2400" b="1" i="1" smtClean="0">
                                <a:latin typeface="Cambria Math" panose="02040503050406030204" pitchFamily="18" charset="0"/>
                                <a:ea typeface="微软雅黑" panose="020B0503020204020204" pitchFamily="34" charset="-122"/>
                              </a:rPr>
                              <m:t>𝑨𝑩</m:t>
                            </m:r>
                          </m:e>
                        </m:acc>
                        <m:r>
                          <a:rPr lang="en-US" altLang="zh-CN" sz="2400" b="1" i="1" smtClean="0">
                            <a:latin typeface="Cambria Math" panose="02040503050406030204" pitchFamily="18" charset="0"/>
                            <a:ea typeface="微软雅黑" panose="020B0503020204020204" pitchFamily="34" charset="-122"/>
                          </a:rPr>
                          <m:t>⋅</m:t>
                        </m:r>
                        <m:acc>
                          <m:accPr>
                            <m:chr m:val="̅"/>
                            <m:ctrlPr>
                              <a:rPr lang="en-US" altLang="zh-CN" sz="2400" b="1" i="1" smtClean="0">
                                <a:latin typeface="Cambria Math"/>
                                <a:ea typeface="微软雅黑" panose="020B0503020204020204" pitchFamily="34" charset="-122"/>
                              </a:rPr>
                            </m:ctrlPr>
                          </m:accPr>
                          <m:e>
                            <m:r>
                              <a:rPr lang="en-US" altLang="zh-CN" sz="2400" b="1" i="1" smtClean="0">
                                <a:latin typeface="Cambria Math" panose="02040503050406030204" pitchFamily="18" charset="0"/>
                                <a:ea typeface="微软雅黑" panose="020B0503020204020204" pitchFamily="34" charset="-122"/>
                              </a:rPr>
                              <m:t>𝑩𝑪</m:t>
                            </m:r>
                          </m:e>
                        </m:acc>
                        <m:r>
                          <a:rPr lang="en-US" altLang="zh-CN" sz="2400" b="1" i="1" smtClean="0">
                            <a:latin typeface="Cambria Math" panose="02040503050406030204" pitchFamily="18" charset="0"/>
                            <a:ea typeface="微软雅黑" panose="020B0503020204020204" pitchFamily="34" charset="-122"/>
                          </a:rPr>
                          <m:t>⋅</m:t>
                        </m:r>
                        <m:acc>
                          <m:accPr>
                            <m:chr m:val="̅"/>
                            <m:ctrlPr>
                              <a:rPr lang="en-US" altLang="zh-CN" sz="2400" b="1" i="1" smtClean="0">
                                <a:latin typeface="Cambria Math"/>
                                <a:ea typeface="微软雅黑" panose="020B0503020204020204" pitchFamily="34" charset="-122"/>
                              </a:rPr>
                            </m:ctrlPr>
                          </m:accPr>
                          <m:e>
                            <m:r>
                              <a:rPr lang="en-US" altLang="zh-CN" sz="2400" b="1" i="1" smtClean="0">
                                <a:latin typeface="Cambria Math" panose="02040503050406030204" pitchFamily="18" charset="0"/>
                                <a:ea typeface="微软雅黑" panose="020B0503020204020204" pitchFamily="34" charset="-122"/>
                              </a:rPr>
                              <m:t>𝑨𝑪</m:t>
                            </m:r>
                          </m:e>
                        </m:acc>
                      </m:e>
                    </m:acc>
                  </m:oMath>
                </a14:m>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3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）进一步化简可以得到</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的最简</a:t>
                </a:r>
                <a:r>
                  <a:rPr lang="zh-CN" altLang="en-US" sz="2400" b="1" dirty="0" smtClean="0">
                    <a:latin typeface="微软雅黑" panose="020B0503020204020204" pitchFamily="34" charset="-122"/>
                    <a:ea typeface="微软雅黑" panose="020B0503020204020204" pitchFamily="34" charset="-122"/>
                  </a:rPr>
                  <a:t>表达式</a:t>
                </a:r>
                <a:endParaRPr lang="zh-CN" altLang="en-US" sz="2400" b="1" dirty="0">
                  <a:latin typeface="微软雅黑" panose="020B0503020204020204" pitchFamily="34" charset="-122"/>
                  <a:ea typeface="微软雅黑" panose="020B0503020204020204" pitchFamily="34" charset="-122"/>
                </a:endParaRPr>
              </a:p>
              <a:p>
                <a:pPr defTabSz="540000">
                  <a:lnSpc>
                    <a:spcPct val="130000"/>
                  </a:lnSpc>
                  <a:buClr>
                    <a:srgbClr val="235EB8"/>
                  </a:buClr>
                  <a:buSzPct val="85000"/>
                </a:pPr>
                <a:r>
                  <a:rPr lang="en-US" altLang="zh-CN" sz="2400" b="1" dirty="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	  </a:t>
                </a:r>
                <a14:m>
                  <m:oMath xmlns:m="http://schemas.openxmlformats.org/officeDocument/2006/math">
                    <m:r>
                      <a:rPr lang="en-US" altLang="zh-CN" sz="2400" b="1" i="1">
                        <a:latin typeface="Cambria Math" panose="02040503050406030204" pitchFamily="18" charset="0"/>
                        <a:ea typeface="微软雅黑" panose="020B0503020204020204" pitchFamily="34" charset="-122"/>
                      </a:rPr>
                      <m:t>𝑭</m:t>
                    </m:r>
                    <m:r>
                      <a:rPr lang="en-US" altLang="zh-CN" sz="2400" b="1" i="1">
                        <a:latin typeface="Cambria Math" panose="02040503050406030204" pitchFamily="18" charset="0"/>
                        <a:ea typeface="微软雅黑" panose="020B0503020204020204" pitchFamily="34" charset="-122"/>
                      </a:rPr>
                      <m:t>=</m:t>
                    </m:r>
                    <m:acc>
                      <m:accPr>
                        <m:chr m:val="̅"/>
                        <m:ctrlPr>
                          <a:rPr lang="en-US" altLang="zh-CN" sz="2400" b="1" i="1">
                            <a:latin typeface="Cambria Math"/>
                            <a:ea typeface="微软雅黑" panose="020B0503020204020204" pitchFamily="34" charset="-122"/>
                          </a:rPr>
                        </m:ctrlPr>
                      </m:accPr>
                      <m:e>
                        <m:acc>
                          <m:accPr>
                            <m:chr m:val="̅"/>
                            <m:ctrlPr>
                              <a:rPr lang="en-US" altLang="zh-CN" sz="2400" b="1" i="1">
                                <a:latin typeface="Cambria Math"/>
                                <a:ea typeface="微软雅黑" panose="020B0503020204020204" pitchFamily="34" charset="-122"/>
                              </a:rPr>
                            </m:ctrlPr>
                          </m:accPr>
                          <m:e>
                            <m:r>
                              <a:rPr lang="en-US" altLang="zh-CN" sz="2400" b="1" i="1">
                                <a:latin typeface="Cambria Math" panose="02040503050406030204" pitchFamily="18" charset="0"/>
                                <a:ea typeface="微软雅黑" panose="020B0503020204020204" pitchFamily="34" charset="-122"/>
                              </a:rPr>
                              <m:t>𝑨𝑩</m:t>
                            </m:r>
                          </m:e>
                        </m:acc>
                        <m:r>
                          <a:rPr lang="en-US" altLang="zh-CN" sz="2400" b="1" i="1">
                            <a:latin typeface="Cambria Math" panose="02040503050406030204" pitchFamily="18" charset="0"/>
                            <a:ea typeface="微软雅黑" panose="020B0503020204020204" pitchFamily="34" charset="-122"/>
                          </a:rPr>
                          <m:t>⋅</m:t>
                        </m:r>
                        <m:acc>
                          <m:accPr>
                            <m:chr m:val="̅"/>
                            <m:ctrlPr>
                              <a:rPr lang="en-US" altLang="zh-CN" sz="2400" b="1" i="1">
                                <a:latin typeface="Cambria Math"/>
                                <a:ea typeface="微软雅黑" panose="020B0503020204020204" pitchFamily="34" charset="-122"/>
                              </a:rPr>
                            </m:ctrlPr>
                          </m:accPr>
                          <m:e>
                            <m:r>
                              <a:rPr lang="en-US" altLang="zh-CN" sz="2400" b="1" i="1">
                                <a:latin typeface="Cambria Math" panose="02040503050406030204" pitchFamily="18" charset="0"/>
                                <a:ea typeface="微软雅黑" panose="020B0503020204020204" pitchFamily="34" charset="-122"/>
                              </a:rPr>
                              <m:t>𝑩𝑪</m:t>
                            </m:r>
                          </m:e>
                        </m:acc>
                        <m:r>
                          <a:rPr lang="en-US" altLang="zh-CN" sz="2400" b="1" i="1">
                            <a:latin typeface="Cambria Math" panose="02040503050406030204" pitchFamily="18" charset="0"/>
                            <a:ea typeface="微软雅黑" panose="020B0503020204020204" pitchFamily="34" charset="-122"/>
                          </a:rPr>
                          <m:t>⋅</m:t>
                        </m:r>
                        <m:acc>
                          <m:accPr>
                            <m:chr m:val="̅"/>
                            <m:ctrlPr>
                              <a:rPr lang="en-US" altLang="zh-CN" sz="2400" b="1" i="1">
                                <a:latin typeface="Cambria Math"/>
                                <a:ea typeface="微软雅黑" panose="020B0503020204020204" pitchFamily="34" charset="-122"/>
                              </a:rPr>
                            </m:ctrlPr>
                          </m:accPr>
                          <m:e>
                            <m:r>
                              <a:rPr lang="en-US" altLang="zh-CN" sz="2400" b="1" i="1">
                                <a:latin typeface="Cambria Math" panose="02040503050406030204" pitchFamily="18" charset="0"/>
                                <a:ea typeface="微软雅黑" panose="020B0503020204020204" pitchFamily="34" charset="-122"/>
                              </a:rPr>
                              <m:t>𝑨𝑪</m:t>
                            </m:r>
                          </m:e>
                        </m:acc>
                      </m:e>
                    </m:acc>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𝑨𝑩</m:t>
                    </m:r>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𝑩𝑪</m:t>
                    </m:r>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𝑨𝑪</m:t>
                    </m:r>
                  </m:oMath>
                </a14:m>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3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3</a:t>
                </a:r>
                <a:r>
                  <a:rPr lang="zh-CN" altLang="en-US" sz="2400" b="1" dirty="0" smtClean="0">
                    <a:latin typeface="微软雅黑" panose="020B0503020204020204" pitchFamily="34" charset="-122"/>
                    <a:ea typeface="微软雅黑" panose="020B0503020204020204" pitchFamily="34" charset="-122"/>
                  </a:rPr>
                  <a:t>）</a:t>
                </a:r>
                <a:r>
                  <a:rPr lang="zh-CN" altLang="en-US" sz="2400" b="1" dirty="0" smtClean="0">
                    <a:solidFill>
                      <a:srgbClr val="FF0000"/>
                    </a:solidFill>
                    <a:latin typeface="微软雅黑" panose="020B0503020204020204" pitchFamily="34" charset="-122"/>
                    <a:ea typeface="微软雅黑" panose="020B0503020204020204" pitchFamily="34" charset="-122"/>
                  </a:rPr>
                  <a:t>计算得到</a:t>
                </a:r>
                <a:r>
                  <a:rPr lang="zh-CN" altLang="en-US" sz="2400" b="1" dirty="0">
                    <a:latin typeface="微软雅黑" panose="020B0503020204020204" pitchFamily="34" charset="-122"/>
                    <a:ea typeface="微软雅黑" panose="020B0503020204020204" pitchFamily="34" charset="-122"/>
                  </a:rPr>
                  <a:t>电路的</a:t>
                </a:r>
                <a:r>
                  <a:rPr lang="zh-CN" altLang="en-US" sz="2400" b="1" dirty="0" smtClean="0">
                    <a:latin typeface="微软雅黑" panose="020B0503020204020204" pitchFamily="34" charset="-122"/>
                    <a:ea typeface="微软雅黑" panose="020B0503020204020204" pitchFamily="34" charset="-122"/>
                  </a:rPr>
                  <a:t>真值表。</a:t>
                </a:r>
                <a:endParaRPr lang="zh-CN" altLang="en-US" sz="2400" b="1" dirty="0">
                  <a:latin typeface="微软雅黑" panose="020B0503020204020204" pitchFamily="34" charset="-122"/>
                  <a:ea typeface="微软雅黑" panose="020B0503020204020204" pitchFamily="34" charset="-122"/>
                </a:endParaRPr>
              </a:p>
            </p:txBody>
          </p:sp>
        </mc:Choice>
        <mc:Fallback xmlns="">
          <p:sp>
            <p:nvSpPr>
              <p:cNvPr id="15" name="文本框 52"/>
              <p:cNvSpPr txBox="1">
                <a:spLocks noRot="1" noChangeAspect="1" noMove="1" noResize="1" noEditPoints="1" noAdjustHandles="1" noChangeArrowheads="1" noChangeShapeType="1" noTextEdit="1"/>
              </p:cNvSpPr>
              <p:nvPr/>
            </p:nvSpPr>
            <p:spPr>
              <a:xfrm>
                <a:off x="723900" y="1055430"/>
                <a:ext cx="10582275" cy="2622641"/>
              </a:xfrm>
              <a:prstGeom prst="rect">
                <a:avLst/>
              </a:prstGeom>
              <a:blipFill rotWithShape="1">
                <a:blip r:embed="rId4"/>
                <a:stretch>
                  <a:fillRect l="-518" b="-2791"/>
                </a:stretch>
              </a:blipFill>
            </p:spPr>
            <p:txBody>
              <a:bodyPr/>
              <a:lstStyle/>
              <a:p>
                <a:r>
                  <a:rPr lang="zh-CN" altLang="en-US">
                    <a:noFill/>
                  </a:rPr>
                  <a:t> </a:t>
                </a:r>
              </a:p>
            </p:txBody>
          </p:sp>
        </mc:Fallback>
      </mc:AlternateContent>
      <p:graphicFrame>
        <p:nvGraphicFramePr>
          <p:cNvPr id="12" name="对象 11"/>
          <p:cNvGraphicFramePr>
            <a:graphicFrameLocks noChangeAspect="1"/>
          </p:cNvGraphicFramePr>
          <p:nvPr>
            <p:extLst>
              <p:ext uri="{D42A27DB-BD31-4B8C-83A1-F6EECF244321}">
                <p14:modId xmlns:p14="http://schemas.microsoft.com/office/powerpoint/2010/main" val="3418893229"/>
              </p:ext>
            </p:extLst>
          </p:nvPr>
        </p:nvGraphicFramePr>
        <p:xfrm>
          <a:off x="485775" y="3791837"/>
          <a:ext cx="3788065" cy="2576236"/>
        </p:xfrm>
        <a:graphic>
          <a:graphicData uri="http://schemas.openxmlformats.org/presentationml/2006/ole">
            <mc:AlternateContent xmlns:mc="http://schemas.openxmlformats.org/markup-compatibility/2006">
              <mc:Choice xmlns:v="urn:schemas-microsoft-com:vml" Requires="v">
                <p:oleObj spid="_x0000_s29878" name="Visio" r:id="rId5" imgW="2198882" imgH="1493910" progId="Visio.Drawing.11">
                  <p:embed/>
                </p:oleObj>
              </mc:Choice>
              <mc:Fallback>
                <p:oleObj name="Visio" r:id="rId5" imgW="2198882" imgH="149391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75" y="3791837"/>
                        <a:ext cx="3788065" cy="2576236"/>
                      </a:xfrm>
                      <a:prstGeom prst="rect">
                        <a:avLst/>
                      </a:prstGeom>
                      <a:solidFill>
                        <a:schemeClr val="accent5">
                          <a:lumMod val="20000"/>
                          <a:lumOff val="80000"/>
                        </a:schemeClr>
                      </a:solidFill>
                    </p:spPr>
                  </p:pic>
                </p:oleObj>
              </mc:Fallback>
            </mc:AlternateContent>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2935163154"/>
              </p:ext>
            </p:extLst>
          </p:nvPr>
        </p:nvGraphicFramePr>
        <p:xfrm>
          <a:off x="7100838" y="1635165"/>
          <a:ext cx="4059592" cy="3536910"/>
        </p:xfrm>
        <a:graphic>
          <a:graphicData uri="http://schemas.openxmlformats.org/drawingml/2006/table">
            <a:tbl>
              <a:tblPr firstRow="1" firstCol="1" bandRow="1">
                <a:tableStyleId>{B301B821-A1FF-4177-AEE7-76D212191A09}</a:tableStyleId>
              </a:tblPr>
              <a:tblGrid>
                <a:gridCol w="902896">
                  <a:extLst>
                    <a:ext uri="{9D8B030D-6E8A-4147-A177-3AD203B41FA5}">
                      <a16:colId xmlns:a16="http://schemas.microsoft.com/office/drawing/2014/main" xmlns="" val="340690660"/>
                    </a:ext>
                  </a:extLst>
                </a:gridCol>
                <a:gridCol w="902896">
                  <a:extLst>
                    <a:ext uri="{9D8B030D-6E8A-4147-A177-3AD203B41FA5}">
                      <a16:colId xmlns:a16="http://schemas.microsoft.com/office/drawing/2014/main" xmlns="" val="1412153383"/>
                    </a:ext>
                  </a:extLst>
                </a:gridCol>
                <a:gridCol w="902896">
                  <a:extLst>
                    <a:ext uri="{9D8B030D-6E8A-4147-A177-3AD203B41FA5}">
                      <a16:colId xmlns:a16="http://schemas.microsoft.com/office/drawing/2014/main" xmlns="" val="152329426"/>
                    </a:ext>
                  </a:extLst>
                </a:gridCol>
                <a:gridCol w="1350904">
                  <a:extLst>
                    <a:ext uri="{9D8B030D-6E8A-4147-A177-3AD203B41FA5}">
                      <a16:colId xmlns:a16="http://schemas.microsoft.com/office/drawing/2014/main" xmlns="" val="3659377357"/>
                    </a:ext>
                  </a:extLst>
                </a:gridCol>
              </a:tblGrid>
              <a:tr h="392990">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A</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B</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C</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F</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2837282166"/>
                  </a:ext>
                </a:extLst>
              </a:tr>
              <a:tr h="392990">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136521889"/>
                  </a:ext>
                </a:extLst>
              </a:tr>
              <a:tr h="392990">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3684911171"/>
                  </a:ext>
                </a:extLst>
              </a:tr>
              <a:tr h="392990">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602989334"/>
                  </a:ext>
                </a:extLst>
              </a:tr>
              <a:tr h="392990">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67690664"/>
                  </a:ext>
                </a:extLst>
              </a:tr>
              <a:tr h="392990">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3790921655"/>
                  </a:ext>
                </a:extLst>
              </a:tr>
              <a:tr h="392990">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152146234"/>
                  </a:ext>
                </a:extLst>
              </a:tr>
              <a:tr h="392990">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20462018"/>
                  </a:ext>
                </a:extLst>
              </a:tr>
              <a:tr h="392990">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4119895778"/>
                  </a:ext>
                </a:extLst>
              </a:tr>
            </a:tbl>
          </a:graphicData>
        </a:graphic>
      </p:graphicFrame>
      <p:sp>
        <p:nvSpPr>
          <p:cNvPr id="16" name="矩形 15"/>
          <p:cNvSpPr/>
          <p:nvPr/>
        </p:nvSpPr>
        <p:spPr>
          <a:xfrm>
            <a:off x="4207497" y="5200655"/>
            <a:ext cx="7384428" cy="1532727"/>
          </a:xfrm>
          <a:prstGeom prst="rect">
            <a:avLst/>
          </a:prstGeom>
          <a:noFill/>
        </p:spPr>
        <p:txBody>
          <a:bodyPr wrap="square" rtlCol="0">
            <a:spAutoFit/>
          </a:bodyPr>
          <a:lstStyle/>
          <a:p>
            <a:pPr marL="342900" indent="-342900" defTabSz="540000">
              <a:lnSpc>
                <a:spcPct val="13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4</a:t>
            </a:r>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逻辑功能：“</a:t>
            </a:r>
            <a:r>
              <a:rPr lang="zh-CN" altLang="en-US" sz="2400" b="1" dirty="0" smtClean="0">
                <a:solidFill>
                  <a:srgbClr val="FF0000"/>
                </a:solidFill>
                <a:latin typeface="微软雅黑" panose="020B0503020204020204" pitchFamily="34" charset="-122"/>
                <a:ea typeface="微软雅黑" panose="020B0503020204020204" pitchFamily="34" charset="-122"/>
              </a:rPr>
              <a:t>三输入表决器</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3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三个输入变量中，当有两个或两个以上的输入变量为</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时，输出</a:t>
            </a:r>
            <a:r>
              <a:rPr lang="en-US" altLang="zh-CN" sz="2400" b="1" dirty="0">
                <a:latin typeface="微软雅黑" panose="020B0503020204020204" pitchFamily="34" charset="-122"/>
                <a:ea typeface="微软雅黑" panose="020B0503020204020204" pitchFamily="34" charset="-122"/>
              </a:rPr>
              <a:t>F=1</a:t>
            </a:r>
            <a:r>
              <a:rPr lang="zh-CN" altLang="en-US" sz="2400" b="1" dirty="0">
                <a:latin typeface="微软雅黑" panose="020B0503020204020204" pitchFamily="34" charset="-122"/>
                <a:ea typeface="微软雅黑" panose="020B0503020204020204" pitchFamily="34" charset="-122"/>
              </a:rPr>
              <a:t>，否则</a:t>
            </a:r>
            <a:r>
              <a:rPr lang="en-US" altLang="zh-CN" sz="2400" b="1" dirty="0">
                <a:latin typeface="微软雅黑" panose="020B0503020204020204" pitchFamily="34" charset="-122"/>
                <a:ea typeface="微软雅黑" panose="020B0503020204020204" pitchFamily="34" charset="-122"/>
              </a:rPr>
              <a:t>F=0</a:t>
            </a:r>
            <a:r>
              <a:rPr lang="zh-CN" altLang="en-US" sz="2400" b="1" dirty="0" smtClean="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9887207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16</a:t>
            </a:fld>
            <a:endParaRPr lang="zh-CN" altLang="en-US"/>
          </a:p>
        </p:txBody>
      </p:sp>
      <p:sp>
        <p:nvSpPr>
          <p:cNvPr id="4" name="页脚占位符 3"/>
          <p:cNvSpPr>
            <a:spLocks noGrp="1"/>
          </p:cNvSpPr>
          <p:nvPr>
            <p:ph type="ftr" sz="quarter" idx="11"/>
          </p:nvPr>
        </p:nvSpPr>
        <p:spPr/>
        <p:txBody>
          <a:bodyPr/>
          <a:lstStyle/>
          <a:p>
            <a:r>
              <a:rPr lang="zh-CN" altLang="en-US" dirty="0" smtClean="0"/>
              <a:t>第四章 组合逻辑电路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组合逻辑电路的分析</a:t>
            </a:r>
            <a:endParaRPr lang="zh-CN" altLang="en-US" dirty="0">
              <a:effectLst>
                <a:outerShdw blurRad="38100" dist="38100" dir="2700000" algn="tl">
                  <a:srgbClr val="000000">
                    <a:alpha val="43137"/>
                  </a:srgbClr>
                </a:outerShdw>
              </a:effectLst>
            </a:endParaRPr>
          </a:p>
        </p:txBody>
      </p:sp>
      <p:graphicFrame>
        <p:nvGraphicFramePr>
          <p:cNvPr id="7" name="表格 6"/>
          <p:cNvGraphicFramePr>
            <a:graphicFrameLocks noGrp="1"/>
          </p:cNvGraphicFramePr>
          <p:nvPr>
            <p:extLst>
              <p:ext uri="{D42A27DB-BD31-4B8C-83A1-F6EECF244321}">
                <p14:modId xmlns:p14="http://schemas.microsoft.com/office/powerpoint/2010/main" val="1009470360"/>
              </p:ext>
            </p:extLst>
          </p:nvPr>
        </p:nvGraphicFramePr>
        <p:xfrm>
          <a:off x="461913" y="1094574"/>
          <a:ext cx="3742443" cy="2779839"/>
        </p:xfrm>
        <a:graphic>
          <a:graphicData uri="http://schemas.openxmlformats.org/drawingml/2006/table">
            <a:tbl>
              <a:tblPr firstRow="1" firstCol="1" bandRow="1">
                <a:tableStyleId>{B301B821-A1FF-4177-AEE7-76D212191A09}</a:tableStyleId>
              </a:tblPr>
              <a:tblGrid>
                <a:gridCol w="832359">
                  <a:extLst>
                    <a:ext uri="{9D8B030D-6E8A-4147-A177-3AD203B41FA5}">
                      <a16:colId xmlns:a16="http://schemas.microsoft.com/office/drawing/2014/main" xmlns="" val="340690660"/>
                    </a:ext>
                  </a:extLst>
                </a:gridCol>
                <a:gridCol w="832359">
                  <a:extLst>
                    <a:ext uri="{9D8B030D-6E8A-4147-A177-3AD203B41FA5}">
                      <a16:colId xmlns:a16="http://schemas.microsoft.com/office/drawing/2014/main" xmlns="" val="1412153383"/>
                    </a:ext>
                  </a:extLst>
                </a:gridCol>
                <a:gridCol w="832359">
                  <a:extLst>
                    <a:ext uri="{9D8B030D-6E8A-4147-A177-3AD203B41FA5}">
                      <a16:colId xmlns:a16="http://schemas.microsoft.com/office/drawing/2014/main" xmlns="" val="152329426"/>
                    </a:ext>
                  </a:extLst>
                </a:gridCol>
                <a:gridCol w="1245366">
                  <a:extLst>
                    <a:ext uri="{9D8B030D-6E8A-4147-A177-3AD203B41FA5}">
                      <a16:colId xmlns:a16="http://schemas.microsoft.com/office/drawing/2014/main" xmlns="" val="3659377357"/>
                    </a:ext>
                  </a:extLst>
                </a:gridCol>
              </a:tblGrid>
              <a:tr h="308871">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A</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B</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C</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F</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2837282166"/>
                  </a:ext>
                </a:extLst>
              </a:tr>
              <a:tr h="308871">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136521889"/>
                  </a:ext>
                </a:extLst>
              </a:tr>
              <a:tr h="308871">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3684911171"/>
                  </a:ext>
                </a:extLst>
              </a:tr>
              <a:tr h="308871">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602989334"/>
                  </a:ext>
                </a:extLst>
              </a:tr>
              <a:tr h="308871">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67690664"/>
                  </a:ext>
                </a:extLst>
              </a:tr>
              <a:tr h="308871">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3790921655"/>
                  </a:ext>
                </a:extLst>
              </a:tr>
              <a:tr h="308871">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152146234"/>
                  </a:ext>
                </a:extLst>
              </a:tr>
              <a:tr h="308871">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20462018"/>
                  </a:ext>
                </a:extLst>
              </a:tr>
              <a:tr h="308871">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6107" marR="10610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4119895778"/>
                  </a:ext>
                </a:extLst>
              </a:tr>
            </a:tbl>
          </a:graphicData>
        </a:graphic>
      </p:graphicFrame>
      <p:sp>
        <p:nvSpPr>
          <p:cNvPr id="5" name="矩形 4"/>
          <p:cNvSpPr/>
          <p:nvPr/>
        </p:nvSpPr>
        <p:spPr>
          <a:xfrm>
            <a:off x="5527249" y="1042157"/>
            <a:ext cx="6350523" cy="5693866"/>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另</a:t>
            </a:r>
            <a:r>
              <a:rPr lang="zh-CN" altLang="en-US" sz="2400" b="1" dirty="0">
                <a:latin typeface="微软雅黑" panose="020B0503020204020204" pitchFamily="34" charset="-122"/>
                <a:ea typeface="微软雅黑" panose="020B0503020204020204" pitchFamily="34" charset="-122"/>
              </a:rPr>
              <a:t>一种得到真值表的方法：不需要化简，由电路图直接计算得到</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000" b="1" dirty="0" smtClean="0">
                <a:latin typeface="微软雅黑" panose="020B0503020204020204" pitchFamily="34" charset="-122"/>
                <a:ea typeface="微软雅黑" panose="020B0503020204020204" pitchFamily="34" charset="-122"/>
              </a:rPr>
              <a:t>①按照</a:t>
            </a:r>
            <a:r>
              <a:rPr lang="zh-CN" altLang="en-US" sz="2000" b="1" dirty="0">
                <a:latin typeface="微软雅黑" panose="020B0503020204020204" pitchFamily="34" charset="-122"/>
                <a:ea typeface="微软雅黑" panose="020B0503020204020204" pitchFamily="34" charset="-122"/>
              </a:rPr>
              <a:t>从上到下的顺序，写出</a:t>
            </a:r>
            <a:r>
              <a:rPr lang="zh-CN" altLang="en-US" sz="2000" b="1" dirty="0" smtClean="0">
                <a:latin typeface="微软雅黑" panose="020B0503020204020204" pitchFamily="34" charset="-122"/>
                <a:ea typeface="微软雅黑" panose="020B0503020204020204" pitchFamily="34" charset="-122"/>
              </a:rPr>
              <a:t>每个</a:t>
            </a:r>
            <a:r>
              <a:rPr lang="zh-CN" altLang="en-US" sz="2000" b="1" dirty="0">
                <a:latin typeface="微软雅黑" panose="020B0503020204020204" pitchFamily="34" charset="-122"/>
                <a:ea typeface="微软雅黑" panose="020B0503020204020204" pitchFamily="34" charset="-122"/>
              </a:rPr>
              <a:t>输入</a:t>
            </a:r>
            <a:r>
              <a:rPr lang="zh-CN" altLang="en-US" sz="2000" b="1" dirty="0" smtClean="0">
                <a:latin typeface="微软雅黑" panose="020B0503020204020204" pitchFamily="34" charset="-122"/>
                <a:ea typeface="微软雅黑" panose="020B0503020204020204" pitchFamily="34" charset="-122"/>
              </a:rPr>
              <a:t>变量</a:t>
            </a:r>
            <a:r>
              <a:rPr lang="zh-CN" altLang="en-US" sz="2000" b="1" dirty="0">
                <a:latin typeface="微软雅黑" panose="020B0503020204020204" pitchFamily="34" charset="-122"/>
                <a:ea typeface="微软雅黑" panose="020B0503020204020204" pitchFamily="34" charset="-122"/>
              </a:rPr>
              <a:t>的</a:t>
            </a:r>
            <a:r>
              <a:rPr lang="zh-CN" altLang="en-US" sz="2000" b="1" dirty="0" smtClean="0">
                <a:latin typeface="微软雅黑" panose="020B0503020204020204" pitchFamily="34" charset="-122"/>
                <a:ea typeface="微软雅黑" panose="020B0503020204020204" pitchFamily="34" charset="-122"/>
              </a:rPr>
              <a:t>所有</a:t>
            </a:r>
            <a:r>
              <a:rPr lang="zh-CN" altLang="en-US" sz="2000" b="1" dirty="0">
                <a:latin typeface="微软雅黑" panose="020B0503020204020204" pitchFamily="34" charset="-122"/>
                <a:ea typeface="微软雅黑" panose="020B0503020204020204" pitchFamily="34" charset="-122"/>
              </a:rPr>
              <a:t>顺序编码</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85000"/>
              <a:buFont typeface="Wingdings" panose="05000000000000000000" pitchFamily="2" charset="2"/>
              <a:buChar char="n"/>
            </a:pPr>
            <a:r>
              <a:rPr lang="en-US" altLang="zh-CN" sz="2000" b="1" dirty="0" smtClean="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个变量</a:t>
            </a:r>
            <a:r>
              <a:rPr lang="zh-CN" altLang="en-US" sz="2000" b="1" dirty="0" smtClean="0">
                <a:latin typeface="微软雅黑" panose="020B0503020204020204" pitchFamily="34" charset="-122"/>
                <a:ea typeface="微软雅黑" panose="020B0503020204020204" pitchFamily="34" charset="-122"/>
              </a:rPr>
              <a:t>，真值表</a:t>
            </a:r>
            <a:r>
              <a:rPr lang="zh-CN" altLang="en-US" sz="2000" b="1" dirty="0">
                <a:latin typeface="微软雅黑" panose="020B0503020204020204" pitchFamily="34" charset="-122"/>
                <a:ea typeface="微软雅黑" panose="020B0503020204020204" pitchFamily="34" charset="-122"/>
              </a:rPr>
              <a:t>有</a:t>
            </a:r>
            <a:r>
              <a:rPr lang="en-US" altLang="zh-CN" sz="2000" b="1" dirty="0">
                <a:latin typeface="微软雅黑" panose="020B0503020204020204" pitchFamily="34" charset="-122"/>
                <a:ea typeface="微软雅黑" panose="020B0503020204020204" pitchFamily="34" charset="-122"/>
              </a:rPr>
              <a:t>2</a:t>
            </a:r>
            <a:r>
              <a:rPr lang="en-US" altLang="zh-CN" sz="2000" b="1" baseline="30000" dirty="0">
                <a:latin typeface="微软雅黑" panose="020B0503020204020204" pitchFamily="34" charset="-122"/>
                <a:ea typeface="微软雅黑" panose="020B0503020204020204" pitchFamily="34" charset="-122"/>
              </a:rPr>
              <a:t>3</a:t>
            </a:r>
            <a:r>
              <a:rPr lang="en-US" altLang="zh-CN" sz="2000" b="1" dirty="0">
                <a:latin typeface="微软雅黑" panose="020B0503020204020204" pitchFamily="34" charset="-122"/>
                <a:ea typeface="微软雅黑" panose="020B0503020204020204" pitchFamily="34" charset="-122"/>
              </a:rPr>
              <a:t>=8</a:t>
            </a:r>
            <a:r>
              <a:rPr lang="zh-CN" altLang="en-US" sz="2000" b="1" dirty="0">
                <a:latin typeface="微软雅黑" panose="020B0503020204020204" pitchFamily="34" charset="-122"/>
                <a:ea typeface="微软雅黑" panose="020B0503020204020204" pitchFamily="34" charset="-122"/>
              </a:rPr>
              <a:t>行，编码就为</a:t>
            </a:r>
            <a:r>
              <a:rPr lang="en-US" altLang="zh-CN" sz="2000" b="1" dirty="0">
                <a:latin typeface="微软雅黑" panose="020B0503020204020204" pitchFamily="34" charset="-122"/>
                <a:ea typeface="微软雅黑" panose="020B0503020204020204" pitchFamily="34" charset="-122"/>
              </a:rPr>
              <a:t>8</a:t>
            </a:r>
            <a:r>
              <a:rPr lang="zh-CN" altLang="en-US" sz="2000" b="1" dirty="0">
                <a:latin typeface="微软雅黑" panose="020B0503020204020204" pitchFamily="34" charset="-122"/>
                <a:ea typeface="微软雅黑" panose="020B0503020204020204" pitchFamily="34" charset="-122"/>
              </a:rPr>
              <a:t>位</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85000"/>
              <a:buFont typeface="Wingdings" panose="05000000000000000000" pitchFamily="2" charset="2"/>
              <a:buChar char="n"/>
            </a:pPr>
            <a:r>
              <a:rPr lang="en-US" altLang="zh-CN" sz="2000" b="1" dirty="0" smtClean="0">
                <a:latin typeface="微软雅黑" panose="020B0503020204020204" pitchFamily="34" charset="-122"/>
                <a:ea typeface="微软雅黑" panose="020B0503020204020204" pitchFamily="34" charset="-122"/>
              </a:rPr>
              <a:t>A</a:t>
            </a:r>
            <a:r>
              <a:rPr lang="zh-CN" altLang="en-US" sz="2000" b="1" dirty="0">
                <a:latin typeface="微软雅黑" panose="020B0503020204020204" pitchFamily="34" charset="-122"/>
                <a:ea typeface="微软雅黑" panose="020B0503020204020204" pitchFamily="34" charset="-122"/>
              </a:rPr>
              <a:t>的</a:t>
            </a:r>
            <a:r>
              <a:rPr lang="zh-CN" altLang="en-US" sz="2000" b="1" dirty="0" smtClean="0">
                <a:latin typeface="微软雅黑" panose="020B0503020204020204" pitchFamily="34" charset="-122"/>
                <a:ea typeface="微软雅黑" panose="020B0503020204020204" pitchFamily="34" charset="-122"/>
              </a:rPr>
              <a:t>编码：</a:t>
            </a:r>
            <a:r>
              <a:rPr lang="en-US" altLang="zh-CN" sz="2000" b="1" dirty="0" smtClean="0">
                <a:latin typeface="微软雅黑" panose="020B0503020204020204" pitchFamily="34" charset="-122"/>
                <a:ea typeface="微软雅黑" panose="020B0503020204020204" pitchFamily="34" charset="-122"/>
              </a:rPr>
              <a:t>00001111B</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B</a:t>
            </a:r>
            <a:r>
              <a:rPr lang="zh-CN" altLang="en-US" sz="2000" b="1" dirty="0">
                <a:latin typeface="微软雅黑" panose="020B0503020204020204" pitchFamily="34" charset="-122"/>
                <a:ea typeface="微软雅黑" panose="020B0503020204020204" pitchFamily="34" charset="-122"/>
              </a:rPr>
              <a:t>的</a:t>
            </a:r>
            <a:r>
              <a:rPr lang="zh-CN" altLang="en-US" sz="2000" b="1" dirty="0" smtClean="0">
                <a:latin typeface="微软雅黑" panose="020B0503020204020204" pitchFamily="34" charset="-122"/>
                <a:ea typeface="微软雅黑" panose="020B0503020204020204" pitchFamily="34" charset="-122"/>
              </a:rPr>
              <a:t>编码：</a:t>
            </a:r>
            <a:r>
              <a:rPr lang="en-US" altLang="zh-CN" sz="2000" b="1" dirty="0" smtClean="0">
                <a:latin typeface="微软雅黑" panose="020B0503020204020204" pitchFamily="34" charset="-122"/>
                <a:ea typeface="微软雅黑" panose="020B0503020204020204" pitchFamily="34" charset="-122"/>
              </a:rPr>
              <a:t>00110011B</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C</a:t>
            </a:r>
            <a:r>
              <a:rPr lang="zh-CN" altLang="en-US" sz="2000" b="1" dirty="0">
                <a:latin typeface="微软雅黑" panose="020B0503020204020204" pitchFamily="34" charset="-122"/>
                <a:ea typeface="微软雅黑" panose="020B0503020204020204" pitchFamily="34" charset="-122"/>
              </a:rPr>
              <a:t>的</a:t>
            </a:r>
            <a:r>
              <a:rPr lang="zh-CN" altLang="en-US" sz="2000" b="1" dirty="0" smtClean="0">
                <a:latin typeface="微软雅黑" panose="020B0503020204020204" pitchFamily="34" charset="-122"/>
                <a:ea typeface="微软雅黑" panose="020B0503020204020204" pitchFamily="34" charset="-122"/>
              </a:rPr>
              <a:t>编码：</a:t>
            </a:r>
            <a:r>
              <a:rPr lang="en-US" altLang="zh-CN" sz="2000" b="1" dirty="0" smtClean="0">
                <a:latin typeface="微软雅黑" panose="020B0503020204020204" pitchFamily="34" charset="-122"/>
                <a:ea typeface="微软雅黑" panose="020B0503020204020204" pitchFamily="34" charset="-122"/>
              </a:rPr>
              <a:t>01010101B</a:t>
            </a:r>
            <a:r>
              <a:rPr lang="zh-CN" altLang="en-US" sz="2000" b="1" dirty="0">
                <a:latin typeface="微软雅黑" panose="020B0503020204020204" pitchFamily="34" charset="-122"/>
                <a:ea typeface="微软雅黑" panose="020B0503020204020204" pitchFamily="34" charset="-122"/>
              </a:rPr>
              <a:t>。</a:t>
            </a:r>
          </a:p>
          <a:p>
            <a:pPr marL="800100" lvl="1" indent="-342900" defTabSz="540000">
              <a:lnSpc>
                <a:spcPct val="150000"/>
              </a:lnSpc>
              <a:buClr>
                <a:srgbClr val="235EB8"/>
              </a:buClr>
              <a:buSzPct val="85000"/>
              <a:buFont typeface="Wingdings" panose="05000000000000000000" pitchFamily="2" charset="2"/>
              <a:buChar char="n"/>
            </a:pPr>
            <a:r>
              <a:rPr lang="zh-CN" altLang="en-US" sz="2000" b="1" dirty="0" smtClean="0">
                <a:latin typeface="微软雅黑" panose="020B0503020204020204" pitchFamily="34" charset="-122"/>
                <a:ea typeface="微软雅黑" panose="020B0503020204020204" pitchFamily="34" charset="-122"/>
              </a:rPr>
              <a:t>②将</a:t>
            </a:r>
            <a:r>
              <a:rPr lang="en-US" altLang="zh-CN" sz="2000" b="1" dirty="0">
                <a:latin typeface="微软雅黑" panose="020B0503020204020204" pitchFamily="34" charset="-122"/>
                <a:ea typeface="微软雅黑" panose="020B0503020204020204" pitchFamily="34" charset="-122"/>
              </a:rPr>
              <a:t>A</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B</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C</a:t>
            </a:r>
            <a:r>
              <a:rPr lang="zh-CN" altLang="en-US" sz="2000" b="1" dirty="0">
                <a:latin typeface="微软雅黑" panose="020B0503020204020204" pitchFamily="34" charset="-122"/>
                <a:ea typeface="微软雅黑" panose="020B0503020204020204" pitchFamily="34" charset="-122"/>
              </a:rPr>
              <a:t>的编码带入到电路图中，逐个进行向量式的逻辑运算，最后在输出</a:t>
            </a:r>
            <a:r>
              <a:rPr lang="en-US" altLang="zh-CN" sz="2000" b="1" dirty="0">
                <a:latin typeface="微软雅黑" panose="020B0503020204020204" pitchFamily="34" charset="-122"/>
                <a:ea typeface="微软雅黑" panose="020B0503020204020204" pitchFamily="34" charset="-122"/>
              </a:rPr>
              <a:t>F</a:t>
            </a:r>
            <a:r>
              <a:rPr lang="zh-CN" altLang="en-US" sz="2000" b="1" dirty="0">
                <a:latin typeface="微软雅黑" panose="020B0503020204020204" pitchFamily="34" charset="-122"/>
                <a:ea typeface="微软雅黑" panose="020B0503020204020204" pitchFamily="34" charset="-122"/>
              </a:rPr>
              <a:t>端得到的</a:t>
            </a:r>
            <a:r>
              <a:rPr lang="en-US" altLang="zh-CN" sz="2000" b="1" dirty="0">
                <a:latin typeface="微软雅黑" panose="020B0503020204020204" pitchFamily="34" charset="-122"/>
                <a:ea typeface="微软雅黑" panose="020B0503020204020204" pitchFamily="34" charset="-122"/>
              </a:rPr>
              <a:t>8</a:t>
            </a:r>
            <a:r>
              <a:rPr lang="zh-CN" altLang="en-US" sz="2000" b="1" dirty="0">
                <a:latin typeface="微软雅黑" panose="020B0503020204020204" pitchFamily="34" charset="-122"/>
                <a:ea typeface="微软雅黑" panose="020B0503020204020204" pitchFamily="34" charset="-122"/>
              </a:rPr>
              <a:t>位编码</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800100" lvl="1" indent="-342900" defTabSz="540000">
              <a:lnSpc>
                <a:spcPct val="130000"/>
              </a:lnSpc>
              <a:buClr>
                <a:srgbClr val="235EB8"/>
              </a:buClr>
              <a:buSzPct val="85000"/>
              <a:buFont typeface="Wingdings" panose="05000000000000000000" pitchFamily="2" charset="2"/>
              <a:buChar char="n"/>
            </a:pPr>
            <a:r>
              <a:rPr lang="zh-CN" altLang="en-US" sz="2000" b="1" dirty="0" smtClean="0">
                <a:latin typeface="微软雅黑" panose="020B0503020204020204" pitchFamily="34" charset="-122"/>
                <a:ea typeface="微软雅黑" panose="020B0503020204020204" pitchFamily="34" charset="-122"/>
              </a:rPr>
              <a:t>③将</a:t>
            </a:r>
            <a:r>
              <a:rPr lang="en-US" altLang="zh-CN" sz="2000" b="1" dirty="0">
                <a:latin typeface="微软雅黑" panose="020B0503020204020204" pitchFamily="34" charset="-122"/>
                <a:ea typeface="微软雅黑" panose="020B0503020204020204" pitchFamily="34" charset="-122"/>
              </a:rPr>
              <a:t>F</a:t>
            </a:r>
            <a:r>
              <a:rPr lang="zh-CN" altLang="en-US" sz="2000" b="1" dirty="0">
                <a:latin typeface="微软雅黑" panose="020B0503020204020204" pitchFamily="34" charset="-122"/>
                <a:ea typeface="微软雅黑" panose="020B0503020204020204" pitchFamily="34" charset="-122"/>
              </a:rPr>
              <a:t>的编码，从上到下顺序填入到真值表中的</a:t>
            </a:r>
            <a:r>
              <a:rPr lang="en-US" altLang="zh-CN" sz="2000" b="1" dirty="0">
                <a:latin typeface="微软雅黑" panose="020B0503020204020204" pitchFamily="34" charset="-122"/>
                <a:ea typeface="微软雅黑" panose="020B0503020204020204" pitchFamily="34" charset="-122"/>
              </a:rPr>
              <a:t>F</a:t>
            </a:r>
            <a:r>
              <a:rPr lang="zh-CN" altLang="en-US" sz="2000" b="1" dirty="0">
                <a:latin typeface="微软雅黑" panose="020B0503020204020204" pitchFamily="34" charset="-122"/>
                <a:ea typeface="微软雅黑" panose="020B0503020204020204" pitchFamily="34" charset="-122"/>
              </a:rPr>
              <a:t>一</a:t>
            </a:r>
            <a:r>
              <a:rPr lang="zh-CN" altLang="en-US" sz="2000" b="1" dirty="0" smtClean="0">
                <a:latin typeface="微软雅黑" panose="020B0503020204020204" pitchFamily="34" charset="-122"/>
                <a:ea typeface="微软雅黑" panose="020B0503020204020204" pitchFamily="34" charset="-122"/>
              </a:rPr>
              <a:t>列。</a:t>
            </a:r>
            <a:endParaRPr lang="zh-CN" altLang="en-US" sz="2000" b="1" dirty="0">
              <a:latin typeface="微软雅黑" panose="020B0503020204020204" pitchFamily="34" charset="-122"/>
              <a:ea typeface="微软雅黑" panose="020B0503020204020204" pitchFamily="34"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764016204"/>
              </p:ext>
            </p:extLst>
          </p:nvPr>
        </p:nvGraphicFramePr>
        <p:xfrm>
          <a:off x="144774" y="3917778"/>
          <a:ext cx="5435600" cy="2828925"/>
        </p:xfrm>
        <a:graphic>
          <a:graphicData uri="http://schemas.openxmlformats.org/presentationml/2006/ole">
            <mc:AlternateContent xmlns:mc="http://schemas.openxmlformats.org/markup-compatibility/2006">
              <mc:Choice xmlns:v="urn:schemas-microsoft-com:vml" Requires="v">
                <p:oleObj spid="_x0000_s245816" name="Visio" r:id="rId4" imgW="3003608" imgH="1555740" progId="Visio.Drawing.11">
                  <p:embed/>
                </p:oleObj>
              </mc:Choice>
              <mc:Fallback>
                <p:oleObj name="Visio" r:id="rId4" imgW="3003608" imgH="1555740" progId="Visio.Drawing.11">
                  <p:embed/>
                  <p:pic>
                    <p:nvPicPr>
                      <p:cNvPr id="0" name="对象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74" y="3917778"/>
                        <a:ext cx="5435600" cy="2828925"/>
                      </a:xfrm>
                      <a:prstGeom prst="rect">
                        <a:avLst/>
                      </a:prstGeom>
                      <a:solidFill>
                        <a:schemeClr val="accent6">
                          <a:lumMod val="20000"/>
                          <a:lumOff val="80000"/>
                        </a:schemeClr>
                      </a:solidFill>
                      <a:ln>
                        <a:noFill/>
                      </a:ln>
                    </p:spPr>
                  </p:pic>
                </p:oleObj>
              </mc:Fallback>
            </mc:AlternateContent>
          </a:graphicData>
        </a:graphic>
      </p:graphicFrame>
    </p:spTree>
    <p:extLst>
      <p:ext uri="{BB962C8B-B14F-4D97-AF65-F5344CB8AC3E}">
        <p14:creationId xmlns:p14="http://schemas.microsoft.com/office/powerpoint/2010/main" val="307943192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17</a:t>
            </a:fld>
            <a:endParaRPr lang="zh-CN" altLang="en-US"/>
          </a:p>
        </p:txBody>
      </p:sp>
      <p:sp>
        <p:nvSpPr>
          <p:cNvPr id="53" name="文本框 52"/>
          <p:cNvSpPr txBox="1"/>
          <p:nvPr/>
        </p:nvSpPr>
        <p:spPr>
          <a:xfrm>
            <a:off x="282972" y="1120197"/>
            <a:ext cx="11550440" cy="581057"/>
          </a:xfrm>
          <a:prstGeom prst="rect">
            <a:avLst/>
          </a:prstGeom>
          <a:noFill/>
        </p:spPr>
        <p:txBody>
          <a:bodyPr wrap="square" rtlCol="0">
            <a:spAutoFit/>
          </a:bodyPr>
          <a:lstStyle/>
          <a:p>
            <a:pPr defTabSz="540000">
              <a:lnSpc>
                <a:spcPct val="150000"/>
              </a:lnSpc>
              <a:buClr>
                <a:srgbClr val="235EB8"/>
              </a:buClr>
              <a:buSzPct val="85000"/>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4.3】	</a:t>
            </a:r>
            <a:r>
              <a:rPr lang="zh-CN" altLang="en-US" sz="2400" b="1" dirty="0">
                <a:latin typeface="微软雅黑" panose="020B0503020204020204" pitchFamily="34" charset="-122"/>
                <a:ea typeface="微软雅黑" panose="020B0503020204020204" pitchFamily="34" charset="-122"/>
              </a:rPr>
              <a:t>分析图</a:t>
            </a:r>
            <a:r>
              <a:rPr lang="en-US" altLang="zh-CN" sz="2400" b="1" dirty="0">
                <a:latin typeface="微软雅黑" panose="020B0503020204020204" pitchFamily="34" charset="-122"/>
                <a:ea typeface="微软雅黑" panose="020B0503020204020204" pitchFamily="34" charset="-122"/>
              </a:rPr>
              <a:t>4.7</a:t>
            </a:r>
            <a:r>
              <a:rPr lang="zh-CN" altLang="en-US" sz="2400" b="1" dirty="0">
                <a:latin typeface="微软雅黑" panose="020B0503020204020204" pitchFamily="34" charset="-122"/>
                <a:ea typeface="微软雅黑" panose="020B0503020204020204" pitchFamily="34" charset="-122"/>
              </a:rPr>
              <a:t>所示的电路。</a:t>
            </a:r>
          </a:p>
        </p:txBody>
      </p:sp>
      <p:sp>
        <p:nvSpPr>
          <p:cNvPr id="4" name="页脚占位符 3"/>
          <p:cNvSpPr>
            <a:spLocks noGrp="1"/>
          </p:cNvSpPr>
          <p:nvPr>
            <p:ph type="ftr" sz="quarter" idx="11"/>
          </p:nvPr>
        </p:nvSpPr>
        <p:spPr/>
        <p:txBody>
          <a:bodyPr/>
          <a:lstStyle/>
          <a:p>
            <a:r>
              <a:rPr lang="zh-CN" altLang="en-US" dirty="0" smtClean="0"/>
              <a:t>第四章 组合逻辑电路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组合逻辑电路的分析</a:t>
            </a:r>
            <a:endParaRPr lang="zh-CN" altLang="en-US" dirty="0">
              <a:effectLst>
                <a:outerShdw blurRad="38100" dist="38100" dir="2700000" algn="tl">
                  <a:srgbClr val="000000">
                    <a:alpha val="43137"/>
                  </a:srgbClr>
                </a:outerShdw>
              </a:effectLst>
            </a:endParaRPr>
          </a:p>
        </p:txBody>
      </p:sp>
      <p:sp>
        <p:nvSpPr>
          <p:cNvPr id="11" name="文本框 10"/>
          <p:cNvSpPr txBox="1"/>
          <p:nvPr/>
        </p:nvSpPr>
        <p:spPr>
          <a:xfrm>
            <a:off x="1686613" y="5308395"/>
            <a:ext cx="3181886" cy="507831"/>
          </a:xfrm>
          <a:prstGeom prst="rect">
            <a:avLst/>
          </a:prstGeom>
          <a:noFill/>
        </p:spPr>
        <p:txBody>
          <a:bodyPr wrap="square" rtlCol="0">
            <a:spAutoFit/>
          </a:bodyPr>
          <a:lstStyle/>
          <a:p>
            <a:pPr defTabSz="540000">
              <a:lnSpc>
                <a:spcPct val="150000"/>
              </a:lnSpc>
              <a:buClr>
                <a:srgbClr val="235EB8"/>
              </a:buClr>
              <a:buSzPct val="85000"/>
            </a:pPr>
            <a:r>
              <a:rPr lang="zh-CN" altLang="en-US" b="1" dirty="0" smtClean="0">
                <a:latin typeface="微软雅黑" panose="020B0503020204020204" pitchFamily="34" charset="-122"/>
                <a:ea typeface="微软雅黑" panose="020B0503020204020204" pitchFamily="34" charset="-122"/>
              </a:rPr>
              <a:t>图</a:t>
            </a:r>
            <a:r>
              <a:rPr lang="en-US" altLang="zh-CN" b="1" dirty="0" smtClean="0">
                <a:latin typeface="微软雅黑" panose="020B0503020204020204" pitchFamily="34" charset="-122"/>
                <a:ea typeface="微软雅黑" panose="020B0503020204020204" pitchFamily="34" charset="-122"/>
              </a:rPr>
              <a:t>4.7  【</a:t>
            </a:r>
            <a:r>
              <a:rPr lang="zh-CN" altLang="en-US" b="1" dirty="0" smtClean="0">
                <a:latin typeface="微软雅黑" panose="020B0503020204020204" pitchFamily="34" charset="-122"/>
                <a:ea typeface="微软雅黑" panose="020B0503020204020204" pitchFamily="34" charset="-122"/>
              </a:rPr>
              <a:t>例</a:t>
            </a:r>
            <a:r>
              <a:rPr lang="en-US" altLang="zh-CN" b="1" dirty="0" smtClean="0">
                <a:latin typeface="微软雅黑" panose="020B0503020204020204" pitchFamily="34" charset="-122"/>
                <a:ea typeface="微软雅黑" panose="020B0503020204020204" pitchFamily="34" charset="-122"/>
              </a:rPr>
              <a:t>4.3】</a:t>
            </a:r>
            <a:r>
              <a:rPr lang="zh-CN" altLang="en-US" b="1" dirty="0" smtClean="0">
                <a:latin typeface="微软雅黑" panose="020B0503020204020204" pitchFamily="34" charset="-122"/>
                <a:ea typeface="微软雅黑" panose="020B0503020204020204" pitchFamily="34" charset="-122"/>
              </a:rPr>
              <a:t>逻辑电路图</a:t>
            </a:r>
            <a:endParaRPr lang="zh-CN" altLang="en-US" b="1" dirty="0">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2726764416"/>
              </p:ext>
            </p:extLst>
          </p:nvPr>
        </p:nvGraphicFramePr>
        <p:xfrm>
          <a:off x="561860" y="1875865"/>
          <a:ext cx="5717142" cy="3289655"/>
        </p:xfrm>
        <a:graphic>
          <a:graphicData uri="http://schemas.openxmlformats.org/presentationml/2006/ole">
            <mc:AlternateContent xmlns:mc="http://schemas.openxmlformats.org/markup-compatibility/2006">
              <mc:Choice xmlns:v="urn:schemas-microsoft-com:vml" Requires="v">
                <p:oleObj spid="_x0000_s31860" name="Visio" r:id="rId4" imgW="2570855" imgH="1480410" progId="Visio.Drawing.11">
                  <p:embed/>
                </p:oleObj>
              </mc:Choice>
              <mc:Fallback>
                <p:oleObj name="Visio" r:id="rId4" imgW="2570855" imgH="148041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860" y="1875865"/>
                        <a:ext cx="5717142" cy="3289655"/>
                      </a:xfrm>
                      <a:prstGeom prst="rect">
                        <a:avLst/>
                      </a:prstGeom>
                      <a:solidFill>
                        <a:schemeClr val="accent5">
                          <a:lumMod val="20000"/>
                          <a:lumOff val="80000"/>
                        </a:schemeClr>
                      </a:solidFill>
                    </p:spPr>
                  </p:pic>
                </p:oleObj>
              </mc:Fallback>
            </mc:AlternateContent>
          </a:graphicData>
        </a:graphic>
      </p:graphicFrame>
      <mc:AlternateContent xmlns:mc="http://schemas.openxmlformats.org/markup-compatibility/2006" xmlns:a14="http://schemas.microsoft.com/office/drawing/2010/main">
        <mc:Choice Requires="a14">
          <p:sp>
            <p:nvSpPr>
              <p:cNvPr id="12" name="文本框 52"/>
              <p:cNvSpPr txBox="1"/>
              <p:nvPr/>
            </p:nvSpPr>
            <p:spPr>
              <a:xfrm>
                <a:off x="6353175" y="1825005"/>
                <a:ext cx="5622130" cy="3991221"/>
              </a:xfrm>
              <a:prstGeom prst="rect">
                <a:avLst/>
              </a:prstGeom>
              <a:noFill/>
            </p:spPr>
            <p:txBody>
              <a:bodyPr wrap="square" rtlCol="0">
                <a:spAutoFit/>
              </a:bodyPr>
              <a:lstStyle/>
              <a:p>
                <a:pPr defTabSz="540000">
                  <a:lnSpc>
                    <a:spcPct val="140000"/>
                  </a:lnSpc>
                  <a:buClr>
                    <a:srgbClr val="235EB8"/>
                  </a:buClr>
                  <a:buSzPct val="85000"/>
                </a:pPr>
                <a:r>
                  <a:rPr lang="zh-CN" altLang="en-US" sz="2400" b="1" dirty="0" smtClean="0">
                    <a:latin typeface="微软雅黑" panose="020B0503020204020204" pitchFamily="34" charset="-122"/>
                    <a:ea typeface="微软雅黑" panose="020B0503020204020204" pitchFamily="34" charset="-122"/>
                  </a:rPr>
                  <a:t>解：图</a:t>
                </a:r>
                <a:r>
                  <a:rPr lang="en-US" altLang="zh-CN" sz="2400" b="1" dirty="0">
                    <a:latin typeface="微软雅黑" panose="020B0503020204020204" pitchFamily="34" charset="-122"/>
                    <a:ea typeface="微软雅黑" panose="020B0503020204020204" pitchFamily="34" charset="-122"/>
                  </a:rPr>
                  <a:t>4.7</a:t>
                </a:r>
                <a:r>
                  <a:rPr lang="zh-CN" altLang="en-US" sz="2400" b="1" dirty="0">
                    <a:latin typeface="微软雅黑" panose="020B0503020204020204" pitchFamily="34" charset="-122"/>
                    <a:ea typeface="微软雅黑" panose="020B0503020204020204" pitchFamily="34" charset="-122"/>
                  </a:rPr>
                  <a:t>是无反变量</a:t>
                </a:r>
                <a:r>
                  <a:rPr lang="zh-CN" altLang="en-US" sz="2400" b="1" dirty="0" smtClean="0">
                    <a:latin typeface="微软雅黑" panose="020B0503020204020204" pitchFamily="34" charset="-122"/>
                    <a:ea typeface="微软雅黑" panose="020B0503020204020204" pitchFamily="34" charset="-122"/>
                  </a:rPr>
                  <a:t>的与非门逻辑电路：</a:t>
                </a:r>
                <a:endParaRPr lang="zh-CN" altLang="en-US" sz="2400" b="1" dirty="0">
                  <a:latin typeface="微软雅黑" panose="020B0503020204020204" pitchFamily="34" charset="-122"/>
                  <a:ea typeface="微软雅黑" panose="020B0503020204020204" pitchFamily="34" charset="-122"/>
                </a:endParaRPr>
              </a:p>
              <a:p>
                <a:pPr marL="342900" indent="-342900" defTabSz="540000">
                  <a:lnSpc>
                    <a:spcPct val="14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）写出</a:t>
                </a:r>
                <a:r>
                  <a:rPr lang="en-US" altLang="zh-CN" sz="2400" b="1" dirty="0" smtClean="0">
                    <a:latin typeface="微软雅黑" panose="020B0503020204020204" pitchFamily="34" charset="-122"/>
                    <a:ea typeface="微软雅黑" panose="020B0503020204020204" pitchFamily="34" charset="-122"/>
                  </a:rPr>
                  <a:t>F</a:t>
                </a:r>
                <a:r>
                  <a:rPr lang="zh-CN" altLang="en-US" sz="2400" b="1" dirty="0" smtClean="0">
                    <a:latin typeface="微软雅黑" panose="020B0503020204020204" pitchFamily="34" charset="-122"/>
                    <a:ea typeface="微软雅黑" panose="020B0503020204020204" pitchFamily="34" charset="-122"/>
                  </a:rPr>
                  <a:t>的逻辑函数：</a:t>
                </a:r>
                <a:endParaRPr lang="zh-CN" altLang="en-US" sz="2400" b="1" dirty="0">
                  <a:latin typeface="微软雅黑" panose="020B0503020204020204" pitchFamily="34" charset="-122"/>
                  <a:ea typeface="微软雅黑" panose="020B0503020204020204" pitchFamily="34" charset="-122"/>
                </a:endParaRPr>
              </a:p>
              <a:p>
                <a:pPr defTabSz="540000">
                  <a:lnSpc>
                    <a:spcPct val="140000"/>
                  </a:lnSpc>
                  <a:buClr>
                    <a:srgbClr val="235EB8"/>
                  </a:buClr>
                  <a:buSzPct val="85000"/>
                </a:pPr>
                <a:r>
                  <a:rPr lang="en-US" altLang="zh-CN" sz="2400" b="1" dirty="0" smtClean="0">
                    <a:ea typeface="微软雅黑" panose="020B0503020204020204" pitchFamily="34" charset="-122"/>
                  </a:rPr>
                  <a:t>		</a:t>
                </a:r>
                <a14:m>
                  <m:oMath xmlns:m="http://schemas.openxmlformats.org/officeDocument/2006/math">
                    <m:r>
                      <a:rPr lang="en-US" altLang="zh-CN" sz="2400" b="1" i="1" smtClean="0">
                        <a:latin typeface="Cambria Math" panose="02040503050406030204" pitchFamily="18" charset="0"/>
                        <a:ea typeface="微软雅黑" panose="020B0503020204020204" pitchFamily="34" charset="-122"/>
                      </a:rPr>
                      <m:t>𝑭</m:t>
                    </m:r>
                    <m:r>
                      <a:rPr lang="en-US" altLang="zh-CN" sz="2400" b="1" i="1" smtClean="0">
                        <a:latin typeface="Cambria Math" panose="02040503050406030204" pitchFamily="18" charset="0"/>
                        <a:ea typeface="微软雅黑" panose="020B0503020204020204" pitchFamily="34" charset="-122"/>
                      </a:rPr>
                      <m:t>=</m:t>
                    </m:r>
                    <m:acc>
                      <m:accPr>
                        <m:chr m:val="̅"/>
                        <m:ctrlPr>
                          <a:rPr lang="en-US" altLang="zh-CN" sz="2400" b="1" i="1" smtClean="0">
                            <a:latin typeface="Cambria Math"/>
                            <a:ea typeface="微软雅黑" panose="020B0503020204020204" pitchFamily="34" charset="-122"/>
                          </a:rPr>
                        </m:ctrlPr>
                      </m:accPr>
                      <m:e>
                        <m:acc>
                          <m:accPr>
                            <m:chr m:val="̅"/>
                            <m:ctrlPr>
                              <a:rPr lang="en-US" altLang="zh-CN" sz="2400" b="1" i="1" smtClean="0">
                                <a:latin typeface="Cambria Math"/>
                                <a:ea typeface="微软雅黑" panose="020B0503020204020204" pitchFamily="34" charset="-122"/>
                              </a:rPr>
                            </m:ctrlPr>
                          </m:accPr>
                          <m:e>
                            <m:r>
                              <a:rPr lang="en-US" altLang="zh-CN" sz="2400" b="1" i="1" smtClean="0">
                                <a:latin typeface="Cambria Math" panose="02040503050406030204" pitchFamily="18" charset="0"/>
                                <a:ea typeface="微软雅黑" panose="020B0503020204020204" pitchFamily="34" charset="-122"/>
                              </a:rPr>
                              <m:t>𝑨</m:t>
                            </m:r>
                            <m:r>
                              <a:rPr lang="en-US" altLang="zh-CN" sz="2400" b="1" i="1" smtClean="0">
                                <a:latin typeface="Cambria Math" panose="02040503050406030204" pitchFamily="18" charset="0"/>
                                <a:ea typeface="微软雅黑" panose="020B0503020204020204" pitchFamily="34" charset="-122"/>
                              </a:rPr>
                              <m:t>⋅</m:t>
                            </m:r>
                            <m:acc>
                              <m:accPr>
                                <m:chr m:val="̅"/>
                                <m:ctrlPr>
                                  <a:rPr lang="en-US" altLang="zh-CN" sz="2400" b="1" i="1" smtClean="0">
                                    <a:latin typeface="Cambria Math"/>
                                    <a:ea typeface="微软雅黑" panose="020B0503020204020204" pitchFamily="34" charset="-122"/>
                                  </a:rPr>
                                </m:ctrlPr>
                              </m:accPr>
                              <m:e>
                                <m:r>
                                  <a:rPr lang="en-US" altLang="zh-CN" sz="2400" b="1" i="1" smtClean="0">
                                    <a:latin typeface="Cambria Math" panose="02040503050406030204" pitchFamily="18" charset="0"/>
                                    <a:ea typeface="微软雅黑" panose="020B0503020204020204" pitchFamily="34" charset="-122"/>
                                  </a:rPr>
                                  <m:t>𝑨𝑩𝑪</m:t>
                                </m:r>
                              </m:e>
                            </m:acc>
                          </m:e>
                        </m:acc>
                        <m:r>
                          <a:rPr lang="en-US" altLang="zh-CN" sz="2400" b="1" i="1" smtClean="0">
                            <a:latin typeface="Cambria Math" panose="02040503050406030204" pitchFamily="18" charset="0"/>
                            <a:ea typeface="微软雅黑" panose="020B0503020204020204" pitchFamily="34" charset="-122"/>
                          </a:rPr>
                          <m:t>⋅</m:t>
                        </m:r>
                        <m:acc>
                          <m:accPr>
                            <m:chr m:val="̅"/>
                            <m:ctrlPr>
                              <a:rPr lang="en-US" altLang="zh-CN" sz="2400" b="1" i="1">
                                <a:latin typeface="Cambria Math"/>
                                <a:ea typeface="微软雅黑" panose="020B0503020204020204" pitchFamily="34" charset="-122"/>
                              </a:rPr>
                            </m:ctrlPr>
                          </m:accPr>
                          <m:e>
                            <m:r>
                              <a:rPr lang="en-US" altLang="zh-CN" sz="2400" b="1" i="1" smtClean="0">
                                <a:latin typeface="Cambria Math" panose="02040503050406030204" pitchFamily="18" charset="0"/>
                                <a:ea typeface="微软雅黑" panose="020B0503020204020204" pitchFamily="34" charset="-122"/>
                              </a:rPr>
                              <m:t>𝑩</m:t>
                            </m:r>
                            <m:r>
                              <a:rPr lang="en-US" altLang="zh-CN" sz="2400" b="1" i="1">
                                <a:latin typeface="Cambria Math" panose="02040503050406030204" pitchFamily="18" charset="0"/>
                                <a:ea typeface="微软雅黑" panose="020B0503020204020204" pitchFamily="34" charset="-122"/>
                              </a:rPr>
                              <m:t>⋅</m:t>
                            </m:r>
                            <m:acc>
                              <m:accPr>
                                <m:chr m:val="̅"/>
                                <m:ctrlPr>
                                  <a:rPr lang="en-US" altLang="zh-CN" sz="2400" b="1" i="1">
                                    <a:latin typeface="Cambria Math"/>
                                    <a:ea typeface="微软雅黑" panose="020B0503020204020204" pitchFamily="34" charset="-122"/>
                                  </a:rPr>
                                </m:ctrlPr>
                              </m:accPr>
                              <m:e>
                                <m:r>
                                  <a:rPr lang="en-US" altLang="zh-CN" sz="2400" b="1" i="1">
                                    <a:latin typeface="Cambria Math" panose="02040503050406030204" pitchFamily="18" charset="0"/>
                                    <a:ea typeface="微软雅黑" panose="020B0503020204020204" pitchFamily="34" charset="-122"/>
                                  </a:rPr>
                                  <m:t>𝑨𝑩𝑪</m:t>
                                </m:r>
                              </m:e>
                            </m:acc>
                          </m:e>
                        </m:acc>
                        <m:r>
                          <a:rPr lang="en-US" altLang="zh-CN" sz="2400" b="1" i="1">
                            <a:latin typeface="Cambria Math" panose="02040503050406030204" pitchFamily="18" charset="0"/>
                            <a:ea typeface="微软雅黑" panose="020B0503020204020204" pitchFamily="34" charset="-122"/>
                          </a:rPr>
                          <m:t>⋅</m:t>
                        </m:r>
                        <m:acc>
                          <m:accPr>
                            <m:chr m:val="̅"/>
                            <m:ctrlPr>
                              <a:rPr lang="en-US" altLang="zh-CN" sz="2400" b="1" i="1">
                                <a:latin typeface="Cambria Math"/>
                                <a:ea typeface="微软雅黑" panose="020B0503020204020204" pitchFamily="34" charset="-122"/>
                              </a:rPr>
                            </m:ctrlPr>
                          </m:accPr>
                          <m:e>
                            <m:r>
                              <a:rPr lang="en-US" altLang="zh-CN" sz="2400" b="1" i="1" smtClean="0">
                                <a:latin typeface="Cambria Math" panose="02040503050406030204" pitchFamily="18" charset="0"/>
                                <a:ea typeface="微软雅黑" panose="020B0503020204020204" pitchFamily="34" charset="-122"/>
                              </a:rPr>
                              <m:t>𝑪</m:t>
                            </m:r>
                            <m:r>
                              <a:rPr lang="en-US" altLang="zh-CN" sz="2400" b="1" i="1">
                                <a:latin typeface="Cambria Math" panose="02040503050406030204" pitchFamily="18" charset="0"/>
                                <a:ea typeface="微软雅黑" panose="020B0503020204020204" pitchFamily="34" charset="-122"/>
                              </a:rPr>
                              <m:t>⋅</m:t>
                            </m:r>
                            <m:acc>
                              <m:accPr>
                                <m:chr m:val="̅"/>
                                <m:ctrlPr>
                                  <a:rPr lang="en-US" altLang="zh-CN" sz="2400" b="1" i="1">
                                    <a:latin typeface="Cambria Math"/>
                                    <a:ea typeface="微软雅黑" panose="020B0503020204020204" pitchFamily="34" charset="-122"/>
                                  </a:rPr>
                                </m:ctrlPr>
                              </m:accPr>
                              <m:e>
                                <m:r>
                                  <a:rPr lang="en-US" altLang="zh-CN" sz="2400" b="1" i="1">
                                    <a:latin typeface="Cambria Math" panose="02040503050406030204" pitchFamily="18" charset="0"/>
                                    <a:ea typeface="微软雅黑" panose="020B0503020204020204" pitchFamily="34" charset="-122"/>
                                  </a:rPr>
                                  <m:t>𝑨𝑩𝑪</m:t>
                                </m:r>
                              </m:e>
                            </m:acc>
                          </m:e>
                        </m:acc>
                      </m:e>
                    </m:acc>
                  </m:oMath>
                </a14:m>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4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2</a:t>
                </a:r>
                <a:r>
                  <a:rPr lang="zh-CN" altLang="en-US" sz="2400" b="1" dirty="0" smtClean="0">
                    <a:latin typeface="微软雅黑" panose="020B0503020204020204" pitchFamily="34" charset="-122"/>
                    <a:ea typeface="微软雅黑" panose="020B0503020204020204" pitchFamily="34" charset="-122"/>
                  </a:rPr>
                  <a:t>）化</a:t>
                </a:r>
                <a:r>
                  <a:rPr lang="zh-CN" altLang="en-US" sz="2400" b="1" dirty="0">
                    <a:latin typeface="微软雅黑" panose="020B0503020204020204" pitchFamily="34" charset="-122"/>
                    <a:ea typeface="微软雅黑" panose="020B0503020204020204" pitchFamily="34" charset="-122"/>
                  </a:rPr>
                  <a:t>简式（</a:t>
                </a:r>
                <a:r>
                  <a:rPr lang="en-US" altLang="zh-CN" sz="2400" b="1" dirty="0">
                    <a:latin typeface="微软雅黑" panose="020B0503020204020204" pitchFamily="34" charset="-122"/>
                    <a:ea typeface="微软雅黑" panose="020B0503020204020204" pitchFamily="34" charset="-122"/>
                  </a:rPr>
                  <a:t>4.4</a:t>
                </a:r>
                <a:r>
                  <a:rPr lang="zh-CN" altLang="en-US" sz="2400" b="1" dirty="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得：</a:t>
                </a:r>
                <a:endParaRPr lang="en-US" altLang="zh-CN" sz="2400" b="1" dirty="0" smtClean="0">
                  <a:latin typeface="微软雅黑" panose="020B0503020204020204" pitchFamily="34" charset="-122"/>
                  <a:ea typeface="微软雅黑" panose="020B0503020204020204" pitchFamily="34" charset="-122"/>
                </a:endParaRPr>
              </a:p>
              <a:p>
                <a:pPr defTabSz="540000">
                  <a:lnSpc>
                    <a:spcPct val="140000"/>
                  </a:lnSpc>
                  <a:buClr>
                    <a:srgbClr val="235EB8"/>
                  </a:buClr>
                  <a:buSzPct val="85000"/>
                </a:pPr>
                <a:r>
                  <a:rPr lang="en-US" altLang="zh-CN" sz="2400" b="1" dirty="0" smtClean="0">
                    <a:ea typeface="微软雅黑" panose="020B0503020204020204" pitchFamily="34" charset="-122"/>
                  </a:rPr>
                  <a:t>		</a:t>
                </a:r>
                <a14:m>
                  <m:oMath xmlns:m="http://schemas.openxmlformats.org/officeDocument/2006/math">
                    <m:r>
                      <a:rPr lang="en-US" altLang="zh-CN" sz="2400" b="1" i="1">
                        <a:latin typeface="Cambria Math" panose="02040503050406030204" pitchFamily="18" charset="0"/>
                        <a:ea typeface="微软雅黑" panose="020B0503020204020204" pitchFamily="34" charset="-122"/>
                      </a:rPr>
                      <m:t>𝑭</m:t>
                    </m:r>
                    <m:r>
                      <a:rPr lang="en-US" altLang="zh-CN" sz="2400" b="1" i="1">
                        <a:latin typeface="Cambria Math" panose="02040503050406030204" pitchFamily="18" charset="0"/>
                        <a:ea typeface="微软雅黑" panose="020B0503020204020204" pitchFamily="34" charset="-122"/>
                      </a:rPr>
                      <m:t>=</m:t>
                    </m:r>
                    <m:acc>
                      <m:accPr>
                        <m:chr m:val="̅"/>
                        <m:ctrlPr>
                          <a:rPr lang="en-US" altLang="zh-CN" sz="2400" b="1" i="1">
                            <a:latin typeface="Cambria Math"/>
                            <a:ea typeface="微软雅黑" panose="020B0503020204020204" pitchFamily="34" charset="-122"/>
                          </a:rPr>
                        </m:ctrlPr>
                      </m:accPr>
                      <m:e>
                        <m:acc>
                          <m:accPr>
                            <m:chr m:val="̅"/>
                            <m:ctrlPr>
                              <a:rPr lang="en-US" altLang="zh-CN" sz="2400" b="1" i="1">
                                <a:latin typeface="Cambria Math"/>
                                <a:ea typeface="微软雅黑" panose="020B0503020204020204" pitchFamily="34" charset="-122"/>
                              </a:rPr>
                            </m:ctrlPr>
                          </m:accPr>
                          <m:e>
                            <m:r>
                              <a:rPr lang="en-US" altLang="zh-CN" sz="2400" b="1" i="1">
                                <a:latin typeface="Cambria Math" panose="02040503050406030204" pitchFamily="18" charset="0"/>
                                <a:ea typeface="微软雅黑" panose="020B0503020204020204" pitchFamily="34" charset="-122"/>
                              </a:rPr>
                              <m:t>𝑨</m:t>
                            </m:r>
                            <m:r>
                              <a:rPr lang="en-US" altLang="zh-CN" sz="2400" b="1" i="1">
                                <a:latin typeface="Cambria Math" panose="02040503050406030204" pitchFamily="18" charset="0"/>
                                <a:ea typeface="微软雅黑" panose="020B0503020204020204" pitchFamily="34" charset="-122"/>
                              </a:rPr>
                              <m:t>⋅</m:t>
                            </m:r>
                            <m:acc>
                              <m:accPr>
                                <m:chr m:val="̅"/>
                                <m:ctrlPr>
                                  <a:rPr lang="en-US" altLang="zh-CN" sz="2400" b="1" i="1">
                                    <a:latin typeface="Cambria Math"/>
                                    <a:ea typeface="微软雅黑" panose="020B0503020204020204" pitchFamily="34" charset="-122"/>
                                  </a:rPr>
                                </m:ctrlPr>
                              </m:accPr>
                              <m:e>
                                <m:r>
                                  <a:rPr lang="en-US" altLang="zh-CN" sz="2400" b="1" i="1">
                                    <a:latin typeface="Cambria Math" panose="02040503050406030204" pitchFamily="18" charset="0"/>
                                    <a:ea typeface="微软雅黑" panose="020B0503020204020204" pitchFamily="34" charset="-122"/>
                                  </a:rPr>
                                  <m:t>𝑨𝑩𝑪</m:t>
                                </m:r>
                              </m:e>
                            </m:acc>
                          </m:e>
                        </m:acc>
                        <m:r>
                          <a:rPr lang="en-US" altLang="zh-CN" sz="2400" b="1" i="1">
                            <a:latin typeface="Cambria Math" panose="02040503050406030204" pitchFamily="18" charset="0"/>
                            <a:ea typeface="微软雅黑" panose="020B0503020204020204" pitchFamily="34" charset="-122"/>
                          </a:rPr>
                          <m:t>⋅</m:t>
                        </m:r>
                        <m:acc>
                          <m:accPr>
                            <m:chr m:val="̅"/>
                            <m:ctrlPr>
                              <a:rPr lang="en-US" altLang="zh-CN" sz="2400" b="1" i="1">
                                <a:latin typeface="Cambria Math"/>
                                <a:ea typeface="微软雅黑" panose="020B0503020204020204" pitchFamily="34" charset="-122"/>
                              </a:rPr>
                            </m:ctrlPr>
                          </m:accPr>
                          <m:e>
                            <m:r>
                              <a:rPr lang="en-US" altLang="zh-CN" sz="2400" b="1" i="1">
                                <a:latin typeface="Cambria Math" panose="02040503050406030204" pitchFamily="18" charset="0"/>
                                <a:ea typeface="微软雅黑" panose="020B0503020204020204" pitchFamily="34" charset="-122"/>
                              </a:rPr>
                              <m:t>𝑩</m:t>
                            </m:r>
                            <m:r>
                              <a:rPr lang="en-US" altLang="zh-CN" sz="2400" b="1" i="1">
                                <a:latin typeface="Cambria Math" panose="02040503050406030204" pitchFamily="18" charset="0"/>
                                <a:ea typeface="微软雅黑" panose="020B0503020204020204" pitchFamily="34" charset="-122"/>
                              </a:rPr>
                              <m:t>⋅</m:t>
                            </m:r>
                            <m:acc>
                              <m:accPr>
                                <m:chr m:val="̅"/>
                                <m:ctrlPr>
                                  <a:rPr lang="en-US" altLang="zh-CN" sz="2400" b="1" i="1">
                                    <a:latin typeface="Cambria Math"/>
                                    <a:ea typeface="微软雅黑" panose="020B0503020204020204" pitchFamily="34" charset="-122"/>
                                  </a:rPr>
                                </m:ctrlPr>
                              </m:accPr>
                              <m:e>
                                <m:r>
                                  <a:rPr lang="en-US" altLang="zh-CN" sz="2400" b="1" i="1">
                                    <a:latin typeface="Cambria Math" panose="02040503050406030204" pitchFamily="18" charset="0"/>
                                    <a:ea typeface="微软雅黑" panose="020B0503020204020204" pitchFamily="34" charset="-122"/>
                                  </a:rPr>
                                  <m:t>𝑨𝑩𝑪</m:t>
                                </m:r>
                              </m:e>
                            </m:acc>
                          </m:e>
                        </m:acc>
                        <m:r>
                          <a:rPr lang="en-US" altLang="zh-CN" sz="2400" b="1" i="1">
                            <a:latin typeface="Cambria Math" panose="02040503050406030204" pitchFamily="18" charset="0"/>
                            <a:ea typeface="微软雅黑" panose="020B0503020204020204" pitchFamily="34" charset="-122"/>
                          </a:rPr>
                          <m:t>⋅</m:t>
                        </m:r>
                        <m:acc>
                          <m:accPr>
                            <m:chr m:val="̅"/>
                            <m:ctrlPr>
                              <a:rPr lang="en-US" altLang="zh-CN" sz="2400" b="1" i="1">
                                <a:latin typeface="Cambria Math"/>
                                <a:ea typeface="微软雅黑" panose="020B0503020204020204" pitchFamily="34" charset="-122"/>
                              </a:rPr>
                            </m:ctrlPr>
                          </m:accPr>
                          <m:e>
                            <m:r>
                              <a:rPr lang="en-US" altLang="zh-CN" sz="2400" b="1" i="1">
                                <a:latin typeface="Cambria Math" panose="02040503050406030204" pitchFamily="18" charset="0"/>
                                <a:ea typeface="微软雅黑" panose="020B0503020204020204" pitchFamily="34" charset="-122"/>
                              </a:rPr>
                              <m:t>𝑪</m:t>
                            </m:r>
                            <m:r>
                              <a:rPr lang="en-US" altLang="zh-CN" sz="2400" b="1" i="1">
                                <a:latin typeface="Cambria Math" panose="02040503050406030204" pitchFamily="18" charset="0"/>
                                <a:ea typeface="微软雅黑" panose="020B0503020204020204" pitchFamily="34" charset="-122"/>
                              </a:rPr>
                              <m:t>⋅</m:t>
                            </m:r>
                            <m:acc>
                              <m:accPr>
                                <m:chr m:val="̅"/>
                                <m:ctrlPr>
                                  <a:rPr lang="en-US" altLang="zh-CN" sz="2400" b="1" i="1">
                                    <a:latin typeface="Cambria Math"/>
                                    <a:ea typeface="微软雅黑" panose="020B0503020204020204" pitchFamily="34" charset="-122"/>
                                  </a:rPr>
                                </m:ctrlPr>
                              </m:accPr>
                              <m:e>
                                <m:r>
                                  <a:rPr lang="en-US" altLang="zh-CN" sz="2400" b="1" i="1">
                                    <a:latin typeface="Cambria Math" panose="02040503050406030204" pitchFamily="18" charset="0"/>
                                    <a:ea typeface="微软雅黑" panose="020B0503020204020204" pitchFamily="34" charset="-122"/>
                                  </a:rPr>
                                  <m:t>𝑨𝑩𝑪</m:t>
                                </m:r>
                              </m:e>
                            </m:acc>
                          </m:e>
                        </m:acc>
                      </m:e>
                    </m:acc>
                  </m:oMath>
                </a14:m>
                <a:r>
                  <a:rPr lang="en-US" altLang="zh-CN" sz="2400" b="1" dirty="0" smtClean="0">
                    <a:latin typeface="微软雅黑" panose="020B0503020204020204" pitchFamily="34" charset="-122"/>
                    <a:ea typeface="微软雅黑" panose="020B0503020204020204" pitchFamily="34" charset="-122"/>
                  </a:rPr>
                  <a:t>       </a:t>
                </a:r>
              </a:p>
              <a:p>
                <a:pPr defTabSz="540000">
                  <a:lnSpc>
                    <a:spcPct val="140000"/>
                  </a:lnSpc>
                  <a:buClr>
                    <a:srgbClr val="235EB8"/>
                  </a:buClr>
                  <a:buSzPct val="85000"/>
                </a:pPr>
                <a:r>
                  <a:rPr lang="en-US" altLang="zh-CN" sz="2400" b="1" dirty="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	</a:t>
                </a:r>
                <a14:m>
                  <m:oMath xmlns:m="http://schemas.openxmlformats.org/officeDocument/2006/math">
                    <m:r>
                      <a:rPr lang="en-US" altLang="zh-CN" sz="2400" b="1" i="1" smtClean="0">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微软雅黑" panose="020B0503020204020204" pitchFamily="34" charset="-122"/>
                      </a:rPr>
                      <m:t>𝑨</m:t>
                    </m:r>
                    <m:r>
                      <a:rPr lang="en-US" altLang="zh-CN" sz="2400" b="1" i="1">
                        <a:latin typeface="Cambria Math" panose="02040503050406030204" pitchFamily="18" charset="0"/>
                        <a:ea typeface="微软雅黑" panose="020B0503020204020204" pitchFamily="34" charset="-122"/>
                      </a:rPr>
                      <m:t>⋅</m:t>
                    </m:r>
                    <m:acc>
                      <m:accPr>
                        <m:chr m:val="̅"/>
                        <m:ctrlPr>
                          <a:rPr lang="en-US" altLang="zh-CN" sz="2400" b="1" i="1">
                            <a:latin typeface="Cambria Math"/>
                            <a:ea typeface="微软雅黑" panose="020B0503020204020204" pitchFamily="34" charset="-122"/>
                          </a:rPr>
                        </m:ctrlPr>
                      </m:accPr>
                      <m:e>
                        <m:r>
                          <a:rPr lang="en-US" altLang="zh-CN" sz="2400" b="1" i="1">
                            <a:latin typeface="Cambria Math" panose="02040503050406030204" pitchFamily="18" charset="0"/>
                            <a:ea typeface="微软雅黑" panose="020B0503020204020204" pitchFamily="34" charset="-122"/>
                          </a:rPr>
                          <m:t>𝑨𝑩𝑪</m:t>
                        </m:r>
                      </m:e>
                    </m:acc>
                  </m:oMath>
                </a14:m>
                <a:r>
                  <a:rPr lang="en-US" altLang="zh-CN" sz="2400" b="1" dirty="0" smtClean="0">
                    <a:latin typeface="微软雅黑" panose="020B0503020204020204" pitchFamily="34" charset="-122"/>
                    <a:ea typeface="微软雅黑" panose="020B0503020204020204" pitchFamily="34" charset="-122"/>
                  </a:rPr>
                  <a:t>+</a:t>
                </a:r>
                <a14:m>
                  <m:oMath xmlns:m="http://schemas.openxmlformats.org/officeDocument/2006/math">
                    <m:r>
                      <a:rPr lang="en-US" altLang="zh-CN" sz="2400" b="1" i="1">
                        <a:latin typeface="Cambria Math" panose="02040503050406030204" pitchFamily="18" charset="0"/>
                        <a:ea typeface="微软雅黑" panose="020B0503020204020204" pitchFamily="34" charset="-122"/>
                      </a:rPr>
                      <m:t>𝑩</m:t>
                    </m:r>
                    <m:r>
                      <a:rPr lang="en-US" altLang="zh-CN" sz="2400" b="1" i="1">
                        <a:latin typeface="Cambria Math" panose="02040503050406030204" pitchFamily="18" charset="0"/>
                        <a:ea typeface="微软雅黑" panose="020B0503020204020204" pitchFamily="34" charset="-122"/>
                      </a:rPr>
                      <m:t>⋅</m:t>
                    </m:r>
                    <m:acc>
                      <m:accPr>
                        <m:chr m:val="̅"/>
                        <m:ctrlPr>
                          <a:rPr lang="en-US" altLang="zh-CN" sz="2400" b="1" i="1">
                            <a:latin typeface="Cambria Math"/>
                            <a:ea typeface="微软雅黑" panose="020B0503020204020204" pitchFamily="34" charset="-122"/>
                          </a:rPr>
                        </m:ctrlPr>
                      </m:accPr>
                      <m:e>
                        <m:r>
                          <a:rPr lang="en-US" altLang="zh-CN" sz="2400" b="1" i="1">
                            <a:latin typeface="Cambria Math" panose="02040503050406030204" pitchFamily="18" charset="0"/>
                            <a:ea typeface="微软雅黑" panose="020B0503020204020204" pitchFamily="34" charset="-122"/>
                          </a:rPr>
                          <m:t>𝑨𝑩𝑪</m:t>
                        </m:r>
                      </m:e>
                    </m:acc>
                  </m:oMath>
                </a14:m>
                <a:r>
                  <a:rPr lang="en-US" altLang="zh-CN" sz="2400" b="1" dirty="0" smtClean="0">
                    <a:latin typeface="微软雅黑" panose="020B0503020204020204" pitchFamily="34" charset="-122"/>
                    <a:ea typeface="微软雅黑" panose="020B0503020204020204" pitchFamily="34" charset="-122"/>
                  </a:rPr>
                  <a:t>+</a:t>
                </a:r>
                <a14:m>
                  <m:oMath xmlns:m="http://schemas.openxmlformats.org/officeDocument/2006/math">
                    <m:r>
                      <a:rPr lang="en-US" altLang="zh-CN" sz="2400" b="1" i="1">
                        <a:latin typeface="Cambria Math" panose="02040503050406030204" pitchFamily="18" charset="0"/>
                        <a:ea typeface="微软雅黑" panose="020B0503020204020204" pitchFamily="34" charset="-122"/>
                      </a:rPr>
                      <m:t>𝑪</m:t>
                    </m:r>
                    <m:r>
                      <a:rPr lang="en-US" altLang="zh-CN" sz="2400" b="1" i="1">
                        <a:latin typeface="Cambria Math" panose="02040503050406030204" pitchFamily="18" charset="0"/>
                        <a:ea typeface="微软雅黑" panose="020B0503020204020204" pitchFamily="34" charset="-122"/>
                      </a:rPr>
                      <m:t>⋅</m:t>
                    </m:r>
                    <m:acc>
                      <m:accPr>
                        <m:chr m:val="̅"/>
                        <m:ctrlPr>
                          <a:rPr lang="en-US" altLang="zh-CN" sz="2400" b="1" i="1">
                            <a:latin typeface="Cambria Math"/>
                            <a:ea typeface="微软雅黑" panose="020B0503020204020204" pitchFamily="34" charset="-122"/>
                          </a:rPr>
                        </m:ctrlPr>
                      </m:accPr>
                      <m:e>
                        <m:r>
                          <a:rPr lang="en-US" altLang="zh-CN" sz="2400" b="1" i="1">
                            <a:latin typeface="Cambria Math" panose="02040503050406030204" pitchFamily="18" charset="0"/>
                            <a:ea typeface="微软雅黑" panose="020B0503020204020204" pitchFamily="34" charset="-122"/>
                          </a:rPr>
                          <m:t>𝑨𝑩𝑪</m:t>
                        </m:r>
                      </m:e>
                    </m:acc>
                  </m:oMath>
                </a14:m>
                <a:endParaRPr lang="en-US" altLang="zh-CN" sz="2400" b="1" dirty="0" smtClean="0">
                  <a:latin typeface="微软雅黑" panose="020B0503020204020204" pitchFamily="34" charset="-122"/>
                  <a:ea typeface="微软雅黑" panose="020B0503020204020204" pitchFamily="34" charset="-122"/>
                </a:endParaRPr>
              </a:p>
              <a:p>
                <a:pPr defTabSz="540000">
                  <a:lnSpc>
                    <a:spcPct val="140000"/>
                  </a:lnSpc>
                  <a:buClr>
                    <a:srgbClr val="235EB8"/>
                  </a:buClr>
                  <a:buSzPct val="85000"/>
                </a:pPr>
                <a:r>
                  <a:rPr lang="en-US" altLang="zh-CN" sz="2400" b="1" dirty="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	</a:t>
                </a:r>
                <a14:m>
                  <m:oMath xmlns:m="http://schemas.openxmlformats.org/officeDocument/2006/math">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𝑨</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𝑩</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𝑪</m:t>
                    </m:r>
                    <m:r>
                      <a:rPr lang="en-US" altLang="zh-CN" sz="2400" b="1" i="1" smtClean="0">
                        <a:latin typeface="Cambria Math" panose="02040503050406030204" pitchFamily="18" charset="0"/>
                        <a:ea typeface="Cambria Math" panose="02040503050406030204" pitchFamily="18" charset="0"/>
                      </a:rPr>
                      <m:t>)⋅</m:t>
                    </m:r>
                    <m:acc>
                      <m:accPr>
                        <m:chr m:val="̅"/>
                        <m:ctrlPr>
                          <a:rPr lang="en-US" altLang="zh-CN" sz="2400" b="1" i="1">
                            <a:latin typeface="Cambria Math"/>
                            <a:ea typeface="微软雅黑" panose="020B0503020204020204" pitchFamily="34" charset="-122"/>
                          </a:rPr>
                        </m:ctrlPr>
                      </m:accPr>
                      <m:e>
                        <m:r>
                          <a:rPr lang="en-US" altLang="zh-CN" sz="2400" b="1" i="1">
                            <a:latin typeface="Cambria Math" panose="02040503050406030204" pitchFamily="18" charset="0"/>
                            <a:ea typeface="微软雅黑" panose="020B0503020204020204" pitchFamily="34" charset="-122"/>
                          </a:rPr>
                          <m:t>𝑨𝑩𝑪</m:t>
                        </m:r>
                      </m:e>
                    </m:acc>
                  </m:oMath>
                </a14:m>
                <a:endParaRPr lang="en-US" altLang="zh-CN" sz="2400" b="1" dirty="0" smtClean="0">
                  <a:latin typeface="微软雅黑" panose="020B0503020204020204" pitchFamily="34" charset="-122"/>
                  <a:ea typeface="微软雅黑" panose="020B0503020204020204" pitchFamily="34" charset="-122"/>
                </a:endParaRPr>
              </a:p>
            </p:txBody>
          </p:sp>
        </mc:Choice>
        <mc:Fallback xmlns="">
          <p:sp>
            <p:nvSpPr>
              <p:cNvPr id="12" name="文本框 52"/>
              <p:cNvSpPr txBox="1">
                <a:spLocks noRot="1" noChangeAspect="1" noMove="1" noResize="1" noEditPoints="1" noAdjustHandles="1" noChangeArrowheads="1" noChangeShapeType="1" noTextEdit="1"/>
              </p:cNvSpPr>
              <p:nvPr/>
            </p:nvSpPr>
            <p:spPr>
              <a:xfrm>
                <a:off x="6353175" y="1825005"/>
                <a:ext cx="5622130" cy="3991221"/>
              </a:xfrm>
              <a:prstGeom prst="rect">
                <a:avLst/>
              </a:prstGeom>
              <a:blipFill rotWithShape="1">
                <a:blip r:embed="rId6"/>
                <a:stretch>
                  <a:fillRect l="-1627" r="-54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2153828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18</a:t>
            </a:fld>
            <a:endParaRPr lang="zh-CN" altLang="en-US"/>
          </a:p>
        </p:txBody>
      </p:sp>
      <p:sp>
        <p:nvSpPr>
          <p:cNvPr id="53" name="文本框 52"/>
          <p:cNvSpPr txBox="1"/>
          <p:nvPr/>
        </p:nvSpPr>
        <p:spPr>
          <a:xfrm>
            <a:off x="631596" y="1120197"/>
            <a:ext cx="6540729" cy="2160591"/>
          </a:xfrm>
          <a:prstGeom prst="rect">
            <a:avLst/>
          </a:prstGeom>
          <a:noFill/>
        </p:spPr>
        <p:txBody>
          <a:bodyPr wrap="square" rtlCol="0">
            <a:spAutoFit/>
          </a:bodyPr>
          <a:lstStyle/>
          <a:p>
            <a:pPr marL="342900" indent="-342900" defTabSz="540000">
              <a:lnSpc>
                <a:spcPct val="14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3</a:t>
            </a:r>
            <a:r>
              <a:rPr lang="zh-CN" altLang="en-US" sz="2400" b="1" dirty="0" smtClean="0">
                <a:latin typeface="微软雅黑" panose="020B0503020204020204" pitchFamily="34" charset="-122"/>
                <a:ea typeface="微软雅黑" panose="020B0503020204020204" pitchFamily="34" charset="-122"/>
              </a:rPr>
              <a:t>）写出真值表：</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4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4</a:t>
            </a:r>
            <a:r>
              <a:rPr lang="zh-CN" altLang="en-US" sz="2400" b="1" dirty="0" smtClean="0">
                <a:latin typeface="微软雅黑" panose="020B0503020204020204" pitchFamily="34" charset="-122"/>
                <a:ea typeface="微软雅黑" panose="020B0503020204020204" pitchFamily="34" charset="-122"/>
              </a:rPr>
              <a:t>）逻辑功能：</a:t>
            </a:r>
            <a:r>
              <a:rPr lang="zh-CN" altLang="en-US" sz="2400" b="1" dirty="0">
                <a:solidFill>
                  <a:srgbClr val="FF0000"/>
                </a:solidFill>
                <a:latin typeface="微软雅黑" panose="020B0503020204020204" pitchFamily="34" charset="-122"/>
                <a:ea typeface="微软雅黑" panose="020B0503020204020204" pitchFamily="34" charset="-122"/>
              </a:rPr>
              <a:t>三变量“不一致”</a:t>
            </a:r>
            <a:r>
              <a:rPr lang="zh-CN" altLang="en-US" sz="2400" b="1" dirty="0" smtClean="0">
                <a:solidFill>
                  <a:srgbClr val="FF0000"/>
                </a:solidFill>
                <a:latin typeface="微软雅黑" panose="020B0503020204020204" pitchFamily="34" charset="-122"/>
                <a:ea typeface="微软雅黑" panose="020B0503020204020204" pitchFamily="34" charset="-122"/>
              </a:rPr>
              <a:t>检测器</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2" indent="-342900" defTabSz="540000">
              <a:lnSpc>
                <a:spcPct val="140000"/>
              </a:lnSpc>
              <a:buClr>
                <a:srgbClr val="235EB8"/>
              </a:buClr>
              <a:buSzPct val="85000"/>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当</a:t>
            </a:r>
            <a:r>
              <a:rPr lang="en-US" altLang="zh-CN" sz="2400" b="1" dirty="0">
                <a:solidFill>
                  <a:prstClr val="black"/>
                </a:solidFill>
                <a:latin typeface="微软雅黑" panose="020B0503020204020204" pitchFamily="34" charset="-122"/>
                <a:ea typeface="微软雅黑" panose="020B0503020204020204" pitchFamily="34" charset="-122"/>
              </a:rPr>
              <a:t>ABC=000</a:t>
            </a:r>
            <a:r>
              <a:rPr lang="zh-CN" altLang="en-US" sz="2400" b="1" dirty="0">
                <a:solidFill>
                  <a:prstClr val="black"/>
                </a:solidFill>
                <a:latin typeface="微软雅黑" panose="020B0503020204020204" pitchFamily="34" charset="-122"/>
                <a:ea typeface="微软雅黑" panose="020B0503020204020204" pitchFamily="34" charset="-122"/>
              </a:rPr>
              <a:t>或</a:t>
            </a:r>
            <a:r>
              <a:rPr lang="en-US" altLang="zh-CN" sz="2400" b="1" dirty="0">
                <a:solidFill>
                  <a:prstClr val="black"/>
                </a:solidFill>
                <a:latin typeface="微软雅黑" panose="020B0503020204020204" pitchFamily="34" charset="-122"/>
                <a:ea typeface="微软雅黑" panose="020B0503020204020204" pitchFamily="34" charset="-122"/>
              </a:rPr>
              <a:t>ABC=111</a:t>
            </a:r>
            <a:r>
              <a:rPr lang="zh-CN" altLang="en-US" sz="2400" b="1" dirty="0">
                <a:solidFill>
                  <a:prstClr val="black"/>
                </a:solidFill>
                <a:latin typeface="微软雅黑" panose="020B0503020204020204" pitchFamily="34" charset="-122"/>
                <a:ea typeface="微软雅黑" panose="020B0503020204020204" pitchFamily="34" charset="-122"/>
              </a:rPr>
              <a:t>时，</a:t>
            </a:r>
            <a:r>
              <a:rPr lang="en-US" altLang="zh-CN" sz="2400" b="1" dirty="0">
                <a:solidFill>
                  <a:prstClr val="black"/>
                </a:solidFill>
                <a:latin typeface="微软雅黑" panose="020B0503020204020204" pitchFamily="34" charset="-122"/>
                <a:ea typeface="微软雅黑" panose="020B0503020204020204" pitchFamily="34" charset="-122"/>
              </a:rPr>
              <a:t>F=0</a:t>
            </a:r>
            <a:r>
              <a:rPr lang="zh-CN" altLang="en-US" sz="2400" b="1" dirty="0" smtClean="0">
                <a:solidFill>
                  <a:prstClr val="black"/>
                </a:solidFill>
                <a:latin typeface="微软雅黑" panose="020B0503020204020204" pitchFamily="34" charset="-122"/>
                <a:ea typeface="微软雅黑" panose="020B0503020204020204" pitchFamily="34" charset="-122"/>
              </a:rPr>
              <a:t>；</a:t>
            </a:r>
            <a:endParaRPr lang="en-US" altLang="zh-CN" sz="2400" b="1" dirty="0" smtClean="0">
              <a:solidFill>
                <a:prstClr val="black"/>
              </a:solidFill>
              <a:latin typeface="微软雅黑" panose="020B0503020204020204" pitchFamily="34" charset="-122"/>
              <a:ea typeface="微软雅黑" panose="020B0503020204020204" pitchFamily="34" charset="-122"/>
            </a:endParaRPr>
          </a:p>
          <a:p>
            <a:pPr marL="800100" lvl="2" indent="-342900" defTabSz="540000">
              <a:lnSpc>
                <a:spcPct val="140000"/>
              </a:lnSpc>
              <a:buClr>
                <a:srgbClr val="235EB8"/>
              </a:buClr>
              <a:buSzPct val="85000"/>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当</a:t>
            </a:r>
            <a:r>
              <a:rPr lang="en-US" altLang="zh-CN" sz="2400" b="1" dirty="0" smtClean="0">
                <a:solidFill>
                  <a:prstClr val="black"/>
                </a:solidFill>
                <a:latin typeface="微软雅黑" panose="020B0503020204020204" pitchFamily="34" charset="-122"/>
                <a:ea typeface="微软雅黑" panose="020B0503020204020204" pitchFamily="34" charset="-122"/>
              </a:rPr>
              <a:t>A</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B</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C</a:t>
            </a:r>
            <a:r>
              <a:rPr lang="zh-CN" altLang="en-US" sz="2400" b="1" dirty="0">
                <a:solidFill>
                  <a:prstClr val="black"/>
                </a:solidFill>
                <a:latin typeface="微软雅黑" panose="020B0503020204020204" pitchFamily="34" charset="-122"/>
                <a:ea typeface="微软雅黑" panose="020B0503020204020204" pitchFamily="34" charset="-122"/>
              </a:rPr>
              <a:t>取值不全相同时，</a:t>
            </a:r>
            <a:r>
              <a:rPr lang="en-US" altLang="zh-CN" sz="2400" b="1" dirty="0">
                <a:solidFill>
                  <a:prstClr val="black"/>
                </a:solidFill>
                <a:latin typeface="微软雅黑" panose="020B0503020204020204" pitchFamily="34" charset="-122"/>
                <a:ea typeface="微软雅黑" panose="020B0503020204020204" pitchFamily="34" charset="-122"/>
              </a:rPr>
              <a:t>F=1</a:t>
            </a:r>
            <a:r>
              <a:rPr lang="zh-CN" altLang="en-US" sz="2400" b="1" dirty="0" smtClean="0">
                <a:solidFill>
                  <a:prstClr val="black"/>
                </a:solidFill>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第四章 组合逻辑电路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组合逻辑电路的分析</a:t>
            </a:r>
            <a:endParaRPr lang="zh-CN" altLang="en-US" dirty="0">
              <a:effectLst>
                <a:outerShdw blurRad="38100" dist="38100" dir="2700000" algn="tl">
                  <a:srgbClr val="000000">
                    <a:alpha val="43137"/>
                  </a:srgbClr>
                </a:outerShdw>
              </a:effectLst>
            </a:endParaRPr>
          </a:p>
        </p:txBody>
      </p:sp>
      <p:graphicFrame>
        <p:nvGraphicFramePr>
          <p:cNvPr id="11" name="表格 10"/>
          <p:cNvGraphicFramePr>
            <a:graphicFrameLocks noGrp="1"/>
          </p:cNvGraphicFramePr>
          <p:nvPr>
            <p:extLst>
              <p:ext uri="{D42A27DB-BD31-4B8C-83A1-F6EECF244321}">
                <p14:modId xmlns:p14="http://schemas.microsoft.com/office/powerpoint/2010/main" val="2652930256"/>
              </p:ext>
            </p:extLst>
          </p:nvPr>
        </p:nvGraphicFramePr>
        <p:xfrm>
          <a:off x="7061942" y="2776611"/>
          <a:ext cx="4207598" cy="3750480"/>
        </p:xfrm>
        <a:graphic>
          <a:graphicData uri="http://schemas.openxmlformats.org/drawingml/2006/table">
            <a:tbl>
              <a:tblPr firstRow="1" firstCol="1" bandRow="1">
                <a:tableStyleId>{69012ECD-51FC-41F1-AA8D-1B2483CD663E}</a:tableStyleId>
              </a:tblPr>
              <a:tblGrid>
                <a:gridCol w="935814">
                  <a:extLst>
                    <a:ext uri="{9D8B030D-6E8A-4147-A177-3AD203B41FA5}">
                      <a16:colId xmlns:a16="http://schemas.microsoft.com/office/drawing/2014/main" xmlns="" val="308349856"/>
                    </a:ext>
                  </a:extLst>
                </a:gridCol>
                <a:gridCol w="935814">
                  <a:extLst>
                    <a:ext uri="{9D8B030D-6E8A-4147-A177-3AD203B41FA5}">
                      <a16:colId xmlns:a16="http://schemas.microsoft.com/office/drawing/2014/main" xmlns="" val="625140466"/>
                    </a:ext>
                  </a:extLst>
                </a:gridCol>
                <a:gridCol w="935814">
                  <a:extLst>
                    <a:ext uri="{9D8B030D-6E8A-4147-A177-3AD203B41FA5}">
                      <a16:colId xmlns:a16="http://schemas.microsoft.com/office/drawing/2014/main" xmlns="" val="1922709202"/>
                    </a:ext>
                  </a:extLst>
                </a:gridCol>
                <a:gridCol w="1400156">
                  <a:extLst>
                    <a:ext uri="{9D8B030D-6E8A-4147-A177-3AD203B41FA5}">
                      <a16:colId xmlns:a16="http://schemas.microsoft.com/office/drawing/2014/main" xmlns="" val="1132052776"/>
                    </a:ext>
                  </a:extLst>
                </a:gridCol>
              </a:tblGrid>
              <a:tr h="416720">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A</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B</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C</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F</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lnL w="28575"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val="1274895540"/>
                  </a:ext>
                </a:extLst>
              </a:tr>
              <a:tr h="416720">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lnL w="28575"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val="3632021825"/>
                  </a:ext>
                </a:extLst>
              </a:tr>
              <a:tr h="416720">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lnL w="28575"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val="3465258518"/>
                  </a:ext>
                </a:extLst>
              </a:tr>
              <a:tr h="416720">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lnL w="28575"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val="3667463835"/>
                  </a:ext>
                </a:extLst>
              </a:tr>
              <a:tr h="416720">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lnL w="28575"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val="325227356"/>
                  </a:ext>
                </a:extLst>
              </a:tr>
              <a:tr h="416720">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lnL w="28575"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val="4271287253"/>
                  </a:ext>
                </a:extLst>
              </a:tr>
              <a:tr h="416720">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lnL w="28575"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val="4237829532"/>
                  </a:ext>
                </a:extLst>
              </a:tr>
              <a:tr h="416720">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lnL w="28575"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val="2283217790"/>
                  </a:ext>
                </a:extLst>
              </a:tr>
              <a:tr h="416720">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8991" marR="128991" marT="0" marB="0" anchor="ctr">
                    <a:lnL w="28575" cap="flat" cmpd="sng" algn="ctr">
                      <a:solidFill>
                        <a:srgbClr val="FF0000"/>
                      </a:solidFill>
                      <a:prstDash val="solid"/>
                      <a:round/>
                      <a:headEnd type="none" w="med" len="med"/>
                      <a:tailEnd type="none" w="med" len="med"/>
                    </a:lnL>
                  </a:tcPr>
                </a:tc>
                <a:extLst>
                  <a:ext uri="{0D108BD9-81ED-4DB2-BD59-A6C34878D82A}">
                    <a16:rowId xmlns:a16="http://schemas.microsoft.com/office/drawing/2014/main" xmlns="" val="4098225025"/>
                  </a:ext>
                </a:extLst>
              </a:tr>
            </a:tbl>
          </a:graphicData>
        </a:graphic>
      </p:graphicFrame>
      <mc:AlternateContent xmlns:mc="http://schemas.openxmlformats.org/markup-compatibility/2006" xmlns:a14="http://schemas.microsoft.com/office/drawing/2010/main">
        <mc:Choice Requires="a14">
          <p:sp>
            <p:nvSpPr>
              <p:cNvPr id="2" name="矩形 1"/>
              <p:cNvSpPr/>
              <p:nvPr/>
            </p:nvSpPr>
            <p:spPr>
              <a:xfrm>
                <a:off x="3003320" y="4062815"/>
                <a:ext cx="3740379" cy="610488"/>
              </a:xfrm>
              <a:prstGeom prst="rect">
                <a:avLst/>
              </a:prstGeom>
            </p:spPr>
            <p:txBody>
              <a:bodyPr wrap="square">
                <a:spAutoFit/>
              </a:bodyPr>
              <a:lstStyle/>
              <a:p>
                <a:pPr defTabSz="540000">
                  <a:lnSpc>
                    <a:spcPct val="140000"/>
                  </a:lnSpc>
                  <a:buClr>
                    <a:srgbClr val="235EB8"/>
                  </a:buClr>
                  <a:buSzPct val="85000"/>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ea typeface="微软雅黑" panose="020B0503020204020204" pitchFamily="34" charset="-122"/>
                        </a:rPr>
                        <m:t>𝑭</m:t>
                      </m:r>
                      <m:r>
                        <a:rPr lang="en-US" altLang="zh-CN" sz="2400" b="1" i="1" smtClean="0">
                          <a:solidFill>
                            <a:srgbClr val="FF0000"/>
                          </a:solidFill>
                          <a:latin typeface="Cambria Math" panose="02040503050406030204" pitchFamily="18" charset="0"/>
                          <a:ea typeface="微软雅黑" panose="020B0503020204020204" pitchFamily="34" charset="-122"/>
                        </a:rPr>
                        <m:t>=(</m:t>
                      </m:r>
                      <m:r>
                        <a:rPr lang="en-US" altLang="zh-CN" sz="2400" b="1" i="1">
                          <a:solidFill>
                            <a:srgbClr val="FF0000"/>
                          </a:solidFill>
                          <a:latin typeface="Cambria Math" panose="02040503050406030204" pitchFamily="18" charset="0"/>
                          <a:ea typeface="Cambria Math" panose="02040503050406030204" pitchFamily="18" charset="0"/>
                        </a:rPr>
                        <m:t>𝑨</m:t>
                      </m:r>
                      <m:r>
                        <a:rPr lang="en-US" altLang="zh-CN" sz="2400" b="1" i="1">
                          <a:solidFill>
                            <a:srgbClr val="FF0000"/>
                          </a:solidFill>
                          <a:latin typeface="Cambria Math" panose="02040503050406030204" pitchFamily="18" charset="0"/>
                          <a:ea typeface="Cambria Math" panose="02040503050406030204" pitchFamily="18" charset="0"/>
                        </a:rPr>
                        <m:t>+</m:t>
                      </m:r>
                      <m:r>
                        <a:rPr lang="en-US" altLang="zh-CN" sz="2400" b="1" i="1">
                          <a:solidFill>
                            <a:srgbClr val="FF0000"/>
                          </a:solidFill>
                          <a:latin typeface="Cambria Math" panose="02040503050406030204" pitchFamily="18" charset="0"/>
                          <a:ea typeface="Cambria Math" panose="02040503050406030204" pitchFamily="18" charset="0"/>
                        </a:rPr>
                        <m:t>𝑩</m:t>
                      </m:r>
                      <m:r>
                        <a:rPr lang="en-US" altLang="zh-CN" sz="2400" b="1" i="1">
                          <a:solidFill>
                            <a:srgbClr val="FF0000"/>
                          </a:solidFill>
                          <a:latin typeface="Cambria Math" panose="02040503050406030204" pitchFamily="18" charset="0"/>
                          <a:ea typeface="Cambria Math" panose="02040503050406030204" pitchFamily="18" charset="0"/>
                        </a:rPr>
                        <m:t>+</m:t>
                      </m:r>
                      <m:r>
                        <a:rPr lang="en-US" altLang="zh-CN" sz="2400" b="1" i="1">
                          <a:solidFill>
                            <a:srgbClr val="FF0000"/>
                          </a:solidFill>
                          <a:latin typeface="Cambria Math" panose="02040503050406030204" pitchFamily="18" charset="0"/>
                          <a:ea typeface="Cambria Math" panose="02040503050406030204" pitchFamily="18" charset="0"/>
                        </a:rPr>
                        <m:t>𝑪</m:t>
                      </m:r>
                      <m:r>
                        <a:rPr lang="en-US" altLang="zh-CN" sz="2400" b="1" i="1">
                          <a:solidFill>
                            <a:srgbClr val="FF0000"/>
                          </a:solidFill>
                          <a:latin typeface="Cambria Math" panose="02040503050406030204" pitchFamily="18" charset="0"/>
                          <a:ea typeface="Cambria Math" panose="02040503050406030204" pitchFamily="18" charset="0"/>
                        </a:rPr>
                        <m:t>)⋅</m:t>
                      </m:r>
                      <m:acc>
                        <m:accPr>
                          <m:chr m:val="̅"/>
                          <m:ctrlPr>
                            <a:rPr lang="en-US" altLang="zh-CN" sz="2400" b="1" i="1">
                              <a:solidFill>
                                <a:srgbClr val="FF0000"/>
                              </a:solidFill>
                              <a:latin typeface="Cambria Math"/>
                              <a:ea typeface="微软雅黑" panose="020B0503020204020204" pitchFamily="34" charset="-122"/>
                            </a:rPr>
                          </m:ctrlPr>
                        </m:accPr>
                        <m:e>
                          <m:r>
                            <a:rPr lang="en-US" altLang="zh-CN" sz="2400" b="1" i="1">
                              <a:solidFill>
                                <a:srgbClr val="FF0000"/>
                              </a:solidFill>
                              <a:latin typeface="Cambria Math" panose="02040503050406030204" pitchFamily="18" charset="0"/>
                              <a:ea typeface="微软雅黑" panose="020B0503020204020204" pitchFamily="34" charset="-122"/>
                            </a:rPr>
                            <m:t>𝑨𝑩𝑪</m:t>
                          </m:r>
                        </m:e>
                      </m:acc>
                    </m:oMath>
                  </m:oMathPara>
                </a14:m>
                <a:endParaRPr lang="en-US" altLang="zh-CN" sz="2400" b="1"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3003320" y="4062815"/>
                <a:ext cx="3740379" cy="610488"/>
              </a:xfrm>
              <a:prstGeom prst="rect">
                <a:avLst/>
              </a:prstGeom>
              <a:blipFill rotWithShape="1">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966349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19</a:t>
            </a:fld>
            <a:endParaRPr lang="zh-CN" altLang="en-US"/>
          </a:p>
        </p:txBody>
      </p:sp>
      <p:sp>
        <p:nvSpPr>
          <p:cNvPr id="53" name="文本框 52"/>
          <p:cNvSpPr txBox="1"/>
          <p:nvPr/>
        </p:nvSpPr>
        <p:spPr>
          <a:xfrm>
            <a:off x="282972" y="1120197"/>
            <a:ext cx="11550440" cy="646331"/>
          </a:xfrm>
          <a:prstGeom prst="rect">
            <a:avLst/>
          </a:prstGeom>
          <a:noFill/>
        </p:spPr>
        <p:txBody>
          <a:bodyPr wrap="square" rtlCol="0">
            <a:spAutoFit/>
          </a:bodyPr>
          <a:lstStyle/>
          <a:p>
            <a:pPr defTabSz="540000">
              <a:lnSpc>
                <a:spcPct val="150000"/>
              </a:lnSpc>
              <a:buClr>
                <a:srgbClr val="235EB8"/>
              </a:buClr>
              <a:buSzPct val="85000"/>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smtClean="0">
                <a:latin typeface="微软雅黑" panose="020B0503020204020204" pitchFamily="34" charset="-122"/>
                <a:ea typeface="微软雅黑" panose="020B0503020204020204" pitchFamily="34" charset="-122"/>
              </a:rPr>
              <a:t>4.4】</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分析图</a:t>
            </a:r>
            <a:r>
              <a:rPr lang="en-US" altLang="zh-CN" sz="2400" b="1" dirty="0" smtClean="0">
                <a:latin typeface="微软雅黑" panose="020B0503020204020204" pitchFamily="34" charset="-122"/>
                <a:ea typeface="微软雅黑" panose="020B0503020204020204" pitchFamily="34" charset="-122"/>
              </a:rPr>
              <a:t>4.8</a:t>
            </a:r>
            <a:r>
              <a:rPr lang="zh-CN" altLang="en-US" sz="2400" b="1" dirty="0" smtClean="0">
                <a:latin typeface="微软雅黑" panose="020B0503020204020204" pitchFamily="34" charset="-122"/>
                <a:ea typeface="微软雅黑" panose="020B0503020204020204" pitchFamily="34" charset="-122"/>
              </a:rPr>
              <a:t>所</a:t>
            </a:r>
            <a:r>
              <a:rPr lang="zh-CN" altLang="en-US" sz="2400" b="1" dirty="0">
                <a:latin typeface="微软雅黑" panose="020B0503020204020204" pitchFamily="34" charset="-122"/>
                <a:ea typeface="微软雅黑" panose="020B0503020204020204" pitchFamily="34" charset="-122"/>
              </a:rPr>
              <a:t>示的电路。</a:t>
            </a:r>
          </a:p>
        </p:txBody>
      </p:sp>
      <p:sp>
        <p:nvSpPr>
          <p:cNvPr id="4" name="页脚占位符 3"/>
          <p:cNvSpPr>
            <a:spLocks noGrp="1"/>
          </p:cNvSpPr>
          <p:nvPr>
            <p:ph type="ftr" sz="quarter" idx="11"/>
          </p:nvPr>
        </p:nvSpPr>
        <p:spPr/>
        <p:txBody>
          <a:bodyPr/>
          <a:lstStyle/>
          <a:p>
            <a:r>
              <a:rPr lang="zh-CN" altLang="en-US" dirty="0" smtClean="0"/>
              <a:t>第四章 组合逻辑电路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组合逻辑电路的分析</a:t>
            </a:r>
            <a:endParaRPr lang="zh-CN" altLang="en-US" dirty="0">
              <a:effectLst>
                <a:outerShdw blurRad="38100" dist="38100" dir="2700000" algn="tl">
                  <a:srgbClr val="000000">
                    <a:alpha val="43137"/>
                  </a:srgbClr>
                </a:outerShdw>
              </a:effectLst>
            </a:endParaRPr>
          </a:p>
        </p:txBody>
      </p:sp>
      <p:sp>
        <p:nvSpPr>
          <p:cNvPr id="11" name="文本框 10"/>
          <p:cNvSpPr txBox="1"/>
          <p:nvPr/>
        </p:nvSpPr>
        <p:spPr>
          <a:xfrm>
            <a:off x="1600199" y="5952173"/>
            <a:ext cx="3181886" cy="507831"/>
          </a:xfrm>
          <a:prstGeom prst="rect">
            <a:avLst/>
          </a:prstGeom>
          <a:noFill/>
        </p:spPr>
        <p:txBody>
          <a:bodyPr wrap="square" rtlCol="0">
            <a:spAutoFit/>
          </a:bodyPr>
          <a:lstStyle/>
          <a:p>
            <a:pPr defTabSz="540000">
              <a:lnSpc>
                <a:spcPct val="150000"/>
              </a:lnSpc>
              <a:buClr>
                <a:srgbClr val="235EB8"/>
              </a:buClr>
              <a:buSzPct val="85000"/>
            </a:pPr>
            <a:r>
              <a:rPr lang="zh-CN" altLang="en-US" b="1" dirty="0" smtClean="0">
                <a:latin typeface="微软雅黑" panose="020B0503020204020204" pitchFamily="34" charset="-122"/>
                <a:ea typeface="微软雅黑" panose="020B0503020204020204" pitchFamily="34" charset="-122"/>
              </a:rPr>
              <a:t>图</a:t>
            </a:r>
            <a:r>
              <a:rPr lang="en-US" altLang="zh-CN" b="1" dirty="0" smtClean="0">
                <a:latin typeface="微软雅黑" panose="020B0503020204020204" pitchFamily="34" charset="-122"/>
                <a:ea typeface="微软雅黑" panose="020B0503020204020204" pitchFamily="34" charset="-122"/>
              </a:rPr>
              <a:t>4.8  【</a:t>
            </a:r>
            <a:r>
              <a:rPr lang="zh-CN" altLang="en-US" b="1" dirty="0" smtClean="0">
                <a:latin typeface="微软雅黑" panose="020B0503020204020204" pitchFamily="34" charset="-122"/>
                <a:ea typeface="微软雅黑" panose="020B0503020204020204" pitchFamily="34" charset="-122"/>
              </a:rPr>
              <a:t>例</a:t>
            </a:r>
            <a:r>
              <a:rPr lang="en-US" altLang="zh-CN" b="1" dirty="0" smtClean="0">
                <a:latin typeface="微软雅黑" panose="020B0503020204020204" pitchFamily="34" charset="-122"/>
                <a:ea typeface="微软雅黑" panose="020B0503020204020204" pitchFamily="34" charset="-122"/>
              </a:rPr>
              <a:t>4.4】</a:t>
            </a:r>
            <a:r>
              <a:rPr lang="zh-CN" altLang="en-US" b="1" dirty="0" smtClean="0">
                <a:latin typeface="微软雅黑" panose="020B0503020204020204" pitchFamily="34" charset="-122"/>
                <a:ea typeface="微软雅黑" panose="020B0503020204020204" pitchFamily="34" charset="-122"/>
              </a:rPr>
              <a:t>逻辑电路图</a:t>
            </a:r>
            <a:endParaRPr lang="zh-CN" altLang="en-US" b="1" dirty="0">
              <a:latin typeface="微软雅黑" panose="020B0503020204020204" pitchFamily="34" charset="-122"/>
              <a:ea typeface="微软雅黑" panose="020B0503020204020204" pitchFamily="34" charset="-122"/>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154331017"/>
              </p:ext>
            </p:extLst>
          </p:nvPr>
        </p:nvGraphicFramePr>
        <p:xfrm>
          <a:off x="625580" y="1699853"/>
          <a:ext cx="5432612" cy="4080436"/>
        </p:xfrm>
        <a:graphic>
          <a:graphicData uri="http://schemas.openxmlformats.org/presentationml/2006/ole">
            <mc:AlternateContent xmlns:mc="http://schemas.openxmlformats.org/markup-compatibility/2006">
              <mc:Choice xmlns:v="urn:schemas-microsoft-com:vml" Requires="v">
                <p:oleObj spid="_x0000_s34932" name="Visio" r:id="rId4" imgW="3241325" imgH="2441340" progId="Visio.Drawing.11">
                  <p:embed/>
                </p:oleObj>
              </mc:Choice>
              <mc:Fallback>
                <p:oleObj name="Visio" r:id="rId4" imgW="3241325" imgH="244134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580" y="1699853"/>
                        <a:ext cx="5432612" cy="4080436"/>
                      </a:xfrm>
                      <a:prstGeom prst="rect">
                        <a:avLst/>
                      </a:prstGeom>
                      <a:solidFill>
                        <a:schemeClr val="accent5">
                          <a:lumMod val="20000"/>
                          <a:lumOff val="80000"/>
                        </a:schemeClr>
                      </a:solidFill>
                    </p:spPr>
                  </p:pic>
                </p:oleObj>
              </mc:Fallback>
            </mc:AlternateContent>
          </a:graphicData>
        </a:graphic>
      </p:graphicFrame>
      <mc:AlternateContent xmlns:mc="http://schemas.openxmlformats.org/markup-compatibility/2006" xmlns:a14="http://schemas.microsoft.com/office/drawing/2010/main">
        <mc:Choice Requires="a14">
          <p:sp>
            <p:nvSpPr>
              <p:cNvPr id="12" name="文本框 52"/>
              <p:cNvSpPr txBox="1"/>
              <p:nvPr/>
            </p:nvSpPr>
            <p:spPr>
              <a:xfrm>
                <a:off x="6124868" y="1724675"/>
                <a:ext cx="5790908" cy="3064685"/>
              </a:xfrm>
              <a:prstGeom prst="rect">
                <a:avLst/>
              </a:prstGeom>
              <a:noFill/>
            </p:spPr>
            <p:txBody>
              <a:bodyPr wrap="square" rtlCol="0">
                <a:spAutoFit/>
              </a:bodyPr>
              <a:lstStyle/>
              <a:p>
                <a:pPr defTabSz="540000">
                  <a:lnSpc>
                    <a:spcPct val="150000"/>
                  </a:lnSpc>
                  <a:buClr>
                    <a:srgbClr val="235EB8"/>
                  </a:buClr>
                  <a:buSzPct val="85000"/>
                </a:pPr>
                <a:r>
                  <a:rPr lang="zh-CN" altLang="en-US" sz="2400" b="1" dirty="0" smtClean="0">
                    <a:latin typeface="微软雅黑" panose="020B0503020204020204" pitchFamily="34" charset="-122"/>
                    <a:ea typeface="微软雅黑" panose="020B0503020204020204" pitchFamily="34" charset="-122"/>
                  </a:rPr>
                  <a:t>解：电路有四个输入变量和三个输出变量。（</a:t>
                </a: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）写出</a:t>
                </a:r>
                <a:r>
                  <a:rPr lang="zh-CN" altLang="en-US" sz="2400" b="1" dirty="0">
                    <a:latin typeface="微软雅黑" panose="020B0503020204020204" pitchFamily="34" charset="-122"/>
                    <a:ea typeface="微软雅黑" panose="020B0503020204020204" pitchFamily="34" charset="-122"/>
                  </a:rPr>
                  <a:t>每个输出变量的原始</a:t>
                </a:r>
                <a:r>
                  <a:rPr lang="zh-CN" altLang="en-US" sz="2400" b="1" dirty="0" smtClean="0">
                    <a:latin typeface="微软雅黑" panose="020B0503020204020204" pitchFamily="34" charset="-122"/>
                    <a:ea typeface="微软雅黑" panose="020B0503020204020204" pitchFamily="34" charset="-122"/>
                  </a:rPr>
                  <a:t>逻辑函数</a:t>
                </a:r>
                <a:endParaRPr lang="en-US" altLang="zh-CN" sz="2400" b="1" dirty="0" smtClean="0">
                  <a:latin typeface="微软雅黑" panose="020B0503020204020204" pitchFamily="34" charset="-122"/>
                  <a:ea typeface="微软雅黑" panose="020B0503020204020204" pitchFamily="34" charset="-122"/>
                </a:endParaRPr>
              </a:p>
              <a:p>
                <a:pPr marL="726440" indent="266700" algn="just">
                  <a:lnSpc>
                    <a:spcPct val="130000"/>
                  </a:lnSpc>
                  <a:spcAft>
                    <a:spcPts val="0"/>
                  </a:spcAft>
                </a:pPr>
                <a:r>
                  <a:rPr lang="en-US" altLang="zh-CN" sz="2400" b="1" kern="100" dirty="0" smtClean="0">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𝐘</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400" b="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𝟑</m:t>
                                </m:r>
                              </m:sub>
                            </m:sSub>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𝟐</m:t>
                                </m:r>
                              </m:sub>
                            </m:sSub>
                          </m:e>
                        </m:acc>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𝟑</m:t>
                                </m:r>
                              </m:sub>
                            </m:sSub>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𝟏</m:t>
                                </m:r>
                              </m:sub>
                            </m:sSub>
                          </m:e>
                        </m:acc>
                      </m:e>
                    </m:acc>
                  </m:oMath>
                </a14:m>
                <a:endParaRPr lang="zh-CN" altLang="zh-CN" sz="2400" b="1" kern="100" dirty="0">
                  <a:latin typeface="Calibri" panose="020F0502020204030204" pitchFamily="34" charset="0"/>
                  <a:ea typeface="宋体" panose="02010600030101010101" pitchFamily="2" charset="-122"/>
                  <a:cs typeface="Times New Roman" panose="02020603050405020304" pitchFamily="18" charset="0"/>
                </a:endParaRPr>
              </a:p>
              <a:p>
                <a:pPr marL="726440" indent="266700" algn="just">
                  <a:lnSpc>
                    <a:spcPct val="130000"/>
                  </a:lnSpc>
                  <a:spcAft>
                    <a:spcPts val="0"/>
                  </a:spcAft>
                </a:pPr>
                <a:r>
                  <a:rPr lang="en-US" altLang="zh-CN" sz="2400" b="1" kern="100" dirty="0" smtClean="0">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𝐘</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𝟑</m:t>
                                    </m:r>
                                  </m:sub>
                                </m:sSub>
                              </m:e>
                            </m:acc>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𝟐</m:t>
                                </m:r>
                              </m:sub>
                            </m:sSub>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𝟎</m:t>
                                </m:r>
                              </m:sub>
                            </m:sSub>
                          </m:e>
                        </m:acc>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𝟑</m:t>
                                    </m:r>
                                  </m:sub>
                                </m:sSub>
                              </m:e>
                            </m:acc>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𝟐</m:t>
                                </m:r>
                              </m:sub>
                            </m:sSub>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𝟏</m:t>
                                </m:r>
                              </m:sub>
                            </m:sSub>
                          </m:e>
                        </m:acc>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𝟑</m:t>
                                </m:r>
                              </m:sub>
                            </m:sSub>
                            <m:bar>
                              <m:barPr>
                                <m:pos m:val="top"/>
                                <m:ctrlPr>
                                  <a:rPr lang="zh-CN" altLang="zh-CN" sz="2400" b="1" i="1" kern="100">
                                    <a:latin typeface="Cambria Math"/>
                                    <a:ea typeface="Cambria Math" panose="02040503050406030204" pitchFamily="18" charset="0"/>
                                    <a:cs typeface="Times New Roman" panose="02020603050405020304" pitchFamily="18" charset="0"/>
                                  </a:rPr>
                                </m:ctrlPr>
                              </m:bar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𝟐</m:t>
                                    </m:r>
                                  </m:sub>
                                </m:sSub>
                              </m:e>
                            </m:ba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bar>
                              <m:barPr>
                                <m:pos m:val="top"/>
                                <m:ctrlPr>
                                  <a:rPr lang="zh-CN" altLang="zh-CN" sz="2400" b="1" i="1" kern="100">
                                    <a:latin typeface="Cambria Math"/>
                                    <a:ea typeface="Cambria Math" panose="02040503050406030204" pitchFamily="18" charset="0"/>
                                    <a:cs typeface="Times New Roman" panose="02020603050405020304" pitchFamily="18" charset="0"/>
                                  </a:rPr>
                                </m:ctrlPr>
                              </m:bar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𝟏</m:t>
                                    </m:r>
                                  </m:sub>
                                </m:sSub>
                              </m:e>
                            </m:bar>
                          </m:e>
                        </m:acc>
                      </m:e>
                    </m:acc>
                  </m:oMath>
                </a14:m>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smtClean="0">
                  <a:latin typeface="Calibri" panose="020F0502020204030204" pitchFamily="34" charset="0"/>
                  <a:ea typeface="宋体" panose="02010600030101010101" pitchFamily="2" charset="-122"/>
                  <a:cs typeface="Times New Roman" panose="02020603050405020304" pitchFamily="18" charset="0"/>
                </a:endParaRPr>
              </a:p>
              <a:p>
                <a:pPr marL="726440" indent="266700" algn="just">
                  <a:lnSpc>
                    <a:spcPct val="130000"/>
                  </a:lnSpc>
                  <a:spcAft>
                    <a:spcPts val="0"/>
                  </a:spcAft>
                </a:pPr>
                <a:r>
                  <a:rPr lang="en-US" altLang="zh-CN" sz="2400" b="1" kern="100" dirty="0" smtClean="0">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𝐘</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𝟑</m:t>
                                    </m:r>
                                  </m:sub>
                                </m:sSub>
                              </m:e>
                            </m:acc>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𝟐</m:t>
                                    </m:r>
                                  </m:sub>
                                </m:sSub>
                              </m:e>
                            </m:acc>
                          </m:e>
                        </m:acc>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𝟑</m:t>
                                    </m:r>
                                  </m:sub>
                                </m:sSub>
                              </m:e>
                            </m:acc>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bar>
                              <m:barPr>
                                <m:pos m:val="top"/>
                                <m:ctrlPr>
                                  <a:rPr lang="zh-CN" altLang="zh-CN" sz="2400" b="1" i="1" kern="100">
                                    <a:latin typeface="Cambria Math"/>
                                    <a:ea typeface="Cambria Math" panose="02040503050406030204" pitchFamily="18" charset="0"/>
                                    <a:cs typeface="Times New Roman" panose="02020603050405020304" pitchFamily="18" charset="0"/>
                                  </a:rPr>
                                </m:ctrlPr>
                              </m:bar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𝟏</m:t>
                                    </m:r>
                                  </m:sub>
                                </m:sSub>
                              </m:e>
                            </m:ba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bar>
                              <m:barPr>
                                <m:pos m:val="top"/>
                                <m:ctrlPr>
                                  <a:rPr lang="zh-CN" altLang="zh-CN" sz="2400" b="1" i="1" kern="100">
                                    <a:latin typeface="Cambria Math"/>
                                    <a:ea typeface="Cambria Math" panose="02040503050406030204" pitchFamily="18" charset="0"/>
                                    <a:cs typeface="Times New Roman" panose="02020603050405020304" pitchFamily="18" charset="0"/>
                                  </a:rPr>
                                </m:ctrlPr>
                              </m:bar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𝟎</m:t>
                                    </m:r>
                                  </m:sub>
                                </m:sSub>
                              </m:e>
                            </m:bar>
                          </m:e>
                        </m:acc>
                      </m:e>
                    </m:acc>
                  </m:oMath>
                </a14:m>
                <a:endParaRPr lang="zh-CN" altLang="en-US" sz="2400" b="1" dirty="0">
                  <a:latin typeface="微软雅黑" panose="020B0503020204020204" pitchFamily="34" charset="-122"/>
                  <a:ea typeface="微软雅黑" panose="020B0503020204020204" pitchFamily="34" charset="-122"/>
                </a:endParaRPr>
              </a:p>
            </p:txBody>
          </p:sp>
        </mc:Choice>
        <mc:Fallback xmlns="">
          <p:sp>
            <p:nvSpPr>
              <p:cNvPr id="12" name="文本框 52"/>
              <p:cNvSpPr txBox="1">
                <a:spLocks noRot="1" noChangeAspect="1" noMove="1" noResize="1" noEditPoints="1" noAdjustHandles="1" noChangeArrowheads="1" noChangeShapeType="1" noTextEdit="1"/>
              </p:cNvSpPr>
              <p:nvPr/>
            </p:nvSpPr>
            <p:spPr>
              <a:xfrm>
                <a:off x="6124868" y="1724675"/>
                <a:ext cx="5790908" cy="3064685"/>
              </a:xfrm>
              <a:prstGeom prst="rect">
                <a:avLst/>
              </a:prstGeom>
              <a:blipFill rotWithShape="1">
                <a:blip r:embed="rId6"/>
                <a:stretch>
                  <a:fillRect l="-1684" r="-47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314527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xmlns="" id="{038997B9-E18D-4FAA-A43D-167DDAD80445}"/>
              </a:ext>
            </a:extLst>
          </p:cNvPr>
          <p:cNvSpPr txBox="1">
            <a:spLocks/>
          </p:cNvSpPr>
          <p:nvPr/>
        </p:nvSpPr>
        <p:spPr>
          <a:xfrm>
            <a:off x="272406" y="165452"/>
            <a:ext cx="5671194" cy="698147"/>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zh-CN" altLang="en-US" sz="4400" b="1" dirty="0" smtClean="0">
                <a:solidFill>
                  <a:srgbClr val="21509E"/>
                </a:solidFill>
                <a:latin typeface="微软雅黑" panose="020B0503020204020204" pitchFamily="34" charset="-122"/>
                <a:ea typeface="微软雅黑" panose="020B0503020204020204" pitchFamily="34" charset="-122"/>
              </a:rPr>
              <a:t>第四章  组合逻辑电路</a:t>
            </a:r>
            <a:endParaRPr kumimoji="0" lang="en-GB" sz="2800" b="1" i="0" u="none" strike="noStrike" kern="1200" cap="none" spc="0" normalizeH="0" baseline="0" noProof="0" dirty="0">
              <a:ln>
                <a:noFill/>
              </a:ln>
              <a:solidFill>
                <a:srgbClr val="21509E"/>
              </a:solidFill>
              <a:effectLst/>
              <a:uLnTx/>
              <a:uFillTx/>
              <a:latin typeface="微软雅黑" panose="020B0503020204020204" pitchFamily="34" charset="-122"/>
              <a:ea typeface="微软雅黑" panose="020B0503020204020204" pitchFamily="34" charset="-122"/>
            </a:endParaRPr>
          </a:p>
        </p:txBody>
      </p:sp>
      <p:sp>
        <p:nvSpPr>
          <p:cNvPr id="11" name="平行四边形 10">
            <a:extLst>
              <a:ext uri="{FF2B5EF4-FFF2-40B4-BE49-F238E27FC236}">
                <a16:creationId xmlns:a16="http://schemas.microsoft.com/office/drawing/2014/main" xmlns="" id="{E9565A2F-F618-42FC-8E7D-701C3E7FAF00}"/>
              </a:ext>
            </a:extLst>
          </p:cNvPr>
          <p:cNvSpPr/>
          <p:nvPr/>
        </p:nvSpPr>
        <p:spPr>
          <a:xfrm>
            <a:off x="1920857" y="1579519"/>
            <a:ext cx="1351174" cy="516491"/>
          </a:xfrm>
          <a:prstGeom prst="parallelogram">
            <a:avLst>
              <a:gd name="adj" fmla="val 48207"/>
            </a:avLst>
          </a:prstGeom>
          <a:solidFill>
            <a:srgbClr val="235EB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spc="300" dirty="0">
                <a:solidFill>
                  <a:prstClr val="white"/>
                </a:solidFill>
                <a:latin typeface="微软雅黑" panose="020B0503020204020204" pitchFamily="34" charset="-122"/>
                <a:ea typeface="微软雅黑" panose="020B0503020204020204" pitchFamily="34" charset="-122"/>
              </a:rPr>
              <a:t>4</a:t>
            </a:r>
            <a:r>
              <a:rPr lang="en-US" altLang="zh-CN" sz="2800" b="1" spc="300" dirty="0" smtClean="0">
                <a:solidFill>
                  <a:prstClr val="white"/>
                </a:solidFill>
                <a:latin typeface="微软雅黑" panose="020B0503020204020204" pitchFamily="34" charset="-122"/>
                <a:ea typeface="微软雅黑" panose="020B0503020204020204" pitchFamily="34" charset="-122"/>
              </a:rPr>
              <a:t>.1</a:t>
            </a:r>
            <a:endParaRPr lang="zh-CN" altLang="en-US" sz="2800" b="1" spc="300" dirty="0">
              <a:solidFill>
                <a:prstClr val="white"/>
              </a:solidFill>
              <a:latin typeface="微软雅黑" panose="020B0503020204020204" pitchFamily="34" charset="-122"/>
              <a:ea typeface="微软雅黑" panose="020B0503020204020204" pitchFamily="34" charset="-122"/>
            </a:endParaRPr>
          </a:p>
        </p:txBody>
      </p:sp>
      <p:sp>
        <p:nvSpPr>
          <p:cNvPr id="12" name="平行四边形 11">
            <a:extLst>
              <a:ext uri="{FF2B5EF4-FFF2-40B4-BE49-F238E27FC236}">
                <a16:creationId xmlns:a16="http://schemas.microsoft.com/office/drawing/2014/main" xmlns="" id="{177E5E7B-FD82-4D8F-958A-30F60EC6B963}"/>
              </a:ext>
            </a:extLst>
          </p:cNvPr>
          <p:cNvSpPr/>
          <p:nvPr/>
        </p:nvSpPr>
        <p:spPr>
          <a:xfrm>
            <a:off x="3206296" y="1562889"/>
            <a:ext cx="4503102" cy="516491"/>
          </a:xfrm>
          <a:prstGeom prst="parallelogram">
            <a:avLst>
              <a:gd name="adj" fmla="val 48207"/>
            </a:avLst>
          </a:prstGeom>
          <a:noFill/>
          <a:ln w="15875">
            <a:solidFill>
              <a:srgbClr val="235EB8"/>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defRPr/>
            </a:pPr>
            <a:r>
              <a:rPr lang="zh-CN" altLang="en-US" sz="2800" b="1" dirty="0" smtClean="0">
                <a:solidFill>
                  <a:srgbClr val="21509E"/>
                </a:solidFill>
                <a:latin typeface="微软雅黑" panose="020B0503020204020204" pitchFamily="34" charset="-122"/>
                <a:ea typeface="微软雅黑" panose="020B0503020204020204" pitchFamily="34" charset="-122"/>
                <a:hlinkClick r:id="rId2" action="ppaction://hlinksldjump"/>
              </a:rPr>
              <a:t>组合逻辑电路概述</a:t>
            </a:r>
            <a:endParaRPr lang="zh-CN" altLang="en-US" sz="2800" b="1" dirty="0">
              <a:solidFill>
                <a:srgbClr val="21509E"/>
              </a:solidFill>
              <a:latin typeface="微软雅黑" panose="020B0503020204020204" pitchFamily="34" charset="-122"/>
              <a:ea typeface="微软雅黑" panose="020B0503020204020204" pitchFamily="34" charset="-122"/>
            </a:endParaRPr>
          </a:p>
        </p:txBody>
      </p:sp>
      <p:sp>
        <p:nvSpPr>
          <p:cNvPr id="13" name="平行四边形 12">
            <a:extLst>
              <a:ext uri="{FF2B5EF4-FFF2-40B4-BE49-F238E27FC236}">
                <a16:creationId xmlns:a16="http://schemas.microsoft.com/office/drawing/2014/main" xmlns="" id="{790647E3-2D8B-4E04-81E4-EF2F7FA0DB13}"/>
              </a:ext>
            </a:extLst>
          </p:cNvPr>
          <p:cNvSpPr/>
          <p:nvPr/>
        </p:nvSpPr>
        <p:spPr>
          <a:xfrm>
            <a:off x="1920857" y="2411726"/>
            <a:ext cx="1351174" cy="516491"/>
          </a:xfrm>
          <a:prstGeom prst="parallelogram">
            <a:avLst>
              <a:gd name="adj" fmla="val 48207"/>
            </a:avLst>
          </a:prstGeom>
          <a:solidFill>
            <a:srgbClr val="235EB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dirty="0">
                <a:solidFill>
                  <a:prstClr val="white"/>
                </a:solidFill>
                <a:latin typeface="微软雅黑" panose="020B0503020204020204" pitchFamily="34" charset="-122"/>
                <a:ea typeface="微软雅黑" panose="020B0503020204020204" pitchFamily="34" charset="-122"/>
              </a:rPr>
              <a:t>4</a:t>
            </a:r>
            <a:r>
              <a:rPr lang="en-US" altLang="zh-CN" sz="2800" b="1" dirty="0" smtClean="0">
                <a:solidFill>
                  <a:prstClr val="white"/>
                </a:solidFill>
                <a:latin typeface="微软雅黑" panose="020B0503020204020204" pitchFamily="34" charset="-122"/>
                <a:ea typeface="微软雅黑" panose="020B0503020204020204" pitchFamily="34" charset="-122"/>
              </a:rPr>
              <a:t>.2</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14" name="平行四边形 13">
            <a:extLst>
              <a:ext uri="{FF2B5EF4-FFF2-40B4-BE49-F238E27FC236}">
                <a16:creationId xmlns:a16="http://schemas.microsoft.com/office/drawing/2014/main" xmlns="" id="{0456C634-CAC8-49F1-9A41-BBAD38FF4C7B}"/>
              </a:ext>
            </a:extLst>
          </p:cNvPr>
          <p:cNvSpPr/>
          <p:nvPr/>
        </p:nvSpPr>
        <p:spPr>
          <a:xfrm>
            <a:off x="3206296" y="2395096"/>
            <a:ext cx="4503102" cy="516491"/>
          </a:xfrm>
          <a:prstGeom prst="parallelogram">
            <a:avLst>
              <a:gd name="adj" fmla="val 48207"/>
            </a:avLst>
          </a:prstGeom>
          <a:noFill/>
          <a:ln w="15875">
            <a:solidFill>
              <a:srgbClr val="235EB8"/>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defRPr/>
            </a:pPr>
            <a:r>
              <a:rPr lang="zh-CN" altLang="en-US" sz="2800" b="1" dirty="0" smtClean="0">
                <a:solidFill>
                  <a:srgbClr val="21509E"/>
                </a:solidFill>
                <a:latin typeface="微软雅黑" panose="020B0503020204020204" pitchFamily="34" charset="-122"/>
                <a:ea typeface="微软雅黑" panose="020B0503020204020204" pitchFamily="34" charset="-122"/>
                <a:hlinkClick r:id="rId3" action="ppaction://hlinksldjump"/>
              </a:rPr>
              <a:t>组合逻辑电路的分析</a:t>
            </a:r>
            <a:endParaRPr lang="zh-CN" altLang="en-US" sz="2800" b="1" dirty="0">
              <a:solidFill>
                <a:srgbClr val="21509E"/>
              </a:solidFill>
              <a:latin typeface="微软雅黑" panose="020B0503020204020204" pitchFamily="34" charset="-122"/>
              <a:ea typeface="微软雅黑" panose="020B0503020204020204" pitchFamily="34" charset="-122"/>
            </a:endParaRPr>
          </a:p>
        </p:txBody>
      </p:sp>
      <p:sp>
        <p:nvSpPr>
          <p:cNvPr id="15" name="平行四边形 14">
            <a:extLst>
              <a:ext uri="{FF2B5EF4-FFF2-40B4-BE49-F238E27FC236}">
                <a16:creationId xmlns:a16="http://schemas.microsoft.com/office/drawing/2014/main" xmlns="" id="{B66B3CF0-9865-498F-A587-CEE9A187AB66}"/>
              </a:ext>
            </a:extLst>
          </p:cNvPr>
          <p:cNvSpPr/>
          <p:nvPr/>
        </p:nvSpPr>
        <p:spPr>
          <a:xfrm>
            <a:off x="1920857" y="3243933"/>
            <a:ext cx="1351174" cy="516491"/>
          </a:xfrm>
          <a:prstGeom prst="parallelogram">
            <a:avLst>
              <a:gd name="adj" fmla="val 48207"/>
            </a:avLst>
          </a:prstGeom>
          <a:solidFill>
            <a:srgbClr val="235EB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dirty="0">
                <a:solidFill>
                  <a:prstClr val="white"/>
                </a:solidFill>
                <a:latin typeface="微软雅黑" panose="020B0503020204020204" pitchFamily="34" charset="-122"/>
                <a:ea typeface="微软雅黑" panose="020B0503020204020204" pitchFamily="34" charset="-122"/>
              </a:rPr>
              <a:t>4</a:t>
            </a:r>
            <a:r>
              <a:rPr lang="en-US" altLang="zh-CN" sz="2800" b="1" dirty="0" smtClean="0">
                <a:solidFill>
                  <a:prstClr val="white"/>
                </a:solidFill>
                <a:latin typeface="微软雅黑" panose="020B0503020204020204" pitchFamily="34" charset="-122"/>
                <a:ea typeface="微软雅黑" panose="020B0503020204020204" pitchFamily="34" charset="-122"/>
              </a:rPr>
              <a:t>.3</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16" name="平行四边形 15">
            <a:extLst>
              <a:ext uri="{FF2B5EF4-FFF2-40B4-BE49-F238E27FC236}">
                <a16:creationId xmlns:a16="http://schemas.microsoft.com/office/drawing/2014/main" xmlns="" id="{6776232C-C115-4996-A965-57441504CE3B}"/>
              </a:ext>
            </a:extLst>
          </p:cNvPr>
          <p:cNvSpPr/>
          <p:nvPr/>
        </p:nvSpPr>
        <p:spPr>
          <a:xfrm>
            <a:off x="3206296" y="3227303"/>
            <a:ext cx="4503102" cy="516491"/>
          </a:xfrm>
          <a:prstGeom prst="parallelogram">
            <a:avLst>
              <a:gd name="adj" fmla="val 48207"/>
            </a:avLst>
          </a:prstGeom>
          <a:noFill/>
          <a:ln w="15875">
            <a:solidFill>
              <a:srgbClr val="235EB8"/>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defRPr/>
            </a:pPr>
            <a:r>
              <a:rPr lang="zh-CN" altLang="en-US" sz="2800" b="1" dirty="0" smtClean="0">
                <a:solidFill>
                  <a:srgbClr val="21509E"/>
                </a:solidFill>
                <a:latin typeface="微软雅黑" panose="020B0503020204020204" pitchFamily="34" charset="-122"/>
                <a:ea typeface="微软雅黑" panose="020B0503020204020204" pitchFamily="34" charset="-122"/>
                <a:hlinkClick r:id="rId4" action="ppaction://hlinksldjump"/>
              </a:rPr>
              <a:t>组合逻辑电路的设计</a:t>
            </a:r>
            <a:endParaRPr lang="zh-CN" altLang="en-US" sz="2800" b="1" dirty="0">
              <a:solidFill>
                <a:srgbClr val="21509E"/>
              </a:solidFill>
              <a:latin typeface="微软雅黑" panose="020B0503020204020204" pitchFamily="34" charset="-122"/>
              <a:ea typeface="微软雅黑" panose="020B0503020204020204" pitchFamily="34" charset="-122"/>
            </a:endParaRPr>
          </a:p>
        </p:txBody>
      </p:sp>
      <p:sp>
        <p:nvSpPr>
          <p:cNvPr id="17" name="平行四边形 16">
            <a:extLst>
              <a:ext uri="{FF2B5EF4-FFF2-40B4-BE49-F238E27FC236}">
                <a16:creationId xmlns:a16="http://schemas.microsoft.com/office/drawing/2014/main" xmlns="" id="{B7F9B3BC-037C-4D17-8D1A-202AE2C8975B}"/>
              </a:ext>
            </a:extLst>
          </p:cNvPr>
          <p:cNvSpPr/>
          <p:nvPr/>
        </p:nvSpPr>
        <p:spPr>
          <a:xfrm>
            <a:off x="1920857" y="4076140"/>
            <a:ext cx="1351174" cy="516491"/>
          </a:xfrm>
          <a:prstGeom prst="parallelogram">
            <a:avLst>
              <a:gd name="adj" fmla="val 48207"/>
            </a:avLst>
          </a:prstGeom>
          <a:solidFill>
            <a:srgbClr val="235EB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dirty="0">
                <a:solidFill>
                  <a:prstClr val="white"/>
                </a:solidFill>
                <a:latin typeface="微软雅黑" panose="020B0503020204020204" pitchFamily="34" charset="-122"/>
                <a:ea typeface="微软雅黑" panose="020B0503020204020204" pitchFamily="34" charset="-122"/>
              </a:rPr>
              <a:t>4</a:t>
            </a:r>
            <a:r>
              <a:rPr lang="en-US" altLang="zh-CN" sz="2800" b="1" dirty="0" smtClean="0">
                <a:solidFill>
                  <a:prstClr val="white"/>
                </a:solidFill>
                <a:latin typeface="微软雅黑" panose="020B0503020204020204" pitchFamily="34" charset="-122"/>
                <a:ea typeface="微软雅黑" panose="020B0503020204020204" pitchFamily="34" charset="-122"/>
              </a:rPr>
              <a:t>.4</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18" name="平行四边形 17">
            <a:extLst>
              <a:ext uri="{FF2B5EF4-FFF2-40B4-BE49-F238E27FC236}">
                <a16:creationId xmlns:a16="http://schemas.microsoft.com/office/drawing/2014/main" xmlns="" id="{50F9632F-170A-48BE-BB82-55C8FB83B4AE}"/>
              </a:ext>
            </a:extLst>
          </p:cNvPr>
          <p:cNvSpPr/>
          <p:nvPr/>
        </p:nvSpPr>
        <p:spPr>
          <a:xfrm>
            <a:off x="3206296" y="4059510"/>
            <a:ext cx="6120000" cy="516491"/>
          </a:xfrm>
          <a:prstGeom prst="parallelogram">
            <a:avLst>
              <a:gd name="adj" fmla="val 48207"/>
            </a:avLst>
          </a:prstGeom>
          <a:noFill/>
          <a:ln w="15875">
            <a:solidFill>
              <a:srgbClr val="235EB8"/>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defRPr/>
            </a:pPr>
            <a:r>
              <a:rPr lang="zh-CN" altLang="en-US" sz="2800" b="1" dirty="0" smtClean="0">
                <a:solidFill>
                  <a:srgbClr val="21509E"/>
                </a:solidFill>
                <a:latin typeface="微软雅黑" panose="020B0503020204020204" pitchFamily="34" charset="-122"/>
                <a:ea typeface="微软雅黑" panose="020B0503020204020204" pitchFamily="34" charset="-122"/>
                <a:hlinkClick r:id="rId5" action="ppaction://hlinksldjump"/>
              </a:rPr>
              <a:t>组合逻辑电路中的竞争与冒险</a:t>
            </a:r>
            <a:endParaRPr lang="zh-CN" altLang="en-US" sz="2800" b="1" dirty="0">
              <a:solidFill>
                <a:srgbClr val="21509E"/>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xmlns="" id="{B7D277CF-D310-4642-B89B-343726620C71}"/>
              </a:ext>
            </a:extLst>
          </p:cNvPr>
          <p:cNvCxnSpPr/>
          <p:nvPr/>
        </p:nvCxnSpPr>
        <p:spPr>
          <a:xfrm>
            <a:off x="0" y="1088570"/>
            <a:ext cx="8715150" cy="0"/>
          </a:xfrm>
          <a:prstGeom prst="line">
            <a:avLst/>
          </a:prstGeom>
          <a:ln w="76200">
            <a:solidFill>
              <a:srgbClr val="235EB8"/>
            </a:solidFill>
          </a:ln>
        </p:spPr>
        <p:style>
          <a:lnRef idx="1">
            <a:schemeClr val="accent1"/>
          </a:lnRef>
          <a:fillRef idx="0">
            <a:schemeClr val="accent1"/>
          </a:fillRef>
          <a:effectRef idx="0">
            <a:schemeClr val="accent1"/>
          </a:effectRef>
          <a:fontRef idx="minor">
            <a:schemeClr val="tx1"/>
          </a:fontRef>
        </p:style>
      </p:cxnSp>
      <p:sp>
        <p:nvSpPr>
          <p:cNvPr id="19" name="平行四边形 18">
            <a:extLst>
              <a:ext uri="{FF2B5EF4-FFF2-40B4-BE49-F238E27FC236}">
                <a16:creationId xmlns:a16="http://schemas.microsoft.com/office/drawing/2014/main" xmlns="" id="{B66B3CF0-9865-498F-A587-CEE9A187AB66}"/>
              </a:ext>
            </a:extLst>
          </p:cNvPr>
          <p:cNvSpPr/>
          <p:nvPr/>
        </p:nvSpPr>
        <p:spPr>
          <a:xfrm>
            <a:off x="1920857" y="4900076"/>
            <a:ext cx="1351174" cy="516491"/>
          </a:xfrm>
          <a:prstGeom prst="parallelogram">
            <a:avLst>
              <a:gd name="adj" fmla="val 48207"/>
            </a:avLst>
          </a:prstGeom>
          <a:solidFill>
            <a:srgbClr val="235EB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dirty="0">
                <a:solidFill>
                  <a:prstClr val="white"/>
                </a:solidFill>
                <a:latin typeface="微软雅黑" panose="020B0503020204020204" pitchFamily="34" charset="-122"/>
                <a:ea typeface="微软雅黑" panose="020B0503020204020204" pitchFamily="34" charset="-122"/>
              </a:rPr>
              <a:t>4</a:t>
            </a:r>
            <a:r>
              <a:rPr lang="en-US" altLang="zh-CN" sz="2800" b="1" dirty="0" smtClean="0">
                <a:solidFill>
                  <a:prstClr val="white"/>
                </a:solidFill>
                <a:latin typeface="微软雅黑" panose="020B0503020204020204" pitchFamily="34" charset="-122"/>
                <a:ea typeface="微软雅黑" panose="020B0503020204020204" pitchFamily="34" charset="-122"/>
              </a:rPr>
              <a:t>.5</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20" name="平行四边形 19">
            <a:extLst>
              <a:ext uri="{FF2B5EF4-FFF2-40B4-BE49-F238E27FC236}">
                <a16:creationId xmlns:a16="http://schemas.microsoft.com/office/drawing/2014/main" xmlns="" id="{6776232C-C115-4996-A965-57441504CE3B}"/>
              </a:ext>
            </a:extLst>
          </p:cNvPr>
          <p:cNvSpPr/>
          <p:nvPr/>
        </p:nvSpPr>
        <p:spPr>
          <a:xfrm>
            <a:off x="3206296" y="4883446"/>
            <a:ext cx="4503102" cy="516491"/>
          </a:xfrm>
          <a:prstGeom prst="parallelogram">
            <a:avLst>
              <a:gd name="adj" fmla="val 48207"/>
            </a:avLst>
          </a:prstGeom>
          <a:noFill/>
          <a:ln w="15875">
            <a:solidFill>
              <a:srgbClr val="235EB8"/>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defRPr/>
            </a:pPr>
            <a:r>
              <a:rPr lang="zh-CN" altLang="en-US" sz="2800" b="1" dirty="0" smtClean="0">
                <a:solidFill>
                  <a:srgbClr val="21509E"/>
                </a:solidFill>
                <a:latin typeface="微软雅黑" panose="020B0503020204020204" pitchFamily="34" charset="-122"/>
                <a:ea typeface="微软雅黑" panose="020B0503020204020204" pitchFamily="34" charset="-122"/>
              </a:rPr>
              <a:t>经典的组合逻辑电路</a:t>
            </a:r>
            <a:endParaRPr lang="zh-CN" altLang="en-US" sz="2800" b="1" dirty="0">
              <a:solidFill>
                <a:srgbClr val="21509E"/>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B6D9C768-8413-45FA-BDC7-53DA68035736}" type="slidenum">
              <a:rPr lang="zh-CN" altLang="en-US" smtClean="0"/>
              <a:pPr/>
              <a:t>2</a:t>
            </a:fld>
            <a:endParaRPr lang="zh-CN" altLang="en-US"/>
          </a:p>
        </p:txBody>
      </p:sp>
      <p:sp>
        <p:nvSpPr>
          <p:cNvPr id="23" name="平行四边形 22">
            <a:extLst>
              <a:ext uri="{FF2B5EF4-FFF2-40B4-BE49-F238E27FC236}">
                <a16:creationId xmlns:a16="http://schemas.microsoft.com/office/drawing/2014/main" xmlns="" id="{B7F9B3BC-037C-4D17-8D1A-202AE2C8975B}"/>
              </a:ext>
            </a:extLst>
          </p:cNvPr>
          <p:cNvSpPr/>
          <p:nvPr/>
        </p:nvSpPr>
        <p:spPr>
          <a:xfrm>
            <a:off x="1911893" y="5777107"/>
            <a:ext cx="1351174" cy="516491"/>
          </a:xfrm>
          <a:prstGeom prst="parallelogram">
            <a:avLst>
              <a:gd name="adj" fmla="val 48207"/>
            </a:avLst>
          </a:prstGeom>
          <a:solidFill>
            <a:srgbClr val="235EB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24" name="平行四边形 23">
            <a:extLst>
              <a:ext uri="{FF2B5EF4-FFF2-40B4-BE49-F238E27FC236}">
                <a16:creationId xmlns:a16="http://schemas.microsoft.com/office/drawing/2014/main" xmlns="" id="{50F9632F-170A-48BE-BB82-55C8FB83B4AE}"/>
              </a:ext>
            </a:extLst>
          </p:cNvPr>
          <p:cNvSpPr/>
          <p:nvPr/>
        </p:nvSpPr>
        <p:spPr>
          <a:xfrm>
            <a:off x="3197332" y="5760477"/>
            <a:ext cx="4503102" cy="516491"/>
          </a:xfrm>
          <a:prstGeom prst="parallelogram">
            <a:avLst>
              <a:gd name="adj" fmla="val 48207"/>
            </a:avLst>
          </a:prstGeom>
          <a:noFill/>
          <a:ln w="15875">
            <a:solidFill>
              <a:srgbClr val="235EB8"/>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defRPr/>
            </a:pPr>
            <a:r>
              <a:rPr lang="zh-CN" altLang="en-US" sz="2800" b="1" dirty="0" smtClean="0">
                <a:solidFill>
                  <a:srgbClr val="21509E"/>
                </a:solidFill>
                <a:latin typeface="微软雅黑" panose="020B0503020204020204" pitchFamily="34" charset="-122"/>
                <a:ea typeface="微软雅黑" panose="020B0503020204020204" pitchFamily="34" charset="-122"/>
              </a:rPr>
              <a:t>本章小结</a:t>
            </a:r>
            <a:endParaRPr lang="zh-CN" altLang="en-US" sz="2800" b="1" dirty="0">
              <a:solidFill>
                <a:srgbClr val="2150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122202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0-#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1+#ppt_w/2"/>
                                          </p:val>
                                        </p:tav>
                                        <p:tav tm="100000">
                                          <p:val>
                                            <p:strVal val="#ppt_x"/>
                                          </p:val>
                                        </p:tav>
                                      </p:tavLst>
                                    </p:anim>
                                    <p:anim calcmode="lin" valueType="num">
                                      <p:cBhvr additive="base">
                                        <p:cTn id="16" dur="10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8" decel="10000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1000" fill="hold"/>
                                        <p:tgtEl>
                                          <p:spTgt spid="13"/>
                                        </p:tgtEl>
                                        <p:attrNameLst>
                                          <p:attrName>ppt_x</p:attrName>
                                        </p:attrNameLst>
                                      </p:cBhvr>
                                      <p:tavLst>
                                        <p:tav tm="0">
                                          <p:val>
                                            <p:strVal val="0-#ppt_w/2"/>
                                          </p:val>
                                        </p:tav>
                                        <p:tav tm="100000">
                                          <p:val>
                                            <p:strVal val="#ppt_x"/>
                                          </p:val>
                                        </p:tav>
                                      </p:tavLst>
                                    </p:anim>
                                    <p:anim calcmode="lin" valueType="num">
                                      <p:cBhvr additive="base">
                                        <p:cTn id="21" dur="1000" fill="hold"/>
                                        <p:tgtEl>
                                          <p:spTgt spid="13"/>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1000" fill="hold"/>
                                        <p:tgtEl>
                                          <p:spTgt spid="14"/>
                                        </p:tgtEl>
                                        <p:attrNameLst>
                                          <p:attrName>ppt_x</p:attrName>
                                        </p:attrNameLst>
                                      </p:cBhvr>
                                      <p:tavLst>
                                        <p:tav tm="0">
                                          <p:val>
                                            <p:strVal val="1+#ppt_w/2"/>
                                          </p:val>
                                        </p:tav>
                                        <p:tav tm="100000">
                                          <p:val>
                                            <p:strVal val="#ppt_x"/>
                                          </p:val>
                                        </p:tav>
                                      </p:tavLst>
                                    </p:anim>
                                    <p:anim calcmode="lin" valueType="num">
                                      <p:cBhvr additive="base">
                                        <p:cTn id="25" dur="1000" fill="hold"/>
                                        <p:tgtEl>
                                          <p:spTgt spid="14"/>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 presetClass="entr" presetSubtype="8" decel="10000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1000" fill="hold"/>
                                        <p:tgtEl>
                                          <p:spTgt spid="15"/>
                                        </p:tgtEl>
                                        <p:attrNameLst>
                                          <p:attrName>ppt_x</p:attrName>
                                        </p:attrNameLst>
                                      </p:cBhvr>
                                      <p:tavLst>
                                        <p:tav tm="0">
                                          <p:val>
                                            <p:strVal val="0-#ppt_w/2"/>
                                          </p:val>
                                        </p:tav>
                                        <p:tav tm="100000">
                                          <p:val>
                                            <p:strVal val="#ppt_x"/>
                                          </p:val>
                                        </p:tav>
                                      </p:tavLst>
                                    </p:anim>
                                    <p:anim calcmode="lin" valueType="num">
                                      <p:cBhvr additive="base">
                                        <p:cTn id="30" dur="1000" fill="hold"/>
                                        <p:tgtEl>
                                          <p:spTgt spid="15"/>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1000" fill="hold"/>
                                        <p:tgtEl>
                                          <p:spTgt spid="16"/>
                                        </p:tgtEl>
                                        <p:attrNameLst>
                                          <p:attrName>ppt_x</p:attrName>
                                        </p:attrNameLst>
                                      </p:cBhvr>
                                      <p:tavLst>
                                        <p:tav tm="0">
                                          <p:val>
                                            <p:strVal val="1+#ppt_w/2"/>
                                          </p:val>
                                        </p:tav>
                                        <p:tav tm="100000">
                                          <p:val>
                                            <p:strVal val="#ppt_x"/>
                                          </p:val>
                                        </p:tav>
                                      </p:tavLst>
                                    </p:anim>
                                    <p:anim calcmode="lin" valueType="num">
                                      <p:cBhvr additive="base">
                                        <p:cTn id="34" dur="1000" fill="hold"/>
                                        <p:tgtEl>
                                          <p:spTgt spid="16"/>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 presetClass="entr" presetSubtype="8" decel="100000"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1000" fill="hold"/>
                                        <p:tgtEl>
                                          <p:spTgt spid="17"/>
                                        </p:tgtEl>
                                        <p:attrNameLst>
                                          <p:attrName>ppt_x</p:attrName>
                                        </p:attrNameLst>
                                      </p:cBhvr>
                                      <p:tavLst>
                                        <p:tav tm="0">
                                          <p:val>
                                            <p:strVal val="0-#ppt_w/2"/>
                                          </p:val>
                                        </p:tav>
                                        <p:tav tm="100000">
                                          <p:val>
                                            <p:strVal val="#ppt_x"/>
                                          </p:val>
                                        </p:tav>
                                      </p:tavLst>
                                    </p:anim>
                                    <p:anim calcmode="lin" valueType="num">
                                      <p:cBhvr additive="base">
                                        <p:cTn id="39" dur="1000" fill="hold"/>
                                        <p:tgtEl>
                                          <p:spTgt spid="17"/>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1000" fill="hold"/>
                                        <p:tgtEl>
                                          <p:spTgt spid="18"/>
                                        </p:tgtEl>
                                        <p:attrNameLst>
                                          <p:attrName>ppt_x</p:attrName>
                                        </p:attrNameLst>
                                      </p:cBhvr>
                                      <p:tavLst>
                                        <p:tav tm="0">
                                          <p:val>
                                            <p:strVal val="1+#ppt_w/2"/>
                                          </p:val>
                                        </p:tav>
                                        <p:tav tm="100000">
                                          <p:val>
                                            <p:strVal val="#ppt_x"/>
                                          </p:val>
                                        </p:tav>
                                      </p:tavLst>
                                    </p:anim>
                                    <p:anim calcmode="lin" valueType="num">
                                      <p:cBhvr additive="base">
                                        <p:cTn id="43" dur="1000" fill="hold"/>
                                        <p:tgtEl>
                                          <p:spTgt spid="18"/>
                                        </p:tgtEl>
                                        <p:attrNameLst>
                                          <p:attrName>ppt_y</p:attrName>
                                        </p:attrNameLst>
                                      </p:cBhvr>
                                      <p:tavLst>
                                        <p:tav tm="0">
                                          <p:val>
                                            <p:strVal val="#ppt_y"/>
                                          </p:val>
                                        </p:tav>
                                        <p:tav tm="100000">
                                          <p:val>
                                            <p:strVal val="#ppt_y"/>
                                          </p:val>
                                        </p:tav>
                                      </p:tavLst>
                                    </p:anim>
                                  </p:childTnLst>
                                </p:cTn>
                              </p:par>
                            </p:childTnLst>
                          </p:cTn>
                        </p:par>
                        <p:par>
                          <p:cTn id="44" fill="hold">
                            <p:stCondLst>
                              <p:cond delay="4500"/>
                            </p:stCondLst>
                            <p:childTnLst>
                              <p:par>
                                <p:cTn id="45" presetID="2" presetClass="entr" presetSubtype="8" decel="10000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1000" fill="hold"/>
                                        <p:tgtEl>
                                          <p:spTgt spid="19"/>
                                        </p:tgtEl>
                                        <p:attrNameLst>
                                          <p:attrName>ppt_x</p:attrName>
                                        </p:attrNameLst>
                                      </p:cBhvr>
                                      <p:tavLst>
                                        <p:tav tm="0">
                                          <p:val>
                                            <p:strVal val="0-#ppt_w/2"/>
                                          </p:val>
                                        </p:tav>
                                        <p:tav tm="100000">
                                          <p:val>
                                            <p:strVal val="#ppt_x"/>
                                          </p:val>
                                        </p:tav>
                                      </p:tavLst>
                                    </p:anim>
                                    <p:anim calcmode="lin" valueType="num">
                                      <p:cBhvr additive="base">
                                        <p:cTn id="48" dur="1000" fill="hold"/>
                                        <p:tgtEl>
                                          <p:spTgt spid="19"/>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1000" fill="hold"/>
                                        <p:tgtEl>
                                          <p:spTgt spid="20"/>
                                        </p:tgtEl>
                                        <p:attrNameLst>
                                          <p:attrName>ppt_x</p:attrName>
                                        </p:attrNameLst>
                                      </p:cBhvr>
                                      <p:tavLst>
                                        <p:tav tm="0">
                                          <p:val>
                                            <p:strVal val="1+#ppt_w/2"/>
                                          </p:val>
                                        </p:tav>
                                        <p:tav tm="100000">
                                          <p:val>
                                            <p:strVal val="#ppt_x"/>
                                          </p:val>
                                        </p:tav>
                                      </p:tavLst>
                                    </p:anim>
                                    <p:anim calcmode="lin" valueType="num">
                                      <p:cBhvr additive="base">
                                        <p:cTn id="52" dur="1000" fill="hold"/>
                                        <p:tgtEl>
                                          <p:spTgt spid="20"/>
                                        </p:tgtEl>
                                        <p:attrNameLst>
                                          <p:attrName>ppt_y</p:attrName>
                                        </p:attrNameLst>
                                      </p:cBhvr>
                                      <p:tavLst>
                                        <p:tav tm="0">
                                          <p:val>
                                            <p:strVal val="#ppt_y"/>
                                          </p:val>
                                        </p:tav>
                                        <p:tav tm="100000">
                                          <p:val>
                                            <p:strVal val="#ppt_y"/>
                                          </p:val>
                                        </p:tav>
                                      </p:tavLst>
                                    </p:anim>
                                  </p:childTnLst>
                                </p:cTn>
                              </p:par>
                            </p:childTnLst>
                          </p:cTn>
                        </p:par>
                        <p:par>
                          <p:cTn id="53" fill="hold">
                            <p:stCondLst>
                              <p:cond delay="5500"/>
                            </p:stCondLst>
                            <p:childTnLst>
                              <p:par>
                                <p:cTn id="54" presetID="2" presetClass="entr" presetSubtype="8" decel="10000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additive="base">
                                        <p:cTn id="56" dur="1000" fill="hold"/>
                                        <p:tgtEl>
                                          <p:spTgt spid="23"/>
                                        </p:tgtEl>
                                        <p:attrNameLst>
                                          <p:attrName>ppt_x</p:attrName>
                                        </p:attrNameLst>
                                      </p:cBhvr>
                                      <p:tavLst>
                                        <p:tav tm="0">
                                          <p:val>
                                            <p:strVal val="0-#ppt_w/2"/>
                                          </p:val>
                                        </p:tav>
                                        <p:tav tm="100000">
                                          <p:val>
                                            <p:strVal val="#ppt_x"/>
                                          </p:val>
                                        </p:tav>
                                      </p:tavLst>
                                    </p:anim>
                                    <p:anim calcmode="lin" valueType="num">
                                      <p:cBhvr additive="base">
                                        <p:cTn id="57" dur="1000" fill="hold"/>
                                        <p:tgtEl>
                                          <p:spTgt spid="23"/>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1000" fill="hold"/>
                                        <p:tgtEl>
                                          <p:spTgt spid="24"/>
                                        </p:tgtEl>
                                        <p:attrNameLst>
                                          <p:attrName>ppt_x</p:attrName>
                                        </p:attrNameLst>
                                      </p:cBhvr>
                                      <p:tavLst>
                                        <p:tav tm="0">
                                          <p:val>
                                            <p:strVal val="1+#ppt_w/2"/>
                                          </p:val>
                                        </p:tav>
                                        <p:tav tm="100000">
                                          <p:val>
                                            <p:strVal val="#ppt_x"/>
                                          </p:val>
                                        </p:tav>
                                      </p:tavLst>
                                    </p:anim>
                                    <p:anim calcmode="lin" valueType="num">
                                      <p:cBhvr additive="base">
                                        <p:cTn id="61"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3" grpId="0" animBg="1"/>
      <p:bldP spid="2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20</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631597" y="1120197"/>
                <a:ext cx="5502503" cy="3577774"/>
              </a:xfrm>
              <a:prstGeom prst="rect">
                <a:avLst/>
              </a:prstGeom>
              <a:noFill/>
            </p:spPr>
            <p:txBody>
              <a:bodyPr wrap="square" rtlCol="0">
                <a:spAutoFit/>
              </a:bodyPr>
              <a:lstStyle/>
              <a:p>
                <a:pPr marL="342900" lvl="1" indent="-342900">
                  <a:lnSpc>
                    <a:spcPct val="150000"/>
                  </a:lnSpc>
                  <a:buClr>
                    <a:srgbClr val="3859CD"/>
                  </a:buClr>
                  <a:buSzPct val="100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）化简后得到最简与或式</a:t>
                </a:r>
                <a:endParaRPr lang="en-US" altLang="zh-CN" sz="2400" b="1" dirty="0">
                  <a:latin typeface="微软雅黑" panose="020B0503020204020204" pitchFamily="34" charset="-122"/>
                  <a:ea typeface="微软雅黑" panose="020B0503020204020204" pitchFamily="34" charset="-122"/>
                </a:endParaRPr>
              </a:p>
              <a:p>
                <a:pPr indent="361950" algn="just">
                  <a:lnSpc>
                    <a:spcPct val="130000"/>
                  </a:lnSpc>
                  <a:spcAft>
                    <a:spcPts val="0"/>
                  </a:spcAft>
                </a:pPr>
                <a:r>
                  <a:rPr lang="en-US" altLang="zh-CN" sz="2400" b="1" kern="100" dirty="0" smtClean="0">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𝐘</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400" b="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𝟑</m:t>
                                </m:r>
                              </m:sub>
                            </m:sSub>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𝟐</m:t>
                                </m:r>
                              </m:sub>
                            </m:sSub>
                          </m:e>
                        </m:acc>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𝟑</m:t>
                                </m:r>
                              </m:sub>
                            </m:sSub>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𝟏</m:t>
                                </m:r>
                              </m:sub>
                            </m:sSub>
                          </m:e>
                        </m:acc>
                      </m:e>
                    </m:acc>
                    <m:r>
                      <a:rPr lang="en-US" altLang="zh-CN" sz="2400" b="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𝟑</m:t>
                        </m:r>
                      </m:sub>
                    </m:sSub>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𝟑</m:t>
                        </m:r>
                      </m:sub>
                    </m:sSub>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𝟏</m:t>
                        </m:r>
                      </m:sub>
                    </m:sSub>
                  </m:oMath>
                </a14:m>
                <a:endParaRPr lang="zh-CN" altLang="zh-CN" sz="2400" b="1" kern="100" dirty="0">
                  <a:latin typeface="Calibri" panose="020F0502020204030204" pitchFamily="34" charset="0"/>
                  <a:ea typeface="宋体" panose="02010600030101010101" pitchFamily="2" charset="-122"/>
                  <a:cs typeface="Times New Roman" panose="02020603050405020304" pitchFamily="18" charset="0"/>
                </a:endParaRPr>
              </a:p>
              <a:p>
                <a:pPr indent="361950" algn="just">
                  <a:lnSpc>
                    <a:spcPct val="130000"/>
                  </a:lnSpc>
                  <a:spcAft>
                    <a:spcPts val="0"/>
                  </a:spcAft>
                </a:pPr>
                <a:r>
                  <a:rPr lang="en-US" altLang="zh-CN" sz="2400" b="1" kern="100" dirty="0" smtClean="0">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𝐘</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𝟑</m:t>
                                    </m:r>
                                  </m:sub>
                                </m:sSub>
                              </m:e>
                            </m:acc>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𝟐</m:t>
                                </m:r>
                              </m:sub>
                            </m:sSub>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𝟎</m:t>
                                </m:r>
                              </m:sub>
                            </m:sSub>
                          </m:e>
                        </m:acc>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𝟑</m:t>
                                    </m:r>
                                  </m:sub>
                                </m:sSub>
                              </m:e>
                            </m:acc>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𝟐</m:t>
                                </m:r>
                              </m:sub>
                            </m:sSub>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𝟏</m:t>
                                </m:r>
                              </m:sub>
                            </m:sSub>
                          </m:e>
                        </m:acc>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𝟑</m:t>
                                </m:r>
                              </m:sub>
                            </m:sSub>
                            <m:bar>
                              <m:barPr>
                                <m:pos m:val="top"/>
                                <m:ctrlPr>
                                  <a:rPr lang="zh-CN" altLang="zh-CN" sz="2400" b="1" i="1" kern="100">
                                    <a:latin typeface="Cambria Math"/>
                                    <a:ea typeface="Cambria Math" panose="02040503050406030204" pitchFamily="18" charset="0"/>
                                    <a:cs typeface="Times New Roman" panose="02020603050405020304" pitchFamily="18" charset="0"/>
                                  </a:rPr>
                                </m:ctrlPr>
                              </m:bar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𝟐</m:t>
                                    </m:r>
                                  </m:sub>
                                </m:sSub>
                              </m:e>
                            </m:ba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bar>
                              <m:barPr>
                                <m:pos m:val="top"/>
                                <m:ctrlPr>
                                  <a:rPr lang="zh-CN" altLang="zh-CN" sz="2400" b="1" i="1" kern="100">
                                    <a:latin typeface="Cambria Math"/>
                                    <a:ea typeface="Cambria Math" panose="02040503050406030204" pitchFamily="18" charset="0"/>
                                    <a:cs typeface="Times New Roman" panose="02020603050405020304" pitchFamily="18" charset="0"/>
                                  </a:rPr>
                                </m:ctrlPr>
                              </m:bar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𝟏</m:t>
                                    </m:r>
                                  </m:sub>
                                </m:sSub>
                              </m:e>
                            </m:bar>
                          </m:e>
                        </m:acc>
                      </m:e>
                    </m:acc>
                  </m:oMath>
                </a14:m>
                <a:endParaRPr lang="en-US" altLang="zh-CN" sz="2400" b="1" i="1" kern="100" dirty="0" smtClean="0">
                  <a:latin typeface="Cambria Math"/>
                  <a:ea typeface="宋体" panose="02010600030101010101" pitchFamily="2" charset="-122"/>
                  <a:cs typeface="Times New Roman" panose="02020603050405020304" pitchFamily="18" charset="0"/>
                </a:endParaRPr>
              </a:p>
              <a:p>
                <a:pPr indent="361950" algn="just">
                  <a:lnSpc>
                    <a:spcPct val="130000"/>
                  </a:lnSpc>
                  <a:spcAft>
                    <a:spcPts val="0"/>
                  </a:spcAft>
                </a:pPr>
                <a:r>
                  <a:rPr lang="en-US" altLang="zh-CN" sz="2400" b="1" kern="100" dirty="0" smtClean="0">
                    <a:ea typeface="宋体" panose="02010600030101010101" pitchFamily="2" charset="-122"/>
                    <a:cs typeface="Times New Roman" panose="02020603050405020304" pitchFamily="18" charset="0"/>
                  </a:rPr>
                  <a:t>       </a:t>
                </a:r>
                <a14:m>
                  <m:oMath xmlns:m="http://schemas.openxmlformats.org/officeDocument/2006/math">
                    <m:r>
                      <a:rPr lang="en-US" altLang="zh-CN" sz="2400" b="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𝟑</m:t>
                            </m:r>
                          </m:sub>
                        </m:sSub>
                      </m:e>
                    </m:acc>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𝟐</m:t>
                        </m:r>
                      </m:sub>
                    </m:sSub>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𝟑</m:t>
                            </m:r>
                          </m:sub>
                        </m:sSub>
                      </m:e>
                    </m:acc>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𝟐</m:t>
                        </m:r>
                      </m:sub>
                    </m:sSub>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𝟑</m:t>
                        </m:r>
                      </m:sub>
                    </m:sSub>
                    <m:bar>
                      <m:barPr>
                        <m:pos m:val="top"/>
                        <m:ctrlPr>
                          <a:rPr lang="zh-CN" altLang="zh-CN" sz="2400" b="1" i="1" kern="100">
                            <a:latin typeface="Cambria Math"/>
                            <a:ea typeface="Cambria Math" panose="02040503050406030204" pitchFamily="18" charset="0"/>
                            <a:cs typeface="Times New Roman" panose="02020603050405020304" pitchFamily="18" charset="0"/>
                          </a:rPr>
                        </m:ctrlPr>
                      </m:bar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𝟐</m:t>
                            </m:r>
                          </m:sub>
                        </m:sSub>
                      </m:e>
                    </m:ba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bar>
                      <m:barPr>
                        <m:pos m:val="top"/>
                        <m:ctrlPr>
                          <a:rPr lang="zh-CN" altLang="zh-CN" sz="2400" b="1" i="1" kern="100">
                            <a:latin typeface="Cambria Math"/>
                            <a:ea typeface="Cambria Math" panose="02040503050406030204" pitchFamily="18" charset="0"/>
                            <a:cs typeface="Times New Roman" panose="02020603050405020304" pitchFamily="18" charset="0"/>
                          </a:rPr>
                        </m:ctrlPr>
                      </m:bar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𝟏</m:t>
                            </m:r>
                          </m:sub>
                        </m:sSub>
                      </m:e>
                    </m:bar>
                  </m:oMath>
                </a14:m>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kern="100" dirty="0" smtClean="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latin typeface="Calibri" panose="020F0502020204030204" pitchFamily="34" charset="0"/>
                  <a:ea typeface="宋体" panose="02010600030101010101" pitchFamily="2" charset="-122"/>
                  <a:cs typeface="Times New Roman" panose="02020603050405020304" pitchFamily="18" charset="0"/>
                </a:endParaRPr>
              </a:p>
              <a:p>
                <a:pPr indent="361950" algn="just">
                  <a:lnSpc>
                    <a:spcPct val="130000"/>
                  </a:lnSpc>
                  <a:spcAft>
                    <a:spcPts val="0"/>
                  </a:spcAft>
                </a:pPr>
                <a:r>
                  <a:rPr lang="en-US" altLang="zh-CN" sz="2400" b="1" kern="100" dirty="0" smtClean="0">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𝐘</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𝟑</m:t>
                                    </m:r>
                                  </m:sub>
                                </m:sSub>
                              </m:e>
                            </m:acc>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𝟐</m:t>
                                    </m:r>
                                  </m:sub>
                                </m:sSub>
                              </m:e>
                            </m:acc>
                          </m:e>
                        </m:acc>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𝟑</m:t>
                                    </m:r>
                                  </m:sub>
                                </m:sSub>
                              </m:e>
                            </m:acc>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bar>
                              <m:barPr>
                                <m:pos m:val="top"/>
                                <m:ctrlPr>
                                  <a:rPr lang="zh-CN" altLang="zh-CN" sz="2400" b="1" i="1" kern="100">
                                    <a:latin typeface="Cambria Math"/>
                                    <a:ea typeface="Cambria Math" panose="02040503050406030204" pitchFamily="18" charset="0"/>
                                    <a:cs typeface="Times New Roman" panose="02020603050405020304" pitchFamily="18" charset="0"/>
                                  </a:rPr>
                                </m:ctrlPr>
                              </m:bar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𝟏</m:t>
                                    </m:r>
                                  </m:sub>
                                </m:sSub>
                              </m:e>
                            </m:ba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bar>
                              <m:barPr>
                                <m:pos m:val="top"/>
                                <m:ctrlPr>
                                  <a:rPr lang="zh-CN" altLang="zh-CN" sz="2400" b="1" i="1" kern="100">
                                    <a:latin typeface="Cambria Math"/>
                                    <a:ea typeface="Cambria Math" panose="02040503050406030204" pitchFamily="18" charset="0"/>
                                    <a:cs typeface="Times New Roman" panose="02020603050405020304" pitchFamily="18" charset="0"/>
                                  </a:rPr>
                                </m:ctrlPr>
                              </m:bar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𝟎</m:t>
                                    </m:r>
                                  </m:sub>
                                </m:sSub>
                              </m:e>
                            </m:bar>
                          </m:e>
                        </m:acc>
                      </m:e>
                    </m:acc>
                  </m:oMath>
                </a14:m>
                <a:endParaRPr lang="en-US" altLang="zh-CN" sz="2400" b="1" i="1" kern="100" dirty="0" smtClean="0">
                  <a:latin typeface="Cambria Math"/>
                  <a:ea typeface="宋体" panose="02010600030101010101" pitchFamily="2" charset="-122"/>
                  <a:cs typeface="Times New Roman" panose="02020603050405020304" pitchFamily="18" charset="0"/>
                </a:endParaRPr>
              </a:p>
              <a:p>
                <a:pPr indent="361950" algn="just">
                  <a:lnSpc>
                    <a:spcPct val="130000"/>
                  </a:lnSpc>
                  <a:spcAft>
                    <a:spcPts val="0"/>
                  </a:spcAft>
                </a:pPr>
                <a:r>
                  <a:rPr lang="en-US" altLang="zh-CN" sz="2400" b="1" kern="100" dirty="0" smtClean="0">
                    <a:ea typeface="宋体" panose="02010600030101010101" pitchFamily="2" charset="-122"/>
                    <a:cs typeface="Times New Roman" panose="02020603050405020304" pitchFamily="18" charset="0"/>
                  </a:rPr>
                  <a:t>       </a:t>
                </a:r>
                <a14:m>
                  <m:oMath xmlns:m="http://schemas.openxmlformats.org/officeDocument/2006/math">
                    <m:r>
                      <a:rPr lang="en-US" altLang="zh-CN" sz="2400" b="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𝟑</m:t>
                            </m:r>
                          </m:sub>
                        </m:sSub>
                      </m:e>
                    </m:acc>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𝟐</m:t>
                            </m:r>
                          </m:sub>
                        </m:sSub>
                      </m:e>
                    </m:acc>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𝟑</m:t>
                            </m:r>
                          </m:sub>
                        </m:sSub>
                      </m:e>
                    </m:acc>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bar>
                      <m:barPr>
                        <m:pos m:val="top"/>
                        <m:ctrlPr>
                          <a:rPr lang="zh-CN" altLang="zh-CN" sz="2400" b="1" i="1" kern="100">
                            <a:latin typeface="Cambria Math"/>
                            <a:ea typeface="Cambria Math" panose="02040503050406030204" pitchFamily="18" charset="0"/>
                            <a:cs typeface="Times New Roman" panose="02020603050405020304" pitchFamily="18" charset="0"/>
                          </a:rPr>
                        </m:ctrlPr>
                      </m:bar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𝟏</m:t>
                            </m:r>
                          </m:sub>
                        </m:sSub>
                      </m:e>
                    </m:ba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bar>
                      <m:barPr>
                        <m:pos m:val="top"/>
                        <m:ctrlPr>
                          <a:rPr lang="zh-CN" altLang="zh-CN" sz="2400" b="1" i="1" kern="100">
                            <a:latin typeface="Cambria Math"/>
                            <a:ea typeface="Cambria Math" panose="02040503050406030204" pitchFamily="18" charset="0"/>
                            <a:cs typeface="Times New Roman" panose="02020603050405020304" pitchFamily="18" charset="0"/>
                          </a:rPr>
                        </m:ctrlPr>
                      </m:barPr>
                      <m:e>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𝟎</m:t>
                            </m:r>
                          </m:sub>
                        </m:sSub>
                      </m:e>
                    </m:bar>
                  </m:oMath>
                </a14:m>
                <a:endParaRPr lang="en-US" altLang="zh-CN" sz="2400" b="1" kern="100" dirty="0">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631597" y="1120197"/>
                <a:ext cx="5502503" cy="3577774"/>
              </a:xfrm>
              <a:prstGeom prst="rect">
                <a:avLst/>
              </a:prstGeom>
              <a:blipFill rotWithShape="1">
                <a:blip r:embed="rId3"/>
                <a:stretch>
                  <a:fillRect l="-1552"/>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第四章 组合逻辑电路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组合逻辑电路的分析</a:t>
            </a:r>
            <a:endParaRPr lang="zh-CN" altLang="en-US" dirty="0">
              <a:effectLst>
                <a:outerShdw blurRad="38100" dist="38100" dir="2700000" algn="tl">
                  <a:srgbClr val="000000">
                    <a:alpha val="43137"/>
                  </a:srgbClr>
                </a:outerShdw>
              </a:effectLst>
            </a:endParaRPr>
          </a:p>
        </p:txBody>
      </p:sp>
      <p:graphicFrame>
        <p:nvGraphicFramePr>
          <p:cNvPr id="7" name="表格 6"/>
          <p:cNvGraphicFramePr>
            <a:graphicFrameLocks noGrp="1"/>
          </p:cNvGraphicFramePr>
          <p:nvPr>
            <p:extLst>
              <p:ext uri="{D42A27DB-BD31-4B8C-83A1-F6EECF244321}">
                <p14:modId xmlns:p14="http://schemas.microsoft.com/office/powerpoint/2010/main" val="3169801497"/>
              </p:ext>
            </p:extLst>
          </p:nvPr>
        </p:nvGraphicFramePr>
        <p:xfrm>
          <a:off x="6721262" y="1120197"/>
          <a:ext cx="4676740" cy="5632253"/>
        </p:xfrm>
        <a:graphic>
          <a:graphicData uri="http://schemas.openxmlformats.org/drawingml/2006/table">
            <a:tbl>
              <a:tblPr firstRow="1" firstCol="1" bandRow="1">
                <a:tableStyleId>{B301B821-A1FF-4177-AEE7-76D212191A09}</a:tableStyleId>
              </a:tblPr>
              <a:tblGrid>
                <a:gridCol w="686679">
                  <a:extLst>
                    <a:ext uri="{9D8B030D-6E8A-4147-A177-3AD203B41FA5}">
                      <a16:colId xmlns:a16="http://schemas.microsoft.com/office/drawing/2014/main" xmlns="" val="3142503779"/>
                    </a:ext>
                  </a:extLst>
                </a:gridCol>
                <a:gridCol w="686679">
                  <a:extLst>
                    <a:ext uri="{9D8B030D-6E8A-4147-A177-3AD203B41FA5}">
                      <a16:colId xmlns:a16="http://schemas.microsoft.com/office/drawing/2014/main" xmlns="" val="2259885742"/>
                    </a:ext>
                  </a:extLst>
                </a:gridCol>
                <a:gridCol w="686679">
                  <a:extLst>
                    <a:ext uri="{9D8B030D-6E8A-4147-A177-3AD203B41FA5}">
                      <a16:colId xmlns:a16="http://schemas.microsoft.com/office/drawing/2014/main" xmlns="" val="1847183834"/>
                    </a:ext>
                  </a:extLst>
                </a:gridCol>
                <a:gridCol w="686679">
                  <a:extLst>
                    <a:ext uri="{9D8B030D-6E8A-4147-A177-3AD203B41FA5}">
                      <a16:colId xmlns:a16="http://schemas.microsoft.com/office/drawing/2014/main" xmlns="" val="1966423694"/>
                    </a:ext>
                  </a:extLst>
                </a:gridCol>
                <a:gridCol w="682943">
                  <a:extLst>
                    <a:ext uri="{9D8B030D-6E8A-4147-A177-3AD203B41FA5}">
                      <a16:colId xmlns:a16="http://schemas.microsoft.com/office/drawing/2014/main" xmlns="" val="28364628"/>
                    </a:ext>
                  </a:extLst>
                </a:gridCol>
                <a:gridCol w="670988">
                  <a:extLst>
                    <a:ext uri="{9D8B030D-6E8A-4147-A177-3AD203B41FA5}">
                      <a16:colId xmlns:a16="http://schemas.microsoft.com/office/drawing/2014/main" xmlns="" val="1732479260"/>
                    </a:ext>
                  </a:extLst>
                </a:gridCol>
                <a:gridCol w="576093">
                  <a:extLst>
                    <a:ext uri="{9D8B030D-6E8A-4147-A177-3AD203B41FA5}">
                      <a16:colId xmlns:a16="http://schemas.microsoft.com/office/drawing/2014/main" xmlns="" val="258696074"/>
                    </a:ext>
                  </a:extLst>
                </a:gridCol>
              </a:tblGrid>
              <a:tr h="331309">
                <a:tc>
                  <a:txBody>
                    <a:bodyPr/>
                    <a:lstStyle/>
                    <a:p>
                      <a:pPr algn="ctr">
                        <a:lnSpc>
                          <a:spcPts val="2000"/>
                        </a:lnSpc>
                        <a:spcAft>
                          <a:spcPts val="0"/>
                        </a:spcAft>
                      </a:pPr>
                      <a:r>
                        <a:rPr lang="en-US" sz="1800" b="1" kern="100" dirty="0">
                          <a:effectLst/>
                          <a:latin typeface="Times New Roman" panose="02020603050405020304" pitchFamily="18" charset="0"/>
                          <a:cs typeface="Times New Roman" panose="02020603050405020304" pitchFamily="18" charset="0"/>
                        </a:rPr>
                        <a:t>X</a:t>
                      </a:r>
                      <a:r>
                        <a:rPr lang="en-US" sz="1800" b="1" kern="100" baseline="-25000" dirty="0">
                          <a:effectLst/>
                          <a:latin typeface="Times New Roman" panose="02020603050405020304" pitchFamily="18" charset="0"/>
                          <a:cs typeface="Times New Roman" panose="02020603050405020304" pitchFamily="18" charset="0"/>
                        </a:rPr>
                        <a:t>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X</a:t>
                      </a:r>
                      <a:r>
                        <a:rPr lang="en-US" sz="1800" b="1" kern="100" baseline="-25000">
                          <a:effectLst/>
                          <a:latin typeface="Times New Roman" panose="02020603050405020304" pitchFamily="18" charset="0"/>
                          <a:cs typeface="Times New Roman" panose="02020603050405020304" pitchFamily="18" charset="0"/>
                        </a:rPr>
                        <a:t>2</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X</a:t>
                      </a:r>
                      <a:r>
                        <a:rPr lang="en-US" sz="1800" b="1" kern="100" baseline="-250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dirty="0">
                          <a:effectLst/>
                          <a:latin typeface="Times New Roman" panose="02020603050405020304" pitchFamily="18" charset="0"/>
                          <a:cs typeface="Times New Roman" panose="02020603050405020304" pitchFamily="18" charset="0"/>
                        </a:rPr>
                        <a:t>X</a:t>
                      </a:r>
                      <a:r>
                        <a:rPr lang="en-US" sz="1800" b="1" kern="100" baseline="-25000" dirty="0">
                          <a:effectLst/>
                          <a:latin typeface="Times New Roman" panose="02020603050405020304" pitchFamily="18" charset="0"/>
                          <a:cs typeface="Times New Roman" panose="02020603050405020304" pitchFamily="18" charset="0"/>
                        </a:rPr>
                        <a:t>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Y</a:t>
                      </a:r>
                      <a:r>
                        <a:rPr lang="en-US" sz="1800" b="1" kern="100" baseline="-25000">
                          <a:effectLst/>
                          <a:latin typeface="Times New Roman" panose="02020603050405020304" pitchFamily="18" charset="0"/>
                          <a:cs typeface="Times New Roman" panose="02020603050405020304" pitchFamily="18" charset="0"/>
                        </a:rPr>
                        <a:t>2</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Y</a:t>
                      </a:r>
                      <a:r>
                        <a:rPr lang="en-US" sz="1800" b="1" kern="100" baseline="-250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Y</a:t>
                      </a:r>
                      <a:r>
                        <a:rPr lang="en-US" sz="1800" b="1" kern="100" baseline="-250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1379946923"/>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2337418388"/>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1124082848"/>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2641076911"/>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dirty="0">
                          <a:effectLst/>
                          <a:latin typeface="Times New Roman" panose="02020603050405020304" pitchFamily="18" charset="0"/>
                          <a:cs typeface="Times New Roman" panose="02020603050405020304" pitchFamily="18" charset="0"/>
                        </a:rPr>
                        <a:t>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3868245580"/>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2426068728"/>
                  </a:ext>
                </a:extLst>
              </a:tr>
              <a:tr h="331309">
                <a:tc>
                  <a:txBody>
                    <a:bodyPr/>
                    <a:lstStyle/>
                    <a:p>
                      <a:pPr algn="ctr">
                        <a:lnSpc>
                          <a:spcPts val="2000"/>
                        </a:lnSpc>
                        <a:spcAft>
                          <a:spcPts val="0"/>
                        </a:spcAft>
                      </a:pPr>
                      <a:r>
                        <a:rPr lang="en-US" sz="1800" b="1" kern="100" dirty="0">
                          <a:effectLst/>
                          <a:latin typeface="Times New Roman" panose="02020603050405020304" pitchFamily="18" charset="0"/>
                          <a:cs typeface="Times New Roman" panose="02020603050405020304" pitchFamily="18" charset="0"/>
                        </a:rPr>
                        <a:t>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dirty="0">
                          <a:effectLst/>
                          <a:latin typeface="Times New Roman" panose="02020603050405020304" pitchFamily="18" charset="0"/>
                          <a:cs typeface="Times New Roman" panose="02020603050405020304" pitchFamily="18" charset="0"/>
                        </a:rPr>
                        <a:t>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440002895"/>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2125029610"/>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3319654604"/>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80021231"/>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359712973"/>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292388776"/>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790625853"/>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1132221491"/>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3080320638"/>
                  </a:ext>
                </a:extLst>
              </a:tr>
              <a:tr h="331309">
                <a:tc>
                  <a:txBody>
                    <a:bodyPr/>
                    <a:lstStyle/>
                    <a:p>
                      <a:pPr algn="ctr">
                        <a:lnSpc>
                          <a:spcPts val="2000"/>
                        </a:lnSpc>
                        <a:spcAft>
                          <a:spcPts val="0"/>
                        </a:spcAft>
                      </a:pPr>
                      <a:r>
                        <a:rPr lang="en-US" sz="1800" b="1" kern="100" dirty="0">
                          <a:effectLst/>
                          <a:latin typeface="Times New Roman" panose="02020603050405020304" pitchFamily="18" charset="0"/>
                          <a:cs typeface="Times New Roman" panose="02020603050405020304" pitchFamily="18" charset="0"/>
                        </a:rPr>
                        <a:t>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3718542974"/>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dirty="0">
                          <a:effectLst/>
                          <a:latin typeface="Times New Roman" panose="02020603050405020304" pitchFamily="18" charset="0"/>
                          <a:cs typeface="Times New Roman" panose="02020603050405020304" pitchFamily="18" charset="0"/>
                        </a:rPr>
                        <a:t>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3095405238"/>
                  </a:ext>
                </a:extLst>
              </a:tr>
            </a:tbl>
          </a:graphicData>
        </a:graphic>
      </p:graphicFrame>
      <p:sp>
        <p:nvSpPr>
          <p:cNvPr id="8" name="文本框 4"/>
          <p:cNvSpPr txBox="1"/>
          <p:nvPr/>
        </p:nvSpPr>
        <p:spPr>
          <a:xfrm>
            <a:off x="735424" y="4697971"/>
            <a:ext cx="5607424" cy="461665"/>
          </a:xfrm>
          <a:prstGeom prst="rect">
            <a:avLst/>
          </a:prstGeom>
          <a:noFill/>
        </p:spPr>
        <p:txBody>
          <a:bodyPr wrap="square" rtlCol="0">
            <a:spAutoFit/>
          </a:bodyPr>
          <a:lstStyle/>
          <a:p>
            <a:pPr marL="342900" indent="-342900">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列出真值表</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7973557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21</a:t>
            </a:fld>
            <a:endParaRPr lang="zh-CN" altLang="en-US"/>
          </a:p>
        </p:txBody>
      </p:sp>
      <p:sp>
        <p:nvSpPr>
          <p:cNvPr id="4" name="页脚占位符 3"/>
          <p:cNvSpPr>
            <a:spLocks noGrp="1"/>
          </p:cNvSpPr>
          <p:nvPr>
            <p:ph type="ftr" sz="quarter" idx="11"/>
          </p:nvPr>
        </p:nvSpPr>
        <p:spPr/>
        <p:txBody>
          <a:bodyPr/>
          <a:lstStyle/>
          <a:p>
            <a:r>
              <a:rPr lang="zh-CN" altLang="en-US" dirty="0" smtClean="0"/>
              <a:t>第四章 组合逻辑电路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组合逻辑电路的分析</a:t>
            </a:r>
            <a:endParaRPr lang="zh-CN" altLang="en-US" dirty="0">
              <a:effectLst>
                <a:outerShdw blurRad="38100" dist="38100" dir="2700000" algn="tl">
                  <a:srgbClr val="000000">
                    <a:alpha val="43137"/>
                  </a:srgbClr>
                </a:outerShdw>
              </a:effectLst>
            </a:endParaRPr>
          </a:p>
        </p:txBody>
      </p:sp>
      <p:graphicFrame>
        <p:nvGraphicFramePr>
          <p:cNvPr id="2" name="表格 1"/>
          <p:cNvGraphicFramePr>
            <a:graphicFrameLocks noGrp="1"/>
          </p:cNvGraphicFramePr>
          <p:nvPr>
            <p:extLst>
              <p:ext uri="{D42A27DB-BD31-4B8C-83A1-F6EECF244321}">
                <p14:modId xmlns:p14="http://schemas.microsoft.com/office/powerpoint/2010/main" val="3100243470"/>
              </p:ext>
            </p:extLst>
          </p:nvPr>
        </p:nvGraphicFramePr>
        <p:xfrm>
          <a:off x="6721262" y="1120197"/>
          <a:ext cx="4676740" cy="5632253"/>
        </p:xfrm>
        <a:graphic>
          <a:graphicData uri="http://schemas.openxmlformats.org/drawingml/2006/table">
            <a:tbl>
              <a:tblPr firstRow="1" firstCol="1" bandRow="1">
                <a:tableStyleId>{B301B821-A1FF-4177-AEE7-76D212191A09}</a:tableStyleId>
              </a:tblPr>
              <a:tblGrid>
                <a:gridCol w="686679">
                  <a:extLst>
                    <a:ext uri="{9D8B030D-6E8A-4147-A177-3AD203B41FA5}">
                      <a16:colId xmlns:a16="http://schemas.microsoft.com/office/drawing/2014/main" xmlns="" val="3142503779"/>
                    </a:ext>
                  </a:extLst>
                </a:gridCol>
                <a:gridCol w="686679">
                  <a:extLst>
                    <a:ext uri="{9D8B030D-6E8A-4147-A177-3AD203B41FA5}">
                      <a16:colId xmlns:a16="http://schemas.microsoft.com/office/drawing/2014/main" xmlns="" val="2259885742"/>
                    </a:ext>
                  </a:extLst>
                </a:gridCol>
                <a:gridCol w="686679">
                  <a:extLst>
                    <a:ext uri="{9D8B030D-6E8A-4147-A177-3AD203B41FA5}">
                      <a16:colId xmlns:a16="http://schemas.microsoft.com/office/drawing/2014/main" xmlns="" val="1847183834"/>
                    </a:ext>
                  </a:extLst>
                </a:gridCol>
                <a:gridCol w="686679">
                  <a:extLst>
                    <a:ext uri="{9D8B030D-6E8A-4147-A177-3AD203B41FA5}">
                      <a16:colId xmlns:a16="http://schemas.microsoft.com/office/drawing/2014/main" xmlns="" val="1966423694"/>
                    </a:ext>
                  </a:extLst>
                </a:gridCol>
                <a:gridCol w="682943">
                  <a:extLst>
                    <a:ext uri="{9D8B030D-6E8A-4147-A177-3AD203B41FA5}">
                      <a16:colId xmlns:a16="http://schemas.microsoft.com/office/drawing/2014/main" xmlns="" val="28364628"/>
                    </a:ext>
                  </a:extLst>
                </a:gridCol>
                <a:gridCol w="670988">
                  <a:extLst>
                    <a:ext uri="{9D8B030D-6E8A-4147-A177-3AD203B41FA5}">
                      <a16:colId xmlns:a16="http://schemas.microsoft.com/office/drawing/2014/main" xmlns="" val="1732479260"/>
                    </a:ext>
                  </a:extLst>
                </a:gridCol>
                <a:gridCol w="576093">
                  <a:extLst>
                    <a:ext uri="{9D8B030D-6E8A-4147-A177-3AD203B41FA5}">
                      <a16:colId xmlns:a16="http://schemas.microsoft.com/office/drawing/2014/main" xmlns="" val="258696074"/>
                    </a:ext>
                  </a:extLst>
                </a:gridCol>
              </a:tblGrid>
              <a:tr h="331309">
                <a:tc>
                  <a:txBody>
                    <a:bodyPr/>
                    <a:lstStyle/>
                    <a:p>
                      <a:pPr algn="ctr">
                        <a:lnSpc>
                          <a:spcPts val="2000"/>
                        </a:lnSpc>
                        <a:spcAft>
                          <a:spcPts val="0"/>
                        </a:spcAft>
                      </a:pPr>
                      <a:r>
                        <a:rPr lang="en-US" sz="1800" b="1" kern="100" dirty="0">
                          <a:effectLst/>
                          <a:latin typeface="Times New Roman" panose="02020603050405020304" pitchFamily="18" charset="0"/>
                          <a:cs typeface="Times New Roman" panose="02020603050405020304" pitchFamily="18" charset="0"/>
                        </a:rPr>
                        <a:t>X</a:t>
                      </a:r>
                      <a:r>
                        <a:rPr lang="en-US" sz="1800" b="1" kern="100" baseline="-25000" dirty="0">
                          <a:effectLst/>
                          <a:latin typeface="Times New Roman" panose="02020603050405020304" pitchFamily="18" charset="0"/>
                          <a:cs typeface="Times New Roman" panose="02020603050405020304" pitchFamily="18" charset="0"/>
                        </a:rPr>
                        <a:t>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X</a:t>
                      </a:r>
                      <a:r>
                        <a:rPr lang="en-US" sz="1800" b="1" kern="100" baseline="-25000">
                          <a:effectLst/>
                          <a:latin typeface="Times New Roman" panose="02020603050405020304" pitchFamily="18" charset="0"/>
                          <a:cs typeface="Times New Roman" panose="02020603050405020304" pitchFamily="18" charset="0"/>
                        </a:rPr>
                        <a:t>2</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X</a:t>
                      </a:r>
                      <a:r>
                        <a:rPr lang="en-US" sz="1800" b="1" kern="100" baseline="-250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dirty="0">
                          <a:effectLst/>
                          <a:latin typeface="Times New Roman" panose="02020603050405020304" pitchFamily="18" charset="0"/>
                          <a:cs typeface="Times New Roman" panose="02020603050405020304" pitchFamily="18" charset="0"/>
                        </a:rPr>
                        <a:t>X</a:t>
                      </a:r>
                      <a:r>
                        <a:rPr lang="en-US" sz="1800" b="1" kern="100" baseline="-25000" dirty="0">
                          <a:effectLst/>
                          <a:latin typeface="Times New Roman" panose="02020603050405020304" pitchFamily="18" charset="0"/>
                          <a:cs typeface="Times New Roman" panose="02020603050405020304" pitchFamily="18" charset="0"/>
                        </a:rPr>
                        <a:t>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Y</a:t>
                      </a:r>
                      <a:r>
                        <a:rPr lang="en-US" sz="1800" b="1" kern="100" baseline="-25000">
                          <a:effectLst/>
                          <a:latin typeface="Times New Roman" panose="02020603050405020304" pitchFamily="18" charset="0"/>
                          <a:cs typeface="Times New Roman" panose="02020603050405020304" pitchFamily="18" charset="0"/>
                        </a:rPr>
                        <a:t>2</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Y</a:t>
                      </a:r>
                      <a:r>
                        <a:rPr lang="en-US" sz="1800" b="1" kern="100" baseline="-250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Y</a:t>
                      </a:r>
                      <a:r>
                        <a:rPr lang="en-US" sz="1800" b="1" kern="100" baseline="-250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1379946923"/>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2337418388"/>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1124082848"/>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2641076911"/>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dirty="0">
                          <a:effectLst/>
                          <a:latin typeface="Times New Roman" panose="02020603050405020304" pitchFamily="18" charset="0"/>
                          <a:cs typeface="Times New Roman" panose="02020603050405020304" pitchFamily="18" charset="0"/>
                        </a:rPr>
                        <a:t>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3868245580"/>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2426068728"/>
                  </a:ext>
                </a:extLst>
              </a:tr>
              <a:tr h="331309">
                <a:tc>
                  <a:txBody>
                    <a:bodyPr/>
                    <a:lstStyle/>
                    <a:p>
                      <a:pPr algn="ctr">
                        <a:lnSpc>
                          <a:spcPts val="2000"/>
                        </a:lnSpc>
                        <a:spcAft>
                          <a:spcPts val="0"/>
                        </a:spcAft>
                      </a:pPr>
                      <a:r>
                        <a:rPr lang="en-US" sz="1800" b="1" kern="100" dirty="0">
                          <a:effectLst/>
                          <a:latin typeface="Times New Roman" panose="02020603050405020304" pitchFamily="18" charset="0"/>
                          <a:cs typeface="Times New Roman" panose="02020603050405020304" pitchFamily="18" charset="0"/>
                        </a:rPr>
                        <a:t>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dirty="0">
                          <a:effectLst/>
                          <a:latin typeface="Times New Roman" panose="02020603050405020304" pitchFamily="18" charset="0"/>
                          <a:cs typeface="Times New Roman" panose="02020603050405020304" pitchFamily="18" charset="0"/>
                        </a:rPr>
                        <a:t>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440002895"/>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2125029610"/>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3319654604"/>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80021231"/>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359712973"/>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292388776"/>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790625853"/>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1132221491"/>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3080320638"/>
                  </a:ext>
                </a:extLst>
              </a:tr>
              <a:tr h="331309">
                <a:tc>
                  <a:txBody>
                    <a:bodyPr/>
                    <a:lstStyle/>
                    <a:p>
                      <a:pPr algn="ctr">
                        <a:lnSpc>
                          <a:spcPts val="2000"/>
                        </a:lnSpc>
                        <a:spcAft>
                          <a:spcPts val="0"/>
                        </a:spcAft>
                      </a:pPr>
                      <a:r>
                        <a:rPr lang="en-US" sz="1800" b="1" kern="100" dirty="0">
                          <a:effectLst/>
                          <a:latin typeface="Times New Roman" panose="02020603050405020304" pitchFamily="18" charset="0"/>
                          <a:cs typeface="Times New Roman" panose="02020603050405020304" pitchFamily="18" charset="0"/>
                        </a:rPr>
                        <a:t>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3718542974"/>
                  </a:ext>
                </a:extLst>
              </a:tr>
              <a:tr h="331309">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tc>
                  <a:txBody>
                    <a:bodyPr/>
                    <a:lstStyle/>
                    <a:p>
                      <a:pPr algn="ctr">
                        <a:lnSpc>
                          <a:spcPts val="2000"/>
                        </a:lnSpc>
                        <a:spcAft>
                          <a:spcPts val="0"/>
                        </a:spcAft>
                      </a:pPr>
                      <a:r>
                        <a:rPr lang="en-US" sz="1800" b="1" kern="100" dirty="0">
                          <a:effectLst/>
                          <a:latin typeface="Times New Roman" panose="02020603050405020304" pitchFamily="18" charset="0"/>
                          <a:cs typeface="Times New Roman" panose="02020603050405020304" pitchFamily="18" charset="0"/>
                        </a:rPr>
                        <a:t>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0698" marR="80698" marT="0" marB="0" anchor="ctr"/>
                </a:tc>
                <a:extLst>
                  <a:ext uri="{0D108BD9-81ED-4DB2-BD59-A6C34878D82A}">
                    <a16:rowId xmlns:a16="http://schemas.microsoft.com/office/drawing/2014/main" xmlns="" val="3095405238"/>
                  </a:ext>
                </a:extLst>
              </a:tr>
            </a:tbl>
          </a:graphicData>
        </a:graphic>
      </p:graphicFrame>
      <p:sp>
        <p:nvSpPr>
          <p:cNvPr id="11" name="文本框 52"/>
          <p:cNvSpPr txBox="1"/>
          <p:nvPr/>
        </p:nvSpPr>
        <p:spPr>
          <a:xfrm>
            <a:off x="411672" y="1255041"/>
            <a:ext cx="6069394" cy="3416320"/>
          </a:xfrm>
          <a:prstGeom prst="rect">
            <a:avLst/>
          </a:prstGeom>
          <a:noFill/>
        </p:spPr>
        <p:txBody>
          <a:bodyPr wrap="square" rtlCol="0">
            <a:spAutoFit/>
          </a:bodyPr>
          <a:lstStyle/>
          <a:p>
            <a:pPr marL="342900" lvl="1" indent="-342900">
              <a:lnSpc>
                <a:spcPct val="150000"/>
              </a:lnSpc>
              <a:buClr>
                <a:srgbClr val="3859CD"/>
              </a:buClr>
              <a:buSzPct val="100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）逻辑功能：	检测</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位二进制数的数值范围，并用输出变量加以指示。</a:t>
            </a:r>
            <a:endParaRPr lang="en-US" altLang="zh-CN" sz="2400" b="1" dirty="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100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当</a:t>
            </a:r>
            <a:r>
              <a:rPr lang="zh-CN" altLang="en-US" sz="2400" b="1" dirty="0">
                <a:latin typeface="微软雅黑" panose="020B0503020204020204" pitchFamily="34" charset="-122"/>
                <a:ea typeface="微软雅黑" panose="020B0503020204020204" pitchFamily="34" charset="-122"/>
              </a:rPr>
              <a:t>输入</a:t>
            </a:r>
            <a:r>
              <a:rPr lang="en-US" altLang="zh-CN" sz="2400" b="1" dirty="0">
                <a:latin typeface="微软雅黑" panose="020B0503020204020204" pitchFamily="34" charset="-122"/>
                <a:ea typeface="微软雅黑" panose="020B0503020204020204" pitchFamily="34" charset="-122"/>
              </a:rPr>
              <a:t>X</a:t>
            </a:r>
            <a:r>
              <a:rPr lang="en-US" altLang="zh-CN" sz="2400" b="1" baseline="-25000" dirty="0">
                <a:latin typeface="微软雅黑" panose="020B0503020204020204" pitchFamily="34" charset="-122"/>
                <a:ea typeface="微软雅黑" panose="020B0503020204020204" pitchFamily="34" charset="-122"/>
              </a:rPr>
              <a:t>3</a:t>
            </a:r>
            <a:r>
              <a:rPr lang="en-US" altLang="zh-CN" sz="2400" b="1" dirty="0">
                <a:latin typeface="微软雅黑" panose="020B0503020204020204" pitchFamily="34" charset="-122"/>
                <a:ea typeface="微软雅黑" panose="020B0503020204020204" pitchFamily="34" charset="-122"/>
              </a:rPr>
              <a:t> X</a:t>
            </a:r>
            <a:r>
              <a:rPr lang="en-US" altLang="zh-CN" sz="2400" b="1" baseline="-25000" dirty="0">
                <a:latin typeface="微软雅黑" panose="020B0503020204020204" pitchFamily="34" charset="-122"/>
                <a:ea typeface="微软雅黑" panose="020B0503020204020204" pitchFamily="34" charset="-122"/>
              </a:rPr>
              <a:t>2</a:t>
            </a:r>
            <a:r>
              <a:rPr lang="en-US" altLang="zh-CN" sz="2400" b="1" dirty="0">
                <a:latin typeface="微软雅黑" panose="020B0503020204020204" pitchFamily="34" charset="-122"/>
                <a:ea typeface="微软雅黑" panose="020B0503020204020204" pitchFamily="34" charset="-122"/>
              </a:rPr>
              <a:t> X</a:t>
            </a:r>
            <a:r>
              <a:rPr lang="en-US" altLang="zh-CN" sz="2400" b="1" baseline="-25000" dirty="0">
                <a:latin typeface="微软雅黑" panose="020B0503020204020204" pitchFamily="34" charset="-122"/>
                <a:ea typeface="微软雅黑" panose="020B0503020204020204" pitchFamily="34" charset="-122"/>
              </a:rPr>
              <a:t>1</a:t>
            </a:r>
            <a:r>
              <a:rPr lang="en-US" altLang="zh-CN" sz="2400" b="1" dirty="0">
                <a:latin typeface="微软雅黑" panose="020B0503020204020204" pitchFamily="34" charset="-122"/>
                <a:ea typeface="微软雅黑" panose="020B0503020204020204" pitchFamily="34" charset="-122"/>
              </a:rPr>
              <a:t> X</a:t>
            </a:r>
            <a:r>
              <a:rPr lang="en-US" altLang="zh-CN" sz="2400" b="1" baseline="-25000"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构成的二进制数的数值≤</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时，</a:t>
            </a:r>
            <a:r>
              <a:rPr lang="en-US" altLang="zh-CN" sz="2400" b="1" dirty="0">
                <a:latin typeface="微软雅黑" panose="020B0503020204020204" pitchFamily="34" charset="-122"/>
                <a:ea typeface="微软雅黑" panose="020B0503020204020204" pitchFamily="34" charset="-122"/>
              </a:rPr>
              <a:t>Y</a:t>
            </a:r>
            <a:r>
              <a:rPr lang="en-US" altLang="zh-CN" sz="2400" b="1" baseline="-25000" dirty="0">
                <a:latin typeface="微软雅黑" panose="020B0503020204020204" pitchFamily="34" charset="-122"/>
                <a:ea typeface="微软雅黑" panose="020B0503020204020204" pitchFamily="34" charset="-122"/>
              </a:rPr>
              <a:t>0</a:t>
            </a:r>
            <a:r>
              <a:rPr lang="en-US" altLang="zh-CN" sz="2400" b="1" dirty="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100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当</a:t>
            </a:r>
            <a:r>
              <a:rPr lang="zh-CN" altLang="en-US" sz="2400" b="1" dirty="0">
                <a:latin typeface="微软雅黑" panose="020B0503020204020204" pitchFamily="34" charset="-122"/>
                <a:ea typeface="微软雅黑" panose="020B0503020204020204" pitchFamily="34" charset="-122"/>
              </a:rPr>
              <a:t>数值在</a:t>
            </a: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到</a:t>
            </a:r>
            <a:r>
              <a:rPr lang="en-US" altLang="zh-CN" sz="2400" b="1" dirty="0">
                <a:latin typeface="微软雅黑" panose="020B0503020204020204" pitchFamily="34" charset="-122"/>
                <a:ea typeface="微软雅黑" panose="020B0503020204020204" pitchFamily="34" charset="-122"/>
              </a:rPr>
              <a:t>9</a:t>
            </a:r>
            <a:r>
              <a:rPr lang="zh-CN" altLang="en-US" sz="2400" b="1" dirty="0">
                <a:latin typeface="微软雅黑" panose="020B0503020204020204" pitchFamily="34" charset="-122"/>
                <a:ea typeface="微软雅黑" panose="020B0503020204020204" pitchFamily="34" charset="-122"/>
              </a:rPr>
              <a:t>之间时，</a:t>
            </a:r>
            <a:r>
              <a:rPr lang="en-US" altLang="zh-CN" sz="2400" b="1" dirty="0">
                <a:latin typeface="微软雅黑" panose="020B0503020204020204" pitchFamily="34" charset="-122"/>
                <a:ea typeface="微软雅黑" panose="020B0503020204020204" pitchFamily="34" charset="-122"/>
              </a:rPr>
              <a:t>Y</a:t>
            </a:r>
            <a:r>
              <a:rPr lang="en-US" altLang="zh-CN" sz="2400" b="1" baseline="-25000" dirty="0">
                <a:latin typeface="微软雅黑" panose="020B0503020204020204" pitchFamily="34" charset="-122"/>
                <a:ea typeface="微软雅黑" panose="020B0503020204020204" pitchFamily="34" charset="-122"/>
              </a:rPr>
              <a:t>1</a:t>
            </a:r>
            <a:r>
              <a:rPr lang="en-US" altLang="zh-CN" sz="2400" b="1" dirty="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100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当</a:t>
            </a:r>
            <a:r>
              <a:rPr lang="zh-CN" altLang="en-US" sz="2400" b="1" dirty="0">
                <a:latin typeface="微软雅黑" panose="020B0503020204020204" pitchFamily="34" charset="-122"/>
                <a:ea typeface="微软雅黑" panose="020B0503020204020204" pitchFamily="34" charset="-122"/>
              </a:rPr>
              <a:t>数值≥</a:t>
            </a:r>
            <a:r>
              <a:rPr lang="en-US" altLang="zh-CN" sz="2400" b="1" dirty="0">
                <a:latin typeface="微软雅黑" panose="020B0503020204020204" pitchFamily="34" charset="-122"/>
                <a:ea typeface="微软雅黑" panose="020B0503020204020204" pitchFamily="34" charset="-122"/>
              </a:rPr>
              <a:t>10</a:t>
            </a:r>
            <a:r>
              <a:rPr lang="zh-CN" altLang="en-US" sz="2400" b="1" dirty="0">
                <a:latin typeface="微软雅黑" panose="020B0503020204020204" pitchFamily="34" charset="-122"/>
                <a:ea typeface="微软雅黑" panose="020B0503020204020204" pitchFamily="34" charset="-122"/>
              </a:rPr>
              <a:t>时，</a:t>
            </a:r>
            <a:r>
              <a:rPr lang="en-US" altLang="zh-CN" sz="2400" b="1" dirty="0">
                <a:latin typeface="微软雅黑" panose="020B0503020204020204" pitchFamily="34" charset="-122"/>
                <a:ea typeface="微软雅黑" panose="020B0503020204020204" pitchFamily="34" charset="-122"/>
              </a:rPr>
              <a:t>Y</a:t>
            </a:r>
            <a:r>
              <a:rPr lang="en-US" altLang="zh-CN" sz="2400" b="1" baseline="-25000" dirty="0">
                <a:latin typeface="微软雅黑" panose="020B0503020204020204" pitchFamily="34" charset="-122"/>
                <a:ea typeface="微软雅黑" panose="020B0503020204020204" pitchFamily="34" charset="-122"/>
              </a:rPr>
              <a:t>2</a:t>
            </a:r>
            <a:r>
              <a:rPr lang="en-US" altLang="zh-CN" sz="2400" b="1" dirty="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611185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22</a:t>
            </a:fld>
            <a:endParaRPr lang="zh-CN" altLang="en-US"/>
          </a:p>
        </p:txBody>
      </p:sp>
      <p:sp>
        <p:nvSpPr>
          <p:cNvPr id="53" name="文本框 52"/>
          <p:cNvSpPr txBox="1"/>
          <p:nvPr/>
        </p:nvSpPr>
        <p:spPr>
          <a:xfrm>
            <a:off x="282972" y="1120197"/>
            <a:ext cx="11550440" cy="646331"/>
          </a:xfrm>
          <a:prstGeom prst="rect">
            <a:avLst/>
          </a:prstGeom>
          <a:noFill/>
        </p:spPr>
        <p:txBody>
          <a:bodyPr wrap="square" rtlCol="0">
            <a:spAutoFit/>
          </a:bodyPr>
          <a:lstStyle/>
          <a:p>
            <a:pPr defTabSz="540000">
              <a:lnSpc>
                <a:spcPct val="150000"/>
              </a:lnSpc>
              <a:buClr>
                <a:srgbClr val="235EB8"/>
              </a:buClr>
              <a:buSzPct val="85000"/>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smtClean="0">
                <a:latin typeface="微软雅黑" panose="020B0503020204020204" pitchFamily="34" charset="-122"/>
                <a:ea typeface="微软雅黑" panose="020B0503020204020204" pitchFamily="34" charset="-122"/>
              </a:rPr>
              <a:t>4.5】</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分析图</a:t>
            </a:r>
            <a:r>
              <a:rPr lang="en-US" altLang="zh-CN" sz="2400" b="1" dirty="0" smtClean="0">
                <a:latin typeface="微软雅黑" panose="020B0503020204020204" pitchFamily="34" charset="-122"/>
                <a:ea typeface="微软雅黑" panose="020B0503020204020204" pitchFamily="34" charset="-122"/>
              </a:rPr>
              <a:t>4.9</a:t>
            </a:r>
            <a:r>
              <a:rPr lang="zh-CN" altLang="en-US" sz="2400" b="1" dirty="0" smtClean="0">
                <a:latin typeface="微软雅黑" panose="020B0503020204020204" pitchFamily="34" charset="-122"/>
                <a:ea typeface="微软雅黑" panose="020B0503020204020204" pitchFamily="34" charset="-122"/>
              </a:rPr>
              <a:t>所</a:t>
            </a:r>
            <a:r>
              <a:rPr lang="zh-CN" altLang="en-US" sz="2400" b="1" dirty="0">
                <a:latin typeface="微软雅黑" panose="020B0503020204020204" pitchFamily="34" charset="-122"/>
                <a:ea typeface="微软雅黑" panose="020B0503020204020204" pitchFamily="34" charset="-122"/>
              </a:rPr>
              <a:t>示的电路。</a:t>
            </a:r>
          </a:p>
        </p:txBody>
      </p:sp>
      <p:sp>
        <p:nvSpPr>
          <p:cNvPr id="4" name="页脚占位符 3"/>
          <p:cNvSpPr>
            <a:spLocks noGrp="1"/>
          </p:cNvSpPr>
          <p:nvPr>
            <p:ph type="ftr" sz="quarter" idx="11"/>
          </p:nvPr>
        </p:nvSpPr>
        <p:spPr/>
        <p:txBody>
          <a:bodyPr/>
          <a:lstStyle/>
          <a:p>
            <a:r>
              <a:rPr lang="zh-CN" altLang="en-US" dirty="0" smtClean="0"/>
              <a:t>第四章 组合逻辑电路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组合逻辑电路的分析</a:t>
            </a:r>
            <a:endParaRPr lang="zh-CN" altLang="en-US" dirty="0">
              <a:effectLst>
                <a:outerShdw blurRad="38100" dist="38100" dir="2700000" algn="tl">
                  <a:srgbClr val="000000">
                    <a:alpha val="43137"/>
                  </a:srgbClr>
                </a:outerShdw>
              </a:effectLst>
            </a:endParaRPr>
          </a:p>
        </p:txBody>
      </p:sp>
      <p:sp>
        <p:nvSpPr>
          <p:cNvPr id="11" name="文本框 10"/>
          <p:cNvSpPr txBox="1"/>
          <p:nvPr/>
        </p:nvSpPr>
        <p:spPr>
          <a:xfrm>
            <a:off x="1736317" y="5255709"/>
            <a:ext cx="3181886" cy="507831"/>
          </a:xfrm>
          <a:prstGeom prst="rect">
            <a:avLst/>
          </a:prstGeom>
          <a:noFill/>
        </p:spPr>
        <p:txBody>
          <a:bodyPr wrap="square" rtlCol="0">
            <a:spAutoFit/>
          </a:bodyPr>
          <a:lstStyle/>
          <a:p>
            <a:pPr defTabSz="540000">
              <a:lnSpc>
                <a:spcPct val="150000"/>
              </a:lnSpc>
              <a:buClr>
                <a:srgbClr val="235EB8"/>
              </a:buClr>
              <a:buSzPct val="85000"/>
            </a:pPr>
            <a:r>
              <a:rPr lang="zh-CN" altLang="en-US" b="1" dirty="0" smtClean="0">
                <a:latin typeface="微软雅黑" panose="020B0503020204020204" pitchFamily="34" charset="-122"/>
                <a:ea typeface="微软雅黑" panose="020B0503020204020204" pitchFamily="34" charset="-122"/>
              </a:rPr>
              <a:t>图</a:t>
            </a:r>
            <a:r>
              <a:rPr lang="en-US" altLang="zh-CN" b="1" dirty="0" smtClean="0">
                <a:latin typeface="微软雅黑" panose="020B0503020204020204" pitchFamily="34" charset="-122"/>
                <a:ea typeface="微软雅黑" panose="020B0503020204020204" pitchFamily="34" charset="-122"/>
              </a:rPr>
              <a:t>4.9  【</a:t>
            </a:r>
            <a:r>
              <a:rPr lang="zh-CN" altLang="en-US" b="1" dirty="0" smtClean="0">
                <a:latin typeface="微软雅黑" panose="020B0503020204020204" pitchFamily="34" charset="-122"/>
                <a:ea typeface="微软雅黑" panose="020B0503020204020204" pitchFamily="34" charset="-122"/>
              </a:rPr>
              <a:t>例</a:t>
            </a:r>
            <a:r>
              <a:rPr lang="en-US" altLang="zh-CN" b="1" dirty="0" smtClean="0">
                <a:latin typeface="微软雅黑" panose="020B0503020204020204" pitchFamily="34" charset="-122"/>
                <a:ea typeface="微软雅黑" panose="020B0503020204020204" pitchFamily="34" charset="-122"/>
              </a:rPr>
              <a:t>4.5】</a:t>
            </a:r>
            <a:r>
              <a:rPr lang="zh-CN" altLang="en-US" b="1" dirty="0" smtClean="0">
                <a:latin typeface="微软雅黑" panose="020B0503020204020204" pitchFamily="34" charset="-122"/>
                <a:ea typeface="微软雅黑" panose="020B0503020204020204" pitchFamily="34" charset="-122"/>
              </a:rPr>
              <a:t>逻辑电路图</a:t>
            </a:r>
            <a:endParaRPr lang="zh-CN" altLang="en-US" b="1" dirty="0">
              <a:latin typeface="微软雅黑" panose="020B0503020204020204" pitchFamily="34" charset="-122"/>
              <a:ea typeface="微软雅黑" panose="020B0503020204020204" pitchFamily="34" charset="-122"/>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2059971083"/>
              </p:ext>
            </p:extLst>
          </p:nvPr>
        </p:nvGraphicFramePr>
        <p:xfrm>
          <a:off x="1028967" y="1848392"/>
          <a:ext cx="4466958" cy="3189641"/>
        </p:xfrm>
        <a:graphic>
          <a:graphicData uri="http://schemas.openxmlformats.org/presentationml/2006/ole">
            <mc:AlternateContent xmlns:mc="http://schemas.openxmlformats.org/markup-compatibility/2006">
              <mc:Choice xmlns:v="urn:schemas-microsoft-com:vml" Requires="v">
                <p:oleObj spid="_x0000_s39028" name="Visio" r:id="rId4" imgW="1942796" imgH="1382400" progId="Visio.Drawing.11">
                  <p:embed/>
                </p:oleObj>
              </mc:Choice>
              <mc:Fallback>
                <p:oleObj name="Visio" r:id="rId4" imgW="1942796" imgH="13824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967" y="1848392"/>
                        <a:ext cx="4466958" cy="3189641"/>
                      </a:xfrm>
                      <a:prstGeom prst="rect">
                        <a:avLst/>
                      </a:prstGeom>
                      <a:solidFill>
                        <a:schemeClr val="accent5">
                          <a:lumMod val="20000"/>
                          <a:lumOff val="80000"/>
                        </a:schemeClr>
                      </a:solidFill>
                    </p:spPr>
                  </p:pic>
                </p:oleObj>
              </mc:Fallback>
            </mc:AlternateContent>
          </a:graphicData>
        </a:graphic>
      </p:graphicFrame>
      <mc:AlternateContent xmlns:mc="http://schemas.openxmlformats.org/markup-compatibility/2006" xmlns:a14="http://schemas.microsoft.com/office/drawing/2010/main">
        <mc:Choice Requires="a14">
          <p:sp>
            <p:nvSpPr>
              <p:cNvPr id="8" name="矩形 7"/>
              <p:cNvSpPr/>
              <p:nvPr/>
            </p:nvSpPr>
            <p:spPr>
              <a:xfrm>
                <a:off x="5819775" y="1761406"/>
                <a:ext cx="6013637" cy="4189160"/>
              </a:xfrm>
              <a:prstGeom prst="rect">
                <a:avLst/>
              </a:prstGeom>
            </p:spPr>
            <p:txBody>
              <a:bodyPr wrap="square">
                <a:spAutoFit/>
              </a:bodyPr>
              <a:lstStyle/>
              <a:p>
                <a:pPr defTabSz="540000">
                  <a:lnSpc>
                    <a:spcPct val="150000"/>
                  </a:lnSpc>
                  <a:buClr>
                    <a:srgbClr val="235EB8"/>
                  </a:buClr>
                  <a:buSzPct val="85000"/>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解：电路使用或非门实现，有三个输入变量和三个输出变量。按步骤分析如下：</a:t>
                </a:r>
              </a:p>
              <a:p>
                <a:pPr marL="342900" indent="-342900" defTabSz="540000">
                  <a:lnSpc>
                    <a:spcPct val="150000"/>
                  </a:lnSpc>
                  <a:buClr>
                    <a:srgbClr val="235EB8"/>
                  </a:buClr>
                  <a:buSzPct val="85000"/>
                  <a:buFont typeface="Wingdings" panose="05000000000000000000" pitchFamily="2" charset="2"/>
                  <a:buChar char="n"/>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）首先写出每个输出变量的原始逻辑函数。</a:t>
                </a:r>
              </a:p>
              <a:p>
                <a:pPr marL="726440" indent="266700" algn="just">
                  <a:lnSpc>
                    <a:spcPct val="150000"/>
                  </a:lnSpc>
                  <a:spcAft>
                    <a:spcPts val="0"/>
                  </a:spcAft>
                </a:pPr>
                <a:r>
                  <a:rPr lang="en-US" altLang="zh-CN" sz="2400" kern="100" dirty="0">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𝒁</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𝑨</m:t>
                        </m:r>
                      </m:sub>
                    </m:sSub>
                    <m:r>
                      <a:rPr lang="en-US" altLang="zh-CN" sz="2400" b="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𝑨</m:t>
                            </m:r>
                          </m:e>
                        </m:acc>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𝑨</m:t>
                            </m:r>
                          </m:e>
                        </m:acc>
                      </m:e>
                    </m:acc>
                  </m:oMath>
                </a14:m>
                <a:endParaRPr lang="zh-CN" altLang="zh-CN" sz="2400" b="1" kern="100" dirty="0">
                  <a:latin typeface="Calibri" panose="020F0502020204030204" pitchFamily="34" charset="0"/>
                  <a:ea typeface="宋体" panose="02010600030101010101" pitchFamily="2" charset="-122"/>
                  <a:cs typeface="Times New Roman" panose="02020603050405020304" pitchFamily="18" charset="0"/>
                </a:endParaRPr>
              </a:p>
              <a:p>
                <a:pPr marL="726440" indent="266700" algn="just">
                  <a:lnSpc>
                    <a:spcPct val="150000"/>
                  </a:lnSpc>
                  <a:spcAft>
                    <a:spcPts val="0"/>
                  </a:spcAft>
                </a:pPr>
                <a:r>
                  <a:rPr lang="en-US" altLang="zh-CN" sz="2400" b="1" kern="100" dirty="0">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𝒁</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𝑩</m:t>
                        </m:r>
                      </m:sub>
                    </m:sSub>
                    <m:r>
                      <a:rPr lang="en-US" altLang="zh-CN" sz="2400" b="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𝑩</m:t>
                            </m:r>
                          </m:e>
                        </m:acc>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𝑨</m:t>
                        </m:r>
                      </m:e>
                    </m:acc>
                  </m:oMath>
                </a14:m>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latin typeface="Calibri" panose="020F0502020204030204" pitchFamily="34" charset="0"/>
                  <a:ea typeface="宋体" panose="02010600030101010101" pitchFamily="2" charset="-122"/>
                  <a:cs typeface="Times New Roman" panose="02020603050405020304" pitchFamily="18" charset="0"/>
                </a:endParaRPr>
              </a:p>
              <a:p>
                <a:pPr marL="726440" indent="266700" algn="just">
                  <a:lnSpc>
                    <a:spcPct val="150000"/>
                  </a:lnSpc>
                  <a:spcAft>
                    <a:spcPts val="0"/>
                  </a:spcAft>
                </a:pPr>
                <a:r>
                  <a:rPr lang="en-US" altLang="zh-CN" sz="2400" b="1" kern="100" dirty="0">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𝒁</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𝑪</m:t>
                        </m:r>
                      </m:sub>
                    </m:sSub>
                    <m:r>
                      <a:rPr lang="en-US" altLang="zh-CN" sz="2400" b="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𝑪</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𝑪</m:t>
                            </m:r>
                          </m:e>
                        </m:acc>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𝑩</m:t>
                        </m:r>
                      </m:e>
                    </m:acc>
                  </m:oMath>
                </a14:m>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5819775" y="1761406"/>
                <a:ext cx="6013637" cy="4189160"/>
              </a:xfrm>
              <a:prstGeom prst="rect">
                <a:avLst/>
              </a:prstGeom>
              <a:blipFill rotWithShape="1">
                <a:blip r:embed="rId6"/>
                <a:stretch>
                  <a:fillRect l="-1623" r="-9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835684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23</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282972" y="1120197"/>
                <a:ext cx="7249044" cy="5237203"/>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）进行化简：</a:t>
                </a:r>
              </a:p>
              <a:p>
                <a:pPr marL="726440" indent="266700" algn="just">
                  <a:spcAft>
                    <a:spcPts val="0"/>
                  </a:spcAft>
                </a:pPr>
                <a:r>
                  <a:rPr lang="en-US" altLang="zh-CN" sz="2800" kern="100" dirty="0">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𝒁</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sub>
                    </m:sSub>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acc>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oMath>
                </a14:m>
                <a:endParaRPr lang="zh-CN" alt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p>
                <a:pPr marL="726440" indent="266700" algn="just">
                  <a:spcAft>
                    <a:spcPts val="0"/>
                  </a:spcAft>
                </a:pPr>
                <a:r>
                  <a:rPr lang="en-US" altLang="zh-CN" sz="2400" b="1" kern="100" dirty="0" smtClean="0">
                    <a:effectLst/>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𝒁</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sub>
                    </m:sSub>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oMath>
                </a14:m>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smtClean="0">
                  <a:effectLst/>
                  <a:latin typeface="Calibri" panose="020F0502020204030204" pitchFamily="34" charset="0"/>
                  <a:ea typeface="宋体" panose="02010600030101010101" pitchFamily="2" charset="-122"/>
                  <a:cs typeface="Times New Roman" panose="02020603050405020304" pitchFamily="18" charset="0"/>
                </a:endParaRPr>
              </a:p>
              <a:p>
                <a:pPr marL="726440" indent="266700" algn="just">
                  <a:spcAft>
                    <a:spcPts val="0"/>
                  </a:spcAft>
                </a:pPr>
                <a:r>
                  <a:rPr lang="en-US" altLang="zh-CN" sz="2400" b="1" kern="100" dirty="0" smtClean="0">
                    <a:effectLst/>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𝒁</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sub>
                    </m:sSub>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acc>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oMath>
                </a14:m>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540000">
                  <a:lnSpc>
                    <a:spcPct val="150000"/>
                  </a:lnSpc>
                  <a:buClr>
                    <a:srgbClr val="235EB8"/>
                  </a:buClr>
                  <a:buSzPct val="85000"/>
                  <a:buFont typeface="Wingdings" panose="05000000000000000000" pitchFamily="2" charset="2"/>
                  <a:buChar char="n"/>
                </a:pP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）列出</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电路的</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真值表：</a:t>
                </a:r>
                <a:endPar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540000">
                  <a:lnSpc>
                    <a:spcPct val="150000"/>
                  </a:lnSpc>
                  <a:buClr>
                    <a:srgbClr val="235EB8"/>
                  </a:buClr>
                  <a:buSzPct val="85000"/>
                  <a:buFont typeface="Wingdings" panose="05000000000000000000" pitchFamily="2" charset="2"/>
                  <a:buChar char="n"/>
                </a:pP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）逻辑功能：</a:t>
                </a:r>
                <a:r>
                  <a:rPr lang="zh-CN" altLang="en-US" sz="2400" b="1" dirty="0">
                    <a:solidFill>
                      <a:srgbClr val="FF0000"/>
                    </a:solidFill>
                    <a:latin typeface="微软雅黑" panose="020B0503020204020204" pitchFamily="34" charset="-122"/>
                    <a:ea typeface="微软雅黑" panose="020B0503020204020204" pitchFamily="34" charset="-122"/>
                  </a:rPr>
                  <a:t>三变量的优先级排队电路</a:t>
                </a:r>
                <a:r>
                  <a:rPr lang="zh-CN" altLang="en-US" sz="2400" b="1" dirty="0">
                    <a:latin typeface="微软雅黑" panose="020B0503020204020204" pitchFamily="34" charset="-122"/>
                    <a:ea typeface="微软雅黑" panose="020B0503020204020204" pitchFamily="34" charset="-122"/>
                  </a:rPr>
                  <a:t>，排队次序是</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的优先级最高，</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其次，</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的优先级最低</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无论</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为何值，</a:t>
                </a:r>
                <a:r>
                  <a:rPr lang="en-US" altLang="zh-CN" sz="2400" b="1" dirty="0">
                    <a:latin typeface="微软雅黑" panose="020B0503020204020204" pitchFamily="34" charset="-122"/>
                    <a:ea typeface="微软雅黑" panose="020B0503020204020204" pitchFamily="34" charset="-122"/>
                  </a:rPr>
                  <a:t>Z</a:t>
                </a:r>
                <a:r>
                  <a:rPr lang="en-US" altLang="zh-CN" sz="2400" b="1" baseline="-25000"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总是为</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的值</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只有</a:t>
                </a:r>
                <a:r>
                  <a:rPr lang="zh-CN" altLang="en-US" sz="2400" b="1" dirty="0">
                    <a:latin typeface="微软雅黑" panose="020B0503020204020204" pitchFamily="34" charset="-122"/>
                    <a:ea typeface="微软雅黑" panose="020B0503020204020204" pitchFamily="34" charset="-122"/>
                  </a:rPr>
                  <a:t>当</a:t>
                </a:r>
                <a:r>
                  <a:rPr lang="en-US" altLang="zh-CN" sz="2400" b="1" dirty="0">
                    <a:latin typeface="微软雅黑" panose="020B0503020204020204" pitchFamily="34" charset="-122"/>
                    <a:ea typeface="微软雅黑" panose="020B0503020204020204" pitchFamily="34" charset="-122"/>
                  </a:rPr>
                  <a:t>A=0</a:t>
                </a:r>
                <a:r>
                  <a:rPr lang="zh-CN" altLang="en-US" sz="2400" b="1" dirty="0">
                    <a:latin typeface="微软雅黑" panose="020B0503020204020204" pitchFamily="34" charset="-122"/>
                    <a:ea typeface="微软雅黑" panose="020B0503020204020204" pitchFamily="34" charset="-122"/>
                  </a:rPr>
                  <a:t>时，</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才传输到</a:t>
                </a:r>
                <a:r>
                  <a:rPr lang="en-US" altLang="zh-CN" sz="2400" b="1" dirty="0">
                    <a:latin typeface="微软雅黑" panose="020B0503020204020204" pitchFamily="34" charset="-122"/>
                    <a:ea typeface="微软雅黑" panose="020B0503020204020204" pitchFamily="34" charset="-122"/>
                  </a:rPr>
                  <a:t>Z</a:t>
                </a:r>
                <a:r>
                  <a:rPr lang="en-US" altLang="zh-CN" sz="2400" b="1" baseline="-25000" dirty="0">
                    <a:latin typeface="微软雅黑" panose="020B0503020204020204" pitchFamily="34" charset="-122"/>
                    <a:ea typeface="微软雅黑" panose="020B0503020204020204" pitchFamily="34" charset="-122"/>
                  </a:rPr>
                  <a:t>B</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只有</a:t>
                </a:r>
                <a:r>
                  <a:rPr lang="zh-CN" altLang="en-US" sz="2400" b="1" dirty="0">
                    <a:latin typeface="微软雅黑" panose="020B0503020204020204" pitchFamily="34" charset="-122"/>
                    <a:ea typeface="微软雅黑" panose="020B0503020204020204" pitchFamily="34" charset="-122"/>
                  </a:rPr>
                  <a:t>当</a:t>
                </a:r>
                <a:r>
                  <a:rPr lang="en-US" altLang="zh-CN" sz="2400" b="1" dirty="0">
                    <a:latin typeface="微软雅黑" panose="020B0503020204020204" pitchFamily="34" charset="-122"/>
                    <a:ea typeface="微软雅黑" panose="020B0503020204020204" pitchFamily="34" charset="-122"/>
                  </a:rPr>
                  <a:t>A=0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B=0</a:t>
                </a:r>
                <a:r>
                  <a:rPr lang="zh-CN" altLang="en-US" sz="2400" b="1" dirty="0">
                    <a:latin typeface="微软雅黑" panose="020B0503020204020204" pitchFamily="34" charset="-122"/>
                    <a:ea typeface="微软雅黑" panose="020B0503020204020204" pitchFamily="34" charset="-122"/>
                  </a:rPr>
                  <a:t>时，</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才能传输给</a:t>
                </a:r>
                <a:r>
                  <a:rPr lang="en-US" altLang="zh-CN" sz="2400" b="1" dirty="0" smtClean="0">
                    <a:latin typeface="微软雅黑" panose="020B0503020204020204" pitchFamily="34" charset="-122"/>
                    <a:ea typeface="微软雅黑" panose="020B0503020204020204" pitchFamily="34" charset="-122"/>
                  </a:rPr>
                  <a:t>Z</a:t>
                </a:r>
                <a:r>
                  <a:rPr lang="en-US" altLang="zh-CN" sz="2400" b="1" baseline="-25000" dirty="0" smtClean="0">
                    <a:latin typeface="微软雅黑" panose="020B0503020204020204" pitchFamily="34" charset="-122"/>
                    <a:ea typeface="微软雅黑" panose="020B0503020204020204" pitchFamily="34" charset="-122"/>
                  </a:rPr>
                  <a:t>C</a:t>
                </a:r>
                <a:endPar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282972" y="1120197"/>
                <a:ext cx="7249044" cy="5237203"/>
              </a:xfrm>
              <a:prstGeom prst="rect">
                <a:avLst/>
              </a:prstGeom>
              <a:blipFill rotWithShape="1">
                <a:blip r:embed="rId3"/>
                <a:stretch>
                  <a:fillRect l="-672" r="-1429" b="-46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第四章 组合逻辑电路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组合逻辑电路的分析</a:t>
            </a:r>
            <a:endParaRPr lang="zh-CN" altLang="en-US" dirty="0">
              <a:effectLst>
                <a:outerShdw blurRad="38100" dist="38100" dir="2700000" algn="tl">
                  <a:srgbClr val="000000">
                    <a:alpha val="43137"/>
                  </a:srgbClr>
                </a:outerShdw>
              </a:effectLst>
            </a:endParaRPr>
          </a:p>
        </p:txBody>
      </p:sp>
      <p:graphicFrame>
        <p:nvGraphicFramePr>
          <p:cNvPr id="11" name="表格 10"/>
          <p:cNvGraphicFramePr>
            <a:graphicFrameLocks noGrp="1"/>
          </p:cNvGraphicFramePr>
          <p:nvPr>
            <p:extLst>
              <p:ext uri="{D42A27DB-BD31-4B8C-83A1-F6EECF244321}">
                <p14:modId xmlns:p14="http://schemas.microsoft.com/office/powerpoint/2010/main" val="3044786072"/>
              </p:ext>
            </p:extLst>
          </p:nvPr>
        </p:nvGraphicFramePr>
        <p:xfrm>
          <a:off x="7887606" y="1769558"/>
          <a:ext cx="4219189" cy="3938607"/>
        </p:xfrm>
        <a:graphic>
          <a:graphicData uri="http://schemas.openxmlformats.org/drawingml/2006/table">
            <a:tbl>
              <a:tblPr firstRow="1" firstCol="1" bandRow="1">
                <a:tableStyleId>{69012ECD-51FC-41F1-AA8D-1B2483CD663E}</a:tableStyleId>
              </a:tblPr>
              <a:tblGrid>
                <a:gridCol w="726112">
                  <a:extLst>
                    <a:ext uri="{9D8B030D-6E8A-4147-A177-3AD203B41FA5}">
                      <a16:colId xmlns:a16="http://schemas.microsoft.com/office/drawing/2014/main" xmlns="" val="2535008582"/>
                    </a:ext>
                  </a:extLst>
                </a:gridCol>
                <a:gridCol w="726112">
                  <a:extLst>
                    <a:ext uri="{9D8B030D-6E8A-4147-A177-3AD203B41FA5}">
                      <a16:colId xmlns:a16="http://schemas.microsoft.com/office/drawing/2014/main" xmlns="" val="2066970413"/>
                    </a:ext>
                  </a:extLst>
                </a:gridCol>
                <a:gridCol w="726112">
                  <a:extLst>
                    <a:ext uri="{9D8B030D-6E8A-4147-A177-3AD203B41FA5}">
                      <a16:colId xmlns:a16="http://schemas.microsoft.com/office/drawing/2014/main" xmlns="" val="2441709533"/>
                    </a:ext>
                  </a:extLst>
                </a:gridCol>
                <a:gridCol w="722160">
                  <a:extLst>
                    <a:ext uri="{9D8B030D-6E8A-4147-A177-3AD203B41FA5}">
                      <a16:colId xmlns:a16="http://schemas.microsoft.com/office/drawing/2014/main" xmlns="" val="3777390868"/>
                    </a:ext>
                  </a:extLst>
                </a:gridCol>
                <a:gridCol w="709518">
                  <a:extLst>
                    <a:ext uri="{9D8B030D-6E8A-4147-A177-3AD203B41FA5}">
                      <a16:colId xmlns:a16="http://schemas.microsoft.com/office/drawing/2014/main" xmlns="" val="961847797"/>
                    </a:ext>
                  </a:extLst>
                </a:gridCol>
                <a:gridCol w="609175">
                  <a:extLst>
                    <a:ext uri="{9D8B030D-6E8A-4147-A177-3AD203B41FA5}">
                      <a16:colId xmlns:a16="http://schemas.microsoft.com/office/drawing/2014/main" xmlns="" val="580656766"/>
                    </a:ext>
                  </a:extLst>
                </a:gridCol>
              </a:tblGrid>
              <a:tr h="437623">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A</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B</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C</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Z</a:t>
                      </a:r>
                      <a:r>
                        <a:rPr lang="en-US" sz="2000" b="1" kern="100" baseline="-25000">
                          <a:effectLst/>
                          <a:latin typeface="Times New Roman" panose="02020603050405020304" pitchFamily="18" charset="0"/>
                          <a:cs typeface="Times New Roman" panose="02020603050405020304" pitchFamily="18" charset="0"/>
                        </a:rPr>
                        <a:t>A</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Z</a:t>
                      </a:r>
                      <a:r>
                        <a:rPr lang="en-US" sz="2000" b="1" kern="100" baseline="-25000">
                          <a:effectLst/>
                          <a:latin typeface="Times New Roman" panose="02020603050405020304" pitchFamily="18" charset="0"/>
                          <a:cs typeface="Times New Roman" panose="02020603050405020304" pitchFamily="18" charset="0"/>
                        </a:rPr>
                        <a:t>B</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Z</a:t>
                      </a:r>
                      <a:r>
                        <a:rPr lang="en-US" sz="2000" b="1" kern="100" baseline="-25000">
                          <a:effectLst/>
                          <a:latin typeface="Times New Roman" panose="02020603050405020304" pitchFamily="18" charset="0"/>
                          <a:cs typeface="Times New Roman" panose="02020603050405020304" pitchFamily="18" charset="0"/>
                        </a:rPr>
                        <a:t>C</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extLst>
                  <a:ext uri="{0D108BD9-81ED-4DB2-BD59-A6C34878D82A}">
                    <a16:rowId xmlns:a16="http://schemas.microsoft.com/office/drawing/2014/main" xmlns="" val="1796271465"/>
                  </a:ext>
                </a:extLst>
              </a:tr>
              <a:tr h="437623">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extLst>
                  <a:ext uri="{0D108BD9-81ED-4DB2-BD59-A6C34878D82A}">
                    <a16:rowId xmlns:a16="http://schemas.microsoft.com/office/drawing/2014/main" xmlns="" val="342732505"/>
                  </a:ext>
                </a:extLst>
              </a:tr>
              <a:tr h="437623">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extLst>
                  <a:ext uri="{0D108BD9-81ED-4DB2-BD59-A6C34878D82A}">
                    <a16:rowId xmlns:a16="http://schemas.microsoft.com/office/drawing/2014/main" xmlns="" val="4277316311"/>
                  </a:ext>
                </a:extLst>
              </a:tr>
              <a:tr h="437623">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extLst>
                  <a:ext uri="{0D108BD9-81ED-4DB2-BD59-A6C34878D82A}">
                    <a16:rowId xmlns:a16="http://schemas.microsoft.com/office/drawing/2014/main" xmlns="" val="3894214376"/>
                  </a:ext>
                </a:extLst>
              </a:tr>
              <a:tr h="437623">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extLst>
                  <a:ext uri="{0D108BD9-81ED-4DB2-BD59-A6C34878D82A}">
                    <a16:rowId xmlns:a16="http://schemas.microsoft.com/office/drawing/2014/main" xmlns="" val="3608564413"/>
                  </a:ext>
                </a:extLst>
              </a:tr>
              <a:tr h="437623">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extLst>
                  <a:ext uri="{0D108BD9-81ED-4DB2-BD59-A6C34878D82A}">
                    <a16:rowId xmlns:a16="http://schemas.microsoft.com/office/drawing/2014/main" xmlns="" val="2522802237"/>
                  </a:ext>
                </a:extLst>
              </a:tr>
              <a:tr h="437623">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extLst>
                  <a:ext uri="{0D108BD9-81ED-4DB2-BD59-A6C34878D82A}">
                    <a16:rowId xmlns:a16="http://schemas.microsoft.com/office/drawing/2014/main" xmlns="" val="3095276428"/>
                  </a:ext>
                </a:extLst>
              </a:tr>
              <a:tr h="437623">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extLst>
                  <a:ext uri="{0D108BD9-81ED-4DB2-BD59-A6C34878D82A}">
                    <a16:rowId xmlns:a16="http://schemas.microsoft.com/office/drawing/2014/main" xmlns="" val="3437724360"/>
                  </a:ext>
                </a:extLst>
              </a:tr>
              <a:tr h="437623">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8273" marR="138273" marT="0" marB="0" anchor="ctr"/>
                </a:tc>
                <a:extLst>
                  <a:ext uri="{0D108BD9-81ED-4DB2-BD59-A6C34878D82A}">
                    <a16:rowId xmlns:a16="http://schemas.microsoft.com/office/drawing/2014/main" xmlns="" val="1008665668"/>
                  </a:ext>
                </a:extLst>
              </a:tr>
            </a:tbl>
          </a:graphicData>
        </a:graphic>
      </p:graphicFrame>
    </p:spTree>
    <p:extLst>
      <p:ext uri="{BB962C8B-B14F-4D97-AF65-F5344CB8AC3E}">
        <p14:creationId xmlns:p14="http://schemas.microsoft.com/office/powerpoint/2010/main" val="429247990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animEffect transition="in" filter="fade">
                                      <p:cBhvr>
                                        <p:cTn id="7" dur="1000"/>
                                        <p:tgtEl>
                                          <p:spTgt spid="53">
                                            <p:txEl>
                                              <p:pRg st="0" end="0"/>
                                            </p:txEl>
                                          </p:spTgt>
                                        </p:tgtEl>
                                      </p:cBhvr>
                                    </p:animEffect>
                                    <p:anim calcmode="lin" valueType="num">
                                      <p:cBhvr>
                                        <p:cTn id="8" dur="10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3">
                                            <p:txEl>
                                              <p:pRg st="1" end="1"/>
                                            </p:txEl>
                                          </p:spTgt>
                                        </p:tgtEl>
                                        <p:attrNameLst>
                                          <p:attrName>style.visibility</p:attrName>
                                        </p:attrNameLst>
                                      </p:cBhvr>
                                      <p:to>
                                        <p:strVal val="visible"/>
                                      </p:to>
                                    </p:set>
                                    <p:animEffect transition="in" filter="fade">
                                      <p:cBhvr>
                                        <p:cTn id="12" dur="1000"/>
                                        <p:tgtEl>
                                          <p:spTgt spid="53">
                                            <p:txEl>
                                              <p:pRg st="1" end="1"/>
                                            </p:txEl>
                                          </p:spTgt>
                                        </p:tgtEl>
                                      </p:cBhvr>
                                    </p:animEffect>
                                    <p:anim calcmode="lin" valueType="num">
                                      <p:cBhvr>
                                        <p:cTn id="13" dur="1000" fill="hold"/>
                                        <p:tgtEl>
                                          <p:spTgt spid="5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3">
                                            <p:txEl>
                                              <p:pRg st="2" end="2"/>
                                            </p:txEl>
                                          </p:spTgt>
                                        </p:tgtEl>
                                        <p:attrNameLst>
                                          <p:attrName>style.visibility</p:attrName>
                                        </p:attrNameLst>
                                      </p:cBhvr>
                                      <p:to>
                                        <p:strVal val="visible"/>
                                      </p:to>
                                    </p:set>
                                    <p:animEffect transition="in" filter="fade">
                                      <p:cBhvr>
                                        <p:cTn id="17" dur="1000"/>
                                        <p:tgtEl>
                                          <p:spTgt spid="53">
                                            <p:txEl>
                                              <p:pRg st="2" end="2"/>
                                            </p:txEl>
                                          </p:spTgt>
                                        </p:tgtEl>
                                      </p:cBhvr>
                                    </p:animEffect>
                                    <p:anim calcmode="lin" valueType="num">
                                      <p:cBhvr>
                                        <p:cTn id="18" dur="1000" fill="hold"/>
                                        <p:tgtEl>
                                          <p:spTgt spid="5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3">
                                            <p:txEl>
                                              <p:pRg st="3" end="3"/>
                                            </p:txEl>
                                          </p:spTgt>
                                        </p:tgtEl>
                                        <p:attrNameLst>
                                          <p:attrName>style.visibility</p:attrName>
                                        </p:attrNameLst>
                                      </p:cBhvr>
                                      <p:to>
                                        <p:strVal val="visible"/>
                                      </p:to>
                                    </p:set>
                                    <p:animEffect transition="in" filter="fade">
                                      <p:cBhvr>
                                        <p:cTn id="22" dur="1000"/>
                                        <p:tgtEl>
                                          <p:spTgt spid="53">
                                            <p:txEl>
                                              <p:pRg st="3" end="3"/>
                                            </p:txEl>
                                          </p:spTgt>
                                        </p:tgtEl>
                                      </p:cBhvr>
                                    </p:animEffect>
                                    <p:anim calcmode="lin" valueType="num">
                                      <p:cBhvr>
                                        <p:cTn id="23" dur="1000" fill="hold"/>
                                        <p:tgtEl>
                                          <p:spTgt spid="5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3">
                                            <p:txEl>
                                              <p:pRg st="4" end="4"/>
                                            </p:txEl>
                                          </p:spTgt>
                                        </p:tgtEl>
                                        <p:attrNameLst>
                                          <p:attrName>style.visibility</p:attrName>
                                        </p:attrNameLst>
                                      </p:cBhvr>
                                      <p:to>
                                        <p:strVal val="visible"/>
                                      </p:to>
                                    </p:set>
                                    <p:anim calcmode="lin" valueType="num">
                                      <p:cBhvr additive="base">
                                        <p:cTn id="29" dur="500" fill="hold"/>
                                        <p:tgtEl>
                                          <p:spTgt spid="5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3">
                                            <p:txEl>
                                              <p:pRg st="4" end="4"/>
                                            </p:txEl>
                                          </p:spTgt>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42" presetClass="entr" presetSubtype="0"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3">
                                            <p:txEl>
                                              <p:pRg st="5" end="5"/>
                                            </p:txEl>
                                          </p:spTgt>
                                        </p:tgtEl>
                                        <p:attrNameLst>
                                          <p:attrName>style.visibility</p:attrName>
                                        </p:attrNameLst>
                                      </p:cBhvr>
                                      <p:to>
                                        <p:strVal val="visible"/>
                                      </p:to>
                                    </p:set>
                                    <p:anim calcmode="lin" valueType="num">
                                      <p:cBhvr additive="base">
                                        <p:cTn id="41" dur="500" fill="hold"/>
                                        <p:tgtEl>
                                          <p:spTgt spid="5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3">
                                            <p:txEl>
                                              <p:pRg st="5" end="5"/>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3">
                                            <p:txEl>
                                              <p:pRg st="6" end="6"/>
                                            </p:txEl>
                                          </p:spTgt>
                                        </p:tgtEl>
                                        <p:attrNameLst>
                                          <p:attrName>style.visibility</p:attrName>
                                        </p:attrNameLst>
                                      </p:cBhvr>
                                      <p:to>
                                        <p:strVal val="visible"/>
                                      </p:to>
                                    </p:set>
                                    <p:anim calcmode="lin" valueType="num">
                                      <p:cBhvr additive="base">
                                        <p:cTn id="45" dur="500" fill="hold"/>
                                        <p:tgtEl>
                                          <p:spTgt spid="53">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3">
                                            <p:txEl>
                                              <p:pRg st="6" end="6"/>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53">
                                            <p:txEl>
                                              <p:pRg st="7" end="7"/>
                                            </p:txEl>
                                          </p:spTgt>
                                        </p:tgtEl>
                                        <p:attrNameLst>
                                          <p:attrName>style.visibility</p:attrName>
                                        </p:attrNameLst>
                                      </p:cBhvr>
                                      <p:to>
                                        <p:strVal val="visible"/>
                                      </p:to>
                                    </p:set>
                                    <p:anim calcmode="lin" valueType="num">
                                      <p:cBhvr additive="base">
                                        <p:cTn id="49" dur="500" fill="hold"/>
                                        <p:tgtEl>
                                          <p:spTgt spid="5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3">
                                            <p:txEl>
                                              <p:pRg st="7" end="7"/>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53">
                                            <p:txEl>
                                              <p:pRg st="8" end="8"/>
                                            </p:txEl>
                                          </p:spTgt>
                                        </p:tgtEl>
                                        <p:attrNameLst>
                                          <p:attrName>style.visibility</p:attrName>
                                        </p:attrNameLst>
                                      </p:cBhvr>
                                      <p:to>
                                        <p:strVal val="visible"/>
                                      </p:to>
                                    </p:set>
                                    <p:anim calcmode="lin" valueType="num">
                                      <p:cBhvr additive="base">
                                        <p:cTn id="53" dur="500" fill="hold"/>
                                        <p:tgtEl>
                                          <p:spTgt spid="53">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5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24</a:t>
            </a:fld>
            <a:endParaRPr lang="zh-CN" altLang="en-US"/>
          </a:p>
        </p:txBody>
      </p:sp>
      <p:sp>
        <p:nvSpPr>
          <p:cNvPr id="53" name="文本框 52"/>
          <p:cNvSpPr txBox="1"/>
          <p:nvPr/>
        </p:nvSpPr>
        <p:spPr>
          <a:xfrm>
            <a:off x="537328" y="1120197"/>
            <a:ext cx="10689996" cy="1200329"/>
          </a:xfrm>
          <a:prstGeom prst="rect">
            <a:avLst/>
          </a:prstGeom>
          <a:noFill/>
        </p:spPr>
        <p:txBody>
          <a:bodyPr wrap="square" rtlCol="0">
            <a:spAutoFit/>
          </a:bodyPr>
          <a:lstStyle/>
          <a:p>
            <a:pPr defTabSz="540000">
              <a:lnSpc>
                <a:spcPct val="150000"/>
              </a:lnSpc>
              <a:buClr>
                <a:srgbClr val="235EB8"/>
              </a:buClr>
              <a:buSzPct val="85000"/>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4.6】	</a:t>
            </a:r>
            <a:r>
              <a:rPr lang="zh-CN" altLang="en-US" sz="2400" b="1" dirty="0">
                <a:latin typeface="微软雅黑" panose="020B0503020204020204" pitchFamily="34" charset="-122"/>
                <a:ea typeface="微软雅黑" panose="020B0503020204020204" pitchFamily="34" charset="-122"/>
              </a:rPr>
              <a:t>图</a:t>
            </a:r>
            <a:r>
              <a:rPr lang="en-US" altLang="zh-CN" sz="2400" b="1" dirty="0">
                <a:latin typeface="微软雅黑" panose="020B0503020204020204" pitchFamily="34" charset="-122"/>
                <a:ea typeface="微软雅黑" panose="020B0503020204020204" pitchFamily="34" charset="-122"/>
              </a:rPr>
              <a:t>4.10</a:t>
            </a:r>
            <a:r>
              <a:rPr lang="zh-CN" altLang="en-US" sz="2400" b="1" dirty="0">
                <a:latin typeface="微软雅黑" panose="020B0503020204020204" pitchFamily="34" charset="-122"/>
                <a:ea typeface="微软雅黑" panose="020B0503020204020204" pitchFamily="34" charset="-122"/>
              </a:rPr>
              <a:t>是工程师设计好的电路图，在实现时，发现可用的器件只有一个非门、两个与门和一个异或门，请问该电路能够实现吗？</a:t>
            </a:r>
          </a:p>
        </p:txBody>
      </p:sp>
      <p:sp>
        <p:nvSpPr>
          <p:cNvPr id="4" name="页脚占位符 3"/>
          <p:cNvSpPr>
            <a:spLocks noGrp="1"/>
          </p:cNvSpPr>
          <p:nvPr>
            <p:ph type="ftr" sz="quarter" idx="11"/>
          </p:nvPr>
        </p:nvSpPr>
        <p:spPr/>
        <p:txBody>
          <a:bodyPr/>
          <a:lstStyle/>
          <a:p>
            <a:r>
              <a:rPr lang="zh-CN" altLang="en-US" dirty="0" smtClean="0"/>
              <a:t>第四章 组合逻辑电路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组合逻辑电路的分析</a:t>
            </a:r>
            <a:endParaRPr lang="zh-CN" altLang="en-US" dirty="0">
              <a:effectLst>
                <a:outerShdw blurRad="38100" dist="38100" dir="2700000" algn="tl">
                  <a:srgbClr val="000000">
                    <a:alpha val="43137"/>
                  </a:srgbClr>
                </a:outerShdw>
              </a:effectLst>
            </a:endParaRPr>
          </a:p>
        </p:txBody>
      </p:sp>
      <p:sp>
        <p:nvSpPr>
          <p:cNvPr id="11" name="文本框 10"/>
          <p:cNvSpPr txBox="1"/>
          <p:nvPr/>
        </p:nvSpPr>
        <p:spPr>
          <a:xfrm>
            <a:off x="1870846" y="5444341"/>
            <a:ext cx="3450828" cy="507831"/>
          </a:xfrm>
          <a:prstGeom prst="rect">
            <a:avLst/>
          </a:prstGeom>
          <a:noFill/>
        </p:spPr>
        <p:txBody>
          <a:bodyPr wrap="square" rtlCol="0">
            <a:spAutoFit/>
          </a:bodyPr>
          <a:lstStyle/>
          <a:p>
            <a:pPr defTabSz="540000">
              <a:lnSpc>
                <a:spcPct val="150000"/>
              </a:lnSpc>
              <a:buClr>
                <a:srgbClr val="235EB8"/>
              </a:buClr>
              <a:buSzPct val="85000"/>
            </a:pPr>
            <a:r>
              <a:rPr lang="zh-CN" altLang="en-US" b="1" dirty="0" smtClean="0">
                <a:latin typeface="微软雅黑" panose="020B0503020204020204" pitchFamily="34" charset="-122"/>
                <a:ea typeface="微软雅黑" panose="020B0503020204020204" pitchFamily="34" charset="-122"/>
              </a:rPr>
              <a:t>图</a:t>
            </a:r>
            <a:r>
              <a:rPr lang="en-US" altLang="zh-CN" b="1" dirty="0" smtClean="0">
                <a:latin typeface="微软雅黑" panose="020B0503020204020204" pitchFamily="34" charset="-122"/>
                <a:ea typeface="微软雅黑" panose="020B0503020204020204" pitchFamily="34" charset="-122"/>
              </a:rPr>
              <a:t>4.10  【</a:t>
            </a:r>
            <a:r>
              <a:rPr lang="zh-CN" altLang="en-US" b="1" dirty="0" smtClean="0">
                <a:latin typeface="微软雅黑" panose="020B0503020204020204" pitchFamily="34" charset="-122"/>
                <a:ea typeface="微软雅黑" panose="020B0503020204020204" pitchFamily="34" charset="-122"/>
              </a:rPr>
              <a:t>例</a:t>
            </a:r>
            <a:r>
              <a:rPr lang="en-US" altLang="zh-CN" b="1" dirty="0" smtClean="0">
                <a:latin typeface="微软雅黑" panose="020B0503020204020204" pitchFamily="34" charset="-122"/>
                <a:ea typeface="微软雅黑" panose="020B0503020204020204" pitchFamily="34" charset="-122"/>
              </a:rPr>
              <a:t>4.6】</a:t>
            </a:r>
            <a:r>
              <a:rPr lang="zh-CN" altLang="en-US" b="1" dirty="0" smtClean="0">
                <a:latin typeface="微软雅黑" panose="020B0503020204020204" pitchFamily="34" charset="-122"/>
                <a:ea typeface="微软雅黑" panose="020B0503020204020204" pitchFamily="34" charset="-122"/>
              </a:rPr>
              <a:t>逻辑电路图</a:t>
            </a:r>
            <a:endParaRPr lang="zh-CN" altLang="en-US" b="1" dirty="0">
              <a:latin typeface="微软雅黑" panose="020B0503020204020204" pitchFamily="34" charset="-122"/>
              <a:ea typeface="微软雅黑" panose="020B0503020204020204" pitchFamily="34" charset="-122"/>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3627614524"/>
              </p:ext>
            </p:extLst>
          </p:nvPr>
        </p:nvGraphicFramePr>
        <p:xfrm>
          <a:off x="537328" y="2521324"/>
          <a:ext cx="6553188" cy="2704897"/>
        </p:xfrm>
        <a:graphic>
          <a:graphicData uri="http://schemas.openxmlformats.org/presentationml/2006/ole">
            <mc:AlternateContent xmlns:mc="http://schemas.openxmlformats.org/markup-compatibility/2006">
              <mc:Choice xmlns:v="urn:schemas-microsoft-com:vml" Requires="v">
                <p:oleObj spid="_x0000_s43128" name="Visio" r:id="rId4" imgW="2437950" imgH="1008180" progId="Visio.Drawing.11">
                  <p:embed/>
                </p:oleObj>
              </mc:Choice>
              <mc:Fallback>
                <p:oleObj name="Visio" r:id="rId4" imgW="2437950" imgH="1008180" progId="Visio.Drawing.11">
                  <p:embed/>
                  <p:pic>
                    <p:nvPicPr>
                      <p:cNvPr id="0" name="Object 3"/>
                      <p:cNvPicPr>
                        <a:picLocks noChangeAspect="1" noChangeArrowheads="1"/>
                      </p:cNvPicPr>
                      <p:nvPr/>
                    </p:nvPicPr>
                    <p:blipFill>
                      <a:blip r:embed="rId5"/>
                      <a:srcRect/>
                      <a:stretch>
                        <a:fillRect/>
                      </a:stretch>
                    </p:blipFill>
                    <p:spPr bwMode="auto">
                      <a:xfrm>
                        <a:off x="537328" y="2521324"/>
                        <a:ext cx="6553188" cy="2704897"/>
                      </a:xfrm>
                      <a:prstGeom prst="rect">
                        <a:avLst/>
                      </a:prstGeom>
                      <a:solidFill>
                        <a:schemeClr val="accent5">
                          <a:lumMod val="20000"/>
                          <a:lumOff val="80000"/>
                        </a:schemeClr>
                      </a:solidFill>
                    </p:spPr>
                  </p:pic>
                </p:oleObj>
              </mc:Fallback>
            </mc:AlternateContent>
          </a:graphicData>
        </a:graphic>
      </p:graphicFrame>
      <p:sp>
        <p:nvSpPr>
          <p:cNvPr id="14" name="矩形 13"/>
          <p:cNvSpPr/>
          <p:nvPr/>
        </p:nvSpPr>
        <p:spPr>
          <a:xfrm>
            <a:off x="7391400" y="2320526"/>
            <a:ext cx="4524375" cy="1754326"/>
          </a:xfrm>
          <a:prstGeom prst="rect">
            <a:avLst/>
          </a:prstGeom>
        </p:spPr>
        <p:txBody>
          <a:bodyPr wrap="square">
            <a:spAutoFit/>
          </a:bodyPr>
          <a:lstStyle/>
          <a:p>
            <a:pPr lvl="0" defTabSz="540000">
              <a:lnSpc>
                <a:spcPct val="150000"/>
              </a:lnSpc>
              <a:buClr>
                <a:srgbClr val="235EB8"/>
              </a:buClr>
              <a:buSzPct val="85000"/>
            </a:pP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解：这是一个</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电路器件替代</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的问题，必须使用布尔代数的定理与规则</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对电路函数形式进行变换。</a:t>
            </a:r>
          </a:p>
        </p:txBody>
      </p:sp>
      <mc:AlternateContent xmlns:mc="http://schemas.openxmlformats.org/markup-compatibility/2006" xmlns:a14="http://schemas.microsoft.com/office/drawing/2010/main">
        <mc:Choice Requires="a14">
          <p:sp>
            <p:nvSpPr>
              <p:cNvPr id="15" name="文本框 52"/>
              <p:cNvSpPr txBox="1"/>
              <p:nvPr/>
            </p:nvSpPr>
            <p:spPr>
              <a:xfrm>
                <a:off x="7391400" y="4196691"/>
                <a:ext cx="4438650" cy="1755481"/>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）首先</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写出电路输出变量</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F</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逻辑表达式：</a:t>
                </a:r>
                <a:endPar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defTabSz="540000">
                  <a:lnSpc>
                    <a:spcPct val="150000"/>
                  </a:lnSpc>
                  <a:buClr>
                    <a:srgbClr val="235EB8"/>
                  </a:buClr>
                  <a:buSzPct val="85000"/>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ea typeface="宋体" panose="02010600030101010101" pitchFamily="2" charset="-122"/>
                          <a:cs typeface="Times New Roman" panose="02020603050405020304" pitchFamily="18" charset="0"/>
                        </a:rPr>
                        <m:t>𝑭</m:t>
                      </m:r>
                      <m:r>
                        <a:rPr lang="en-US" altLang="zh-CN" sz="2400" b="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b="1" i="1">
                              <a:effectLst/>
                              <a:latin typeface="Cambria Math"/>
                              <a:ea typeface="Cambria Math" panose="02040503050406030204" pitchFamily="18" charset="0"/>
                            </a:rPr>
                          </m:ctrlPr>
                        </m:d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effectLst/>
                                  <a:latin typeface="Cambria Math"/>
                                  <a:ea typeface="Cambria Math" panose="02040503050406030204" pitchFamily="18" charset="0"/>
                                </a:rPr>
                              </m:ctrlPr>
                            </m:acc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𝑩</m:t>
                              </m:r>
                            </m:e>
                          </m:acc>
                        </m:e>
                      </m:d>
                      <m:r>
                        <a:rPr lang="en-US" altLang="zh-CN" sz="2400" b="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𝑪</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effectLst/>
                              <a:latin typeface="Cambria Math"/>
                              <a:ea typeface="Cambria Math" panose="02040503050406030204" pitchFamily="18" charset="0"/>
                            </a:rPr>
                          </m:ctrlPr>
                        </m:acc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e>
                      </m:acc>
                      <m:r>
                        <a:rPr lang="en-US" altLang="zh-CN" sz="2400" b="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a:effectLst/>
                              <a:latin typeface="Cambria Math"/>
                              <a:ea typeface="Cambria Math" panose="02040503050406030204" pitchFamily="18" charset="0"/>
                            </a:rPr>
                          </m:ctrlPr>
                        </m:acc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𝑪</m:t>
                          </m:r>
                        </m:e>
                      </m:acc>
                    </m:oMath>
                  </m:oMathPara>
                </a14:m>
                <a:endPar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5" name="文本框 52"/>
              <p:cNvSpPr txBox="1">
                <a:spLocks noRot="1" noChangeAspect="1" noMove="1" noResize="1" noEditPoints="1" noAdjustHandles="1" noChangeArrowheads="1" noChangeShapeType="1" noTextEdit="1"/>
              </p:cNvSpPr>
              <p:nvPr/>
            </p:nvSpPr>
            <p:spPr>
              <a:xfrm>
                <a:off x="7391400" y="4196691"/>
                <a:ext cx="4438650" cy="1755481"/>
              </a:xfrm>
              <a:prstGeom prst="rect">
                <a:avLst/>
              </a:prstGeom>
              <a:blipFill rotWithShape="1">
                <a:blip r:embed="rId6"/>
                <a:stretch>
                  <a:fillRect l="-1236" r="-5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782237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25</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619125" y="1180320"/>
                <a:ext cx="10963274" cy="3008003"/>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）运用</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布尔代数的定律，将</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表达式进行变换</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defTabSz="540000">
                  <a:lnSpc>
                    <a:spcPct val="150000"/>
                  </a:lnSpc>
                  <a:buClr>
                    <a:srgbClr val="235EB8"/>
                  </a:buClr>
                  <a:buSzPct val="85000"/>
                </a:pPr>
                <a:r>
                  <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kern="100" dirty="0" smtClean="0">
                    <a:ea typeface="宋体" panose="02010600030101010101" pitchFamily="2" charset="-122"/>
                    <a:cs typeface="Times New Roman" panose="02020603050405020304" pitchFamily="18" charset="0"/>
                  </a:rPr>
                  <a:t> </a:t>
                </a:r>
                <a14:m>
                  <m:oMath xmlns:m="http://schemas.openxmlformats.org/officeDocument/2006/math">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𝑭</m:t>
                    </m:r>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b="1" i="1" kern="100">
                            <a:effectLst/>
                            <a:latin typeface="Cambria Math"/>
                            <a:ea typeface="Cambria Math" panose="02040503050406030204" pitchFamily="18" charset="0"/>
                            <a:cs typeface="Times New Roman" panose="02020603050405020304" pitchFamily="18" charset="0"/>
                          </a:rPr>
                        </m:ctrlPr>
                      </m:d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acc>
                      </m:e>
                    </m:d>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acc>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acc>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acc>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e>
                    </m:acc>
                  </m:oMath>
                </a14:m>
                <a:endParaRPr lang="en-US" altLang="zh-CN" sz="2400" b="1" i="1" kern="100" dirty="0" smtClean="0">
                  <a:effectLst/>
                  <a:latin typeface="Cambria Math" panose="02040503050406030204" pitchFamily="18" charset="0"/>
                  <a:ea typeface="宋体" panose="02010600030101010101" pitchFamily="2" charset="-122"/>
                  <a:cs typeface="Times New Roman" panose="02020603050405020304" pitchFamily="18" charset="0"/>
                </a:endParaRPr>
              </a:p>
              <a:p>
                <a:pPr indent="811213">
                  <a:lnSpc>
                    <a:spcPct val="150000"/>
                  </a:lnSpc>
                  <a:spcAft>
                    <a:spcPts val="0"/>
                  </a:spcAft>
                </a:pP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effectLst/>
                            <a:latin typeface="Cambria Math"/>
                            <a:ea typeface="Cambria Math" panose="02040503050406030204" pitchFamily="18" charset="0"/>
                          </a:rPr>
                        </m:ctrlPr>
                      </m:accPr>
                      <m:e>
                        <m:acc>
                          <m:accPr>
                            <m:chr m:val="̅"/>
                            <m:ctrlPr>
                              <a:rPr lang="zh-CN" altLang="zh-CN" sz="2400" b="1" i="1">
                                <a:effectLst/>
                                <a:latin typeface="Cambria Math"/>
                                <a:ea typeface="Cambria Math" panose="02040503050406030204" pitchFamily="18" charset="0"/>
                              </a:rPr>
                            </m:ctrlPr>
                          </m:acc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e>
                        </m:acc>
                        <m:r>
                          <a:rPr lang="en-US" altLang="zh-CN" sz="2400" b="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𝑩</m:t>
                        </m:r>
                      </m:e>
                    </m:acc>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𝑪</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b="1" i="1">
                            <a:effectLst/>
                            <a:latin typeface="Cambria Math"/>
                            <a:ea typeface="Cambria Math" panose="02040503050406030204" pitchFamily="18" charset="0"/>
                          </a:rPr>
                        </m:ctrlPr>
                      </m:dPr>
                      <m:e>
                        <m:acc>
                          <m:accPr>
                            <m:chr m:val="̅"/>
                            <m:ctrlPr>
                              <a:rPr lang="zh-CN" altLang="zh-CN" sz="2400" b="1" i="1">
                                <a:effectLst/>
                                <a:latin typeface="Cambria Math"/>
                                <a:ea typeface="Cambria Math" panose="02040503050406030204" pitchFamily="18" charset="0"/>
                              </a:rPr>
                            </m:ctrlPr>
                          </m:acc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e>
                        </m:acc>
                        <m:r>
                          <a:rPr lang="en-US" altLang="zh-CN" sz="2400" b="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𝑩</m:t>
                        </m:r>
                      </m:e>
                    </m:d>
                    <m:r>
                      <a:rPr lang="en-US" altLang="zh-CN" sz="2400" b="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a:effectLst/>
                            <a:latin typeface="Cambria Math"/>
                            <a:ea typeface="Cambria Math" panose="02040503050406030204" pitchFamily="18" charset="0"/>
                          </a:rPr>
                        </m:ctrlPr>
                      </m:acc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𝑪</m:t>
                        </m:r>
                      </m:e>
                    </m:acc>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effectLst/>
                            <a:latin typeface="Cambria Math"/>
                            <a:ea typeface="Cambria Math" panose="02040503050406030204" pitchFamily="18" charset="0"/>
                          </a:rPr>
                        </m:ctrlPr>
                      </m:acc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e>
                    </m:acc>
                    <m:r>
                      <a:rPr lang="en-US" altLang="zh-CN" sz="2400" b="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𝑪</m:t>
                    </m:r>
                  </m:oMath>
                </a14:m>
                <a:r>
                  <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3</a:t>
                </a:r>
                <a:r>
                  <a:rPr lang="zh-CN" altLang="en-US" sz="2400" b="1" dirty="0" smtClean="0">
                    <a:latin typeface="微软雅黑" panose="020B0503020204020204" pitchFamily="34" charset="-122"/>
                    <a:ea typeface="微软雅黑" panose="020B0503020204020204" pitchFamily="34" charset="-122"/>
                  </a:rPr>
                  <a:t>）分析发现：实现电路需要</a:t>
                </a: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个</a:t>
                </a:r>
                <a:r>
                  <a:rPr lang="zh-CN" altLang="en-US" sz="2400" b="1" dirty="0">
                    <a:latin typeface="微软雅黑" panose="020B0503020204020204" pitchFamily="34" charset="-122"/>
                    <a:ea typeface="微软雅黑" panose="020B0503020204020204" pitchFamily="34" charset="-122"/>
                  </a:rPr>
                  <a:t>非门</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个</a:t>
                </a:r>
                <a:r>
                  <a:rPr lang="zh-CN" altLang="en-US" sz="2400" b="1" dirty="0">
                    <a:latin typeface="微软雅黑" panose="020B0503020204020204" pitchFamily="34" charset="-122"/>
                    <a:ea typeface="微软雅黑" panose="020B0503020204020204" pitchFamily="34" charset="-122"/>
                  </a:rPr>
                  <a:t>与门</a:t>
                </a:r>
                <a:r>
                  <a:rPr lang="zh-CN" altLang="en-US" sz="2400" b="1" dirty="0" smtClean="0">
                    <a:latin typeface="微软雅黑" panose="020B0503020204020204" pitchFamily="34" charset="-122"/>
                    <a:ea typeface="微软雅黑" panose="020B0503020204020204" pitchFamily="34" charset="-122"/>
                  </a:rPr>
                  <a:t>和</a:t>
                </a: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个</a:t>
                </a:r>
                <a:r>
                  <a:rPr lang="zh-CN" altLang="en-US" sz="2400" b="1" dirty="0">
                    <a:latin typeface="微软雅黑" panose="020B0503020204020204" pitchFamily="34" charset="-122"/>
                    <a:ea typeface="微软雅黑" panose="020B0503020204020204" pitchFamily="34" charset="-122"/>
                  </a:rPr>
                  <a:t>异或门，已有器件能够</a:t>
                </a:r>
                <a:r>
                  <a:rPr lang="zh-CN" altLang="en-US" sz="2400" b="1" dirty="0" smtClean="0">
                    <a:latin typeface="微软雅黑" panose="020B0503020204020204" pitchFamily="34" charset="-122"/>
                    <a:ea typeface="微软雅黑" panose="020B0503020204020204" pitchFamily="34" charset="-122"/>
                  </a:rPr>
                  <a:t>实现</a:t>
                </a:r>
                <a:endPar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619125" y="1180320"/>
                <a:ext cx="10963274" cy="3008003"/>
              </a:xfrm>
              <a:prstGeom prst="rect">
                <a:avLst/>
              </a:prstGeom>
              <a:blipFill rotWithShape="1">
                <a:blip r:embed="rId4"/>
                <a:stretch>
                  <a:fillRect l="-501" b="-1623"/>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第四章 组合逻辑电路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3322" y="82313"/>
            <a:ext cx="7985760" cy="732155"/>
          </a:xfrm>
        </p:spPr>
        <p:txBody>
          <a:bodyPr>
            <a:normAutofit/>
          </a:bodyPr>
          <a:lstStyle/>
          <a:p>
            <a:r>
              <a:rPr lang="zh-CN" altLang="en-US" dirty="0" smtClean="0">
                <a:effectLst>
                  <a:outerShdw blurRad="38100" dist="38100" dir="2700000" algn="tl">
                    <a:srgbClr val="000000">
                      <a:alpha val="43137"/>
                    </a:srgbClr>
                  </a:outerShdw>
                </a:effectLst>
              </a:rPr>
              <a:t>组合逻辑电路的分析</a:t>
            </a:r>
            <a:endParaRPr lang="zh-CN" altLang="en-US" dirty="0">
              <a:effectLst>
                <a:outerShdw blurRad="38100" dist="38100" dir="2700000" algn="tl">
                  <a:srgbClr val="000000">
                    <a:alpha val="43137"/>
                  </a:srgbClr>
                </a:outerShdw>
              </a:effectLst>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843902144"/>
              </p:ext>
            </p:extLst>
          </p:nvPr>
        </p:nvGraphicFramePr>
        <p:xfrm>
          <a:off x="2684971" y="3835898"/>
          <a:ext cx="5695870" cy="2141602"/>
        </p:xfrm>
        <a:graphic>
          <a:graphicData uri="http://schemas.openxmlformats.org/presentationml/2006/ole">
            <mc:AlternateContent xmlns:mc="http://schemas.openxmlformats.org/markup-compatibility/2006">
              <mc:Choice xmlns:v="urn:schemas-microsoft-com:vml" Requires="v">
                <p:oleObj spid="_x0000_s246841" name="Visio" r:id="rId5" imgW="1843998" imgH="688061" progId="Visio.Drawing.11">
                  <p:embed/>
                </p:oleObj>
              </mc:Choice>
              <mc:Fallback>
                <p:oleObj name="Visio" r:id="rId5" imgW="1843998" imgH="688061" progId="Visio.Drawing.11">
                  <p:embed/>
                  <p:pic>
                    <p:nvPicPr>
                      <p:cNvPr id="0" name="对象 6"/>
                      <p:cNvPicPr>
                        <a:picLocks noChangeAspect="1" noChangeArrowheads="1"/>
                      </p:cNvPicPr>
                      <p:nvPr/>
                    </p:nvPicPr>
                    <p:blipFill>
                      <a:blip r:embed="rId6"/>
                      <a:srcRect/>
                      <a:stretch>
                        <a:fillRect/>
                      </a:stretch>
                    </p:blipFill>
                    <p:spPr bwMode="auto">
                      <a:xfrm>
                        <a:off x="2684971" y="3835898"/>
                        <a:ext cx="5695870" cy="2141602"/>
                      </a:xfrm>
                      <a:prstGeom prst="rect">
                        <a:avLst/>
                      </a:prstGeom>
                      <a:solidFill>
                        <a:schemeClr val="accent5">
                          <a:lumMod val="20000"/>
                          <a:lumOff val="80000"/>
                        </a:schemeClr>
                      </a:solidFill>
                      <a:ln>
                        <a:noFill/>
                      </a:ln>
                    </p:spPr>
                  </p:pic>
                </p:oleObj>
              </mc:Fallback>
            </mc:AlternateContent>
          </a:graphicData>
        </a:graphic>
      </p:graphicFrame>
    </p:spTree>
    <p:extLst>
      <p:ext uri="{BB962C8B-B14F-4D97-AF65-F5344CB8AC3E}">
        <p14:creationId xmlns:p14="http://schemas.microsoft.com/office/powerpoint/2010/main" val="10685396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anim calcmode="lin" valueType="num">
                                      <p:cBhvr additive="base">
                                        <p:cTn id="7"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3">
                                            <p:txEl>
                                              <p:pRg st="1" end="1"/>
                                            </p:txEl>
                                          </p:spTgt>
                                        </p:tgtEl>
                                        <p:attrNameLst>
                                          <p:attrName>style.visibility</p:attrName>
                                        </p:attrNameLst>
                                      </p:cBhvr>
                                      <p:to>
                                        <p:strVal val="visible"/>
                                      </p:to>
                                    </p:set>
                                    <p:anim calcmode="lin" valueType="num">
                                      <p:cBhvr additive="base">
                                        <p:cTn id="11" dur="500" fill="hold"/>
                                        <p:tgtEl>
                                          <p:spTgt spid="5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3">
                                            <p:txEl>
                                              <p:pRg st="2" end="2"/>
                                            </p:txEl>
                                          </p:spTgt>
                                        </p:tgtEl>
                                        <p:attrNameLst>
                                          <p:attrName>style.visibility</p:attrName>
                                        </p:attrNameLst>
                                      </p:cBhvr>
                                      <p:to>
                                        <p:strVal val="visible"/>
                                      </p:to>
                                    </p:set>
                                    <p:anim calcmode="lin" valueType="num">
                                      <p:cBhvr additive="base">
                                        <p:cTn id="15" dur="500" fill="hold"/>
                                        <p:tgtEl>
                                          <p:spTgt spid="5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3">
                                            <p:txEl>
                                              <p:pRg st="3" end="3"/>
                                            </p:txEl>
                                          </p:spTgt>
                                        </p:tgtEl>
                                        <p:attrNameLst>
                                          <p:attrName>style.visibility</p:attrName>
                                        </p:attrNameLst>
                                      </p:cBhvr>
                                      <p:to>
                                        <p:strVal val="visible"/>
                                      </p:to>
                                    </p:set>
                                    <p:anim calcmode="lin" valueType="num">
                                      <p:cBhvr additive="base">
                                        <p:cTn id="21" dur="500" fill="hold"/>
                                        <p:tgtEl>
                                          <p:spTgt spid="5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26</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282972" y="1120197"/>
                <a:ext cx="11550440" cy="580223"/>
              </a:xfrm>
              <a:prstGeom prst="rect">
                <a:avLst/>
              </a:prstGeom>
              <a:noFill/>
            </p:spPr>
            <p:txBody>
              <a:bodyPr wrap="square" rtlCol="0">
                <a:spAutoFit/>
              </a:bodyPr>
              <a:lstStyle/>
              <a:p>
                <a:pPr defTabSz="540000">
                  <a:lnSpc>
                    <a:spcPct val="150000"/>
                  </a:lnSpc>
                  <a:buClr>
                    <a:srgbClr val="235EB8"/>
                  </a:buClr>
                  <a:buSzPct val="85000"/>
                </a:pP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例</a:t>
                </a:r>
                <a:r>
                  <a:rPr lang="en-US" altLang="zh-CN" sz="2400" b="1" dirty="0" smtClean="0">
                    <a:latin typeface="微软雅黑" panose="020B0503020204020204" pitchFamily="34" charset="-122"/>
                    <a:ea typeface="微软雅黑" panose="020B0503020204020204" pitchFamily="34" charset="-122"/>
                  </a:rPr>
                  <a:t>4.7】	</a:t>
                </a:r>
                <a:r>
                  <a:rPr lang="zh-CN" altLang="en-US" sz="2400" b="1" dirty="0" smtClean="0">
                    <a:latin typeface="微软雅黑" panose="020B0503020204020204" pitchFamily="34" charset="-122"/>
                    <a:ea typeface="微软雅黑" panose="020B0503020204020204" pitchFamily="34" charset="-122"/>
                  </a:rPr>
                  <a:t>图</a:t>
                </a:r>
                <a:r>
                  <a:rPr lang="en-US" altLang="zh-CN" sz="2400" b="1" dirty="0">
                    <a:latin typeface="微软雅黑" panose="020B0503020204020204" pitchFamily="34" charset="-122"/>
                    <a:ea typeface="微软雅黑" panose="020B0503020204020204" pitchFamily="34" charset="-122"/>
                  </a:rPr>
                  <a:t>4.12</a:t>
                </a:r>
                <a:r>
                  <a:rPr lang="zh-CN" altLang="en-US" sz="2400" b="1" dirty="0">
                    <a:latin typeface="微软雅黑" panose="020B0503020204020204" pitchFamily="34" charset="-122"/>
                    <a:ea typeface="微软雅黑" panose="020B0503020204020204" pitchFamily="34" charset="-122"/>
                  </a:rPr>
                  <a:t>是</a:t>
                </a:r>
                <a:r>
                  <a:rPr lang="zh-CN" altLang="en-US" sz="2400" b="1" dirty="0" smtClean="0">
                    <a:latin typeface="微软雅黑" panose="020B0503020204020204" pitchFamily="34" charset="-122"/>
                    <a:ea typeface="微软雅黑" panose="020B0503020204020204" pitchFamily="34" charset="-122"/>
                  </a:rPr>
                  <a:t>表达式</a:t>
                </a:r>
                <a14:m>
                  <m:oMath xmlns:m="http://schemas.openxmlformats.org/officeDocument/2006/math">
                    <m:r>
                      <a:rPr lang="en-US" altLang="zh-CN" sz="2400" b="1" i="1" smtClean="0">
                        <a:latin typeface="Cambria Math" panose="02040503050406030204" pitchFamily="18" charset="0"/>
                        <a:ea typeface="微软雅黑" panose="020B0503020204020204" pitchFamily="34" charset="-122"/>
                      </a:rPr>
                      <m:t>𝑭</m:t>
                    </m:r>
                    <m:r>
                      <a:rPr lang="en-US" altLang="zh-CN" sz="2400" b="1" i="1" smtClean="0">
                        <a:latin typeface="Cambria Math" panose="02040503050406030204" pitchFamily="18" charset="0"/>
                        <a:ea typeface="微软雅黑" panose="020B0503020204020204" pitchFamily="34" charset="-122"/>
                      </a:rPr>
                      <m:t>=</m:t>
                    </m:r>
                    <m:acc>
                      <m:accPr>
                        <m:chr m:val="̅"/>
                        <m:ctrlPr>
                          <a:rPr lang="en-US" altLang="zh-CN" sz="2400" b="1" i="1" smtClean="0">
                            <a:latin typeface="Cambria Math"/>
                            <a:ea typeface="微软雅黑" panose="020B0503020204020204" pitchFamily="34" charset="-122"/>
                          </a:rPr>
                        </m:ctrlPr>
                      </m:accPr>
                      <m:e>
                        <m:r>
                          <a:rPr lang="en-US" altLang="zh-CN" sz="2400" b="1" i="1" smtClean="0">
                            <a:latin typeface="Cambria Math" panose="02040503050406030204" pitchFamily="18" charset="0"/>
                            <a:ea typeface="微软雅黑" panose="020B0503020204020204" pitchFamily="34" charset="-122"/>
                          </a:rPr>
                          <m:t>𝑨</m:t>
                        </m:r>
                      </m:e>
                    </m:acc>
                    <m:r>
                      <a:rPr lang="en-US" altLang="zh-CN" sz="2400" b="1" i="1" smtClean="0">
                        <a:latin typeface="Cambria Math" panose="02040503050406030204" pitchFamily="18" charset="0"/>
                        <a:ea typeface="微软雅黑" panose="020B0503020204020204" pitchFamily="34" charset="-122"/>
                      </a:rPr>
                      <m:t>𝑪</m:t>
                    </m:r>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𝑩𝑪</m:t>
                    </m:r>
                  </m:oMath>
                </a14:m>
                <a:r>
                  <a:rPr lang="zh-CN" altLang="en-US" sz="2400" b="1" dirty="0" smtClean="0">
                    <a:latin typeface="微软雅黑" panose="020B0503020204020204" pitchFamily="34" charset="-122"/>
                    <a:ea typeface="微软雅黑" panose="020B0503020204020204" pitchFamily="34" charset="-122"/>
                  </a:rPr>
                  <a:t>对应</a:t>
                </a:r>
                <a:r>
                  <a:rPr lang="zh-CN" altLang="en-US" sz="2400" b="1" dirty="0">
                    <a:latin typeface="微软雅黑" panose="020B0503020204020204" pitchFamily="34" charset="-122"/>
                    <a:ea typeface="微软雅黑" panose="020B0503020204020204" pitchFamily="34" charset="-122"/>
                  </a:rPr>
                  <a:t>的电路。</a:t>
                </a:r>
              </a:p>
            </p:txBody>
          </p:sp>
        </mc:Choice>
        <mc:Fallback xmlns="">
          <p:sp>
            <p:nvSpPr>
              <p:cNvPr id="53" name="文本框 52"/>
              <p:cNvSpPr txBox="1">
                <a:spLocks noRot="1" noChangeAspect="1" noMove="1" noResize="1" noEditPoints="1" noAdjustHandles="1" noChangeArrowheads="1" noChangeShapeType="1" noTextEdit="1"/>
              </p:cNvSpPr>
              <p:nvPr/>
            </p:nvSpPr>
            <p:spPr>
              <a:xfrm>
                <a:off x="282972" y="1120197"/>
                <a:ext cx="11550440" cy="580223"/>
              </a:xfrm>
              <a:prstGeom prst="rect">
                <a:avLst/>
              </a:prstGeom>
              <a:blipFill>
                <a:blip r:embed="rId4"/>
                <a:stretch>
                  <a:fillRect l="-792" b="-24211"/>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第四章 组合逻辑电路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组合逻辑电路的分析</a:t>
            </a:r>
            <a:endParaRPr lang="zh-CN" altLang="en-US" dirty="0">
              <a:effectLst>
                <a:outerShdw blurRad="38100" dist="38100" dir="2700000" algn="tl">
                  <a:srgbClr val="000000">
                    <a:alpha val="43137"/>
                  </a:srgbClr>
                </a:outerShdw>
              </a:effectLst>
            </a:endParaRPr>
          </a:p>
        </p:txBody>
      </p:sp>
      <p:sp>
        <p:nvSpPr>
          <p:cNvPr id="11" name="文本框 10"/>
          <p:cNvSpPr txBox="1"/>
          <p:nvPr/>
        </p:nvSpPr>
        <p:spPr>
          <a:xfrm>
            <a:off x="1101643" y="5456116"/>
            <a:ext cx="3394158" cy="507831"/>
          </a:xfrm>
          <a:prstGeom prst="rect">
            <a:avLst/>
          </a:prstGeom>
          <a:noFill/>
        </p:spPr>
        <p:txBody>
          <a:bodyPr wrap="square" rtlCol="0">
            <a:spAutoFit/>
          </a:bodyPr>
          <a:lstStyle/>
          <a:p>
            <a:pPr defTabSz="540000">
              <a:lnSpc>
                <a:spcPct val="150000"/>
              </a:lnSpc>
              <a:buClr>
                <a:srgbClr val="235EB8"/>
              </a:buClr>
              <a:buSzPct val="85000"/>
            </a:pPr>
            <a:r>
              <a:rPr lang="zh-CN" altLang="en-US" b="1" dirty="0" smtClean="0">
                <a:latin typeface="微软雅黑" panose="020B0503020204020204" pitchFamily="34" charset="-122"/>
                <a:ea typeface="微软雅黑" panose="020B0503020204020204" pitchFamily="34" charset="-122"/>
              </a:rPr>
              <a:t>图</a:t>
            </a:r>
            <a:r>
              <a:rPr lang="en-US" altLang="zh-CN" b="1" dirty="0" smtClean="0">
                <a:latin typeface="微软雅黑" panose="020B0503020204020204" pitchFamily="34" charset="-122"/>
                <a:ea typeface="微软雅黑" panose="020B0503020204020204" pitchFamily="34" charset="-122"/>
              </a:rPr>
              <a:t>4.12  【</a:t>
            </a:r>
            <a:r>
              <a:rPr lang="zh-CN" altLang="en-US" b="1" dirty="0" smtClean="0">
                <a:latin typeface="微软雅黑" panose="020B0503020204020204" pitchFamily="34" charset="-122"/>
                <a:ea typeface="微软雅黑" panose="020B0503020204020204" pitchFamily="34" charset="-122"/>
              </a:rPr>
              <a:t>例</a:t>
            </a:r>
            <a:r>
              <a:rPr lang="en-US" altLang="zh-CN" b="1" dirty="0" smtClean="0">
                <a:latin typeface="微软雅黑" panose="020B0503020204020204" pitchFamily="34" charset="-122"/>
                <a:ea typeface="微软雅黑" panose="020B0503020204020204" pitchFamily="34" charset="-122"/>
              </a:rPr>
              <a:t>4.7】</a:t>
            </a:r>
            <a:r>
              <a:rPr lang="zh-CN" altLang="en-US" b="1" dirty="0" smtClean="0">
                <a:latin typeface="微软雅黑" panose="020B0503020204020204" pitchFamily="34" charset="-122"/>
                <a:ea typeface="微软雅黑" panose="020B0503020204020204" pitchFamily="34" charset="-122"/>
              </a:rPr>
              <a:t>逻辑电路图</a:t>
            </a:r>
            <a:endParaRPr lang="zh-CN" altLang="en-US" b="1" dirty="0">
              <a:latin typeface="微软雅黑" panose="020B0503020204020204" pitchFamily="34" charset="-122"/>
              <a:ea typeface="微软雅黑" panose="020B0503020204020204" pitchFamily="34" charset="-122"/>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3453694375"/>
              </p:ext>
            </p:extLst>
          </p:nvPr>
        </p:nvGraphicFramePr>
        <p:xfrm>
          <a:off x="827903" y="1930692"/>
          <a:ext cx="5027667" cy="3273263"/>
        </p:xfrm>
        <a:graphic>
          <a:graphicData uri="http://schemas.openxmlformats.org/presentationml/2006/ole">
            <mc:AlternateContent xmlns:mc="http://schemas.openxmlformats.org/markup-compatibility/2006">
              <mc:Choice xmlns:v="urn:schemas-microsoft-com:vml" Requires="v">
                <p:oleObj spid="_x0000_s47226" name="Visio" r:id="rId5" imgW="1966298" imgH="1286550" progId="Visio.Drawing.11">
                  <p:embed/>
                </p:oleObj>
              </mc:Choice>
              <mc:Fallback>
                <p:oleObj name="Visio" r:id="rId5" imgW="1966298" imgH="1286550" progId="Visio.Drawing.11">
                  <p:embed/>
                  <p:pic>
                    <p:nvPicPr>
                      <p:cNvPr id="0" name="Object 3"/>
                      <p:cNvPicPr>
                        <a:picLocks noChangeAspect="1" noChangeArrowheads="1"/>
                      </p:cNvPicPr>
                      <p:nvPr/>
                    </p:nvPicPr>
                    <p:blipFill>
                      <a:blip r:embed="rId6"/>
                      <a:srcRect/>
                      <a:stretch>
                        <a:fillRect/>
                      </a:stretch>
                    </p:blipFill>
                    <p:spPr bwMode="auto">
                      <a:xfrm>
                        <a:off x="827903" y="1930692"/>
                        <a:ext cx="5027667" cy="3273263"/>
                      </a:xfrm>
                      <a:prstGeom prst="rect">
                        <a:avLst/>
                      </a:prstGeom>
                      <a:solidFill>
                        <a:schemeClr val="accent5">
                          <a:lumMod val="20000"/>
                          <a:lumOff val="80000"/>
                        </a:schemeClr>
                      </a:solidFill>
                    </p:spPr>
                  </p:pic>
                </p:oleObj>
              </mc:Fallback>
            </mc:AlternateContent>
          </a:graphicData>
        </a:graphic>
      </p:graphicFrame>
      <p:sp>
        <p:nvSpPr>
          <p:cNvPr id="15" name="文本框 52"/>
          <p:cNvSpPr txBox="1"/>
          <p:nvPr/>
        </p:nvSpPr>
        <p:spPr>
          <a:xfrm>
            <a:off x="6095998" y="1698828"/>
            <a:ext cx="5593237" cy="2308324"/>
          </a:xfrm>
          <a:prstGeom prst="rect">
            <a:avLst/>
          </a:prstGeom>
          <a:noFill/>
        </p:spPr>
        <p:txBody>
          <a:bodyPr wrap="square" rtlCol="0">
            <a:spAutoFit/>
          </a:bodyPr>
          <a:lstStyle/>
          <a:p>
            <a:pPr defTabSz="540000">
              <a:lnSpc>
                <a:spcPct val="150000"/>
              </a:lnSpc>
              <a:buClr>
                <a:srgbClr val="235EB8"/>
              </a:buClr>
              <a:buSzPct val="85000"/>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）电路</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实现后，经测量发现输出</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F</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有</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误，得出的真值表中，</a:t>
            </a: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F</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是</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依据表达式得出的</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正确输出</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F'</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是测量得到的输出</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，试诊断其故障所在。</a:t>
            </a:r>
          </a:p>
        </p:txBody>
      </p:sp>
      <p:sp>
        <p:nvSpPr>
          <p:cNvPr id="16" name="文本框 52"/>
          <p:cNvSpPr txBox="1"/>
          <p:nvPr/>
        </p:nvSpPr>
        <p:spPr>
          <a:xfrm>
            <a:off x="6058192" y="3995678"/>
            <a:ext cx="5631044" cy="2492990"/>
          </a:xfrm>
          <a:prstGeom prst="rect">
            <a:avLst/>
          </a:prstGeom>
          <a:noFill/>
        </p:spPr>
        <p:txBody>
          <a:bodyPr wrap="square" rtlCol="0">
            <a:spAutoFit/>
          </a:bodyPr>
          <a:lstStyle/>
          <a:p>
            <a:pPr defTabSz="540000">
              <a:lnSpc>
                <a:spcPct val="130000"/>
              </a:lnSpc>
              <a:buClr>
                <a:srgbClr val="235EB8"/>
              </a:buClr>
              <a:buSzPct val="85000"/>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	故障点常见的情况分为</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“恒</a:t>
            </a: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故障和“恒</a:t>
            </a: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故障</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，请分析：若</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P</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点发生“恒</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故障，应该如何测试与确认？若</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P</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点发生“恒</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故障，又应该如何测试与确认？</a:t>
            </a:r>
          </a:p>
        </p:txBody>
      </p:sp>
    </p:spTree>
    <p:extLst>
      <p:ext uri="{BB962C8B-B14F-4D97-AF65-F5344CB8AC3E}">
        <p14:creationId xmlns:p14="http://schemas.microsoft.com/office/powerpoint/2010/main" val="38138077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27</a:t>
            </a:fld>
            <a:endParaRPr lang="zh-CN" altLang="en-US"/>
          </a:p>
        </p:txBody>
      </p:sp>
      <p:sp>
        <p:nvSpPr>
          <p:cNvPr id="4" name="页脚占位符 3"/>
          <p:cNvSpPr>
            <a:spLocks noGrp="1"/>
          </p:cNvSpPr>
          <p:nvPr>
            <p:ph type="ftr" sz="quarter" idx="11"/>
          </p:nvPr>
        </p:nvSpPr>
        <p:spPr/>
        <p:txBody>
          <a:bodyPr/>
          <a:lstStyle/>
          <a:p>
            <a:r>
              <a:rPr lang="zh-CN" altLang="en-US" dirty="0" smtClean="0"/>
              <a:t>第四章 组合逻辑电路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组合逻辑电路的分析</a:t>
            </a:r>
            <a:endParaRPr lang="zh-CN" altLang="en-US" dirty="0">
              <a:effectLst>
                <a:outerShdw blurRad="38100" dist="38100" dir="2700000" algn="tl">
                  <a:srgbClr val="000000">
                    <a:alpha val="43137"/>
                  </a:srgbClr>
                </a:outerShdw>
              </a:effectLst>
            </a:endParaRPr>
          </a:p>
        </p:txBody>
      </p:sp>
      <p:graphicFrame>
        <p:nvGraphicFramePr>
          <p:cNvPr id="5" name="表格 4"/>
          <p:cNvGraphicFramePr>
            <a:graphicFrameLocks noGrp="1"/>
          </p:cNvGraphicFramePr>
          <p:nvPr>
            <p:extLst>
              <p:ext uri="{D42A27DB-BD31-4B8C-83A1-F6EECF244321}">
                <p14:modId xmlns:p14="http://schemas.microsoft.com/office/powerpoint/2010/main" val="2478365598"/>
              </p:ext>
            </p:extLst>
          </p:nvPr>
        </p:nvGraphicFramePr>
        <p:xfrm>
          <a:off x="399762" y="1305837"/>
          <a:ext cx="4383741" cy="3990051"/>
        </p:xfrm>
        <a:graphic>
          <a:graphicData uri="http://schemas.openxmlformats.org/drawingml/2006/table">
            <a:tbl>
              <a:tblPr firstRow="1" firstCol="1" bandRow="1">
                <a:tableStyleId>{B301B821-A1FF-4177-AEE7-76D212191A09}</a:tableStyleId>
              </a:tblPr>
              <a:tblGrid>
                <a:gridCol w="881737">
                  <a:extLst>
                    <a:ext uri="{9D8B030D-6E8A-4147-A177-3AD203B41FA5}">
                      <a16:colId xmlns:a16="http://schemas.microsoft.com/office/drawing/2014/main" xmlns="" val="744226714"/>
                    </a:ext>
                  </a:extLst>
                </a:gridCol>
                <a:gridCol w="881737">
                  <a:extLst>
                    <a:ext uri="{9D8B030D-6E8A-4147-A177-3AD203B41FA5}">
                      <a16:colId xmlns:a16="http://schemas.microsoft.com/office/drawing/2014/main" xmlns="" val="310441381"/>
                    </a:ext>
                  </a:extLst>
                </a:gridCol>
                <a:gridCol w="881737">
                  <a:extLst>
                    <a:ext uri="{9D8B030D-6E8A-4147-A177-3AD203B41FA5}">
                      <a16:colId xmlns:a16="http://schemas.microsoft.com/office/drawing/2014/main" xmlns="" val="2782808472"/>
                    </a:ext>
                  </a:extLst>
                </a:gridCol>
                <a:gridCol w="876941">
                  <a:extLst>
                    <a:ext uri="{9D8B030D-6E8A-4147-A177-3AD203B41FA5}">
                      <a16:colId xmlns:a16="http://schemas.microsoft.com/office/drawing/2014/main" xmlns="" val="87645176"/>
                    </a:ext>
                  </a:extLst>
                </a:gridCol>
                <a:gridCol w="861589">
                  <a:extLst>
                    <a:ext uri="{9D8B030D-6E8A-4147-A177-3AD203B41FA5}">
                      <a16:colId xmlns:a16="http://schemas.microsoft.com/office/drawing/2014/main" xmlns="" val="2469943385"/>
                    </a:ext>
                  </a:extLst>
                </a:gridCol>
              </a:tblGrid>
              <a:tr h="443339">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A</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B</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C</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F</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L w="12700" cap="flat" cmpd="sng" algn="ctr">
                      <a:solidFill>
                        <a:schemeClr val="tx1"/>
                      </a:solidFill>
                      <a:prstDash val="solid"/>
                      <a:round/>
                      <a:headEnd type="none" w="med" len="med"/>
                      <a:tailEnd type="none" w="med" len="med"/>
                    </a:lnL>
                  </a:tcPr>
                </a:tc>
                <a:tc>
                  <a:txBody>
                    <a:bodyPr/>
                    <a:lstStyle/>
                    <a:p>
                      <a:pPr algn="ctr">
                        <a:lnSpc>
                          <a:spcPts val="2000"/>
                        </a:lnSpc>
                        <a:spcAft>
                          <a:spcPts val="0"/>
                        </a:spcAft>
                      </a:pPr>
                      <a:r>
                        <a:rPr lang="en-GB" sz="2000" b="1" kern="100">
                          <a:effectLst/>
                          <a:latin typeface="Times New Roman" panose="02020603050405020304" pitchFamily="18" charset="0"/>
                          <a:cs typeface="Times New Roman" panose="02020603050405020304" pitchFamily="18" charset="0"/>
                        </a:rPr>
                        <a:t>F'</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extLst>
                  <a:ext uri="{0D108BD9-81ED-4DB2-BD59-A6C34878D82A}">
                    <a16:rowId xmlns:a16="http://schemas.microsoft.com/office/drawing/2014/main" xmlns="" val="2935995003"/>
                  </a:ext>
                </a:extLst>
              </a:tr>
              <a:tr h="443339">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L w="12700" cap="flat" cmpd="sng" algn="ctr">
                      <a:solidFill>
                        <a:schemeClr val="tx1"/>
                      </a:solidFill>
                      <a:prstDash val="solid"/>
                      <a:round/>
                      <a:headEnd type="none" w="med" len="med"/>
                      <a:tailEnd type="none" w="med" len="med"/>
                    </a:lnL>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extLst>
                  <a:ext uri="{0D108BD9-81ED-4DB2-BD59-A6C34878D82A}">
                    <a16:rowId xmlns:a16="http://schemas.microsoft.com/office/drawing/2014/main" xmlns="" val="579138932"/>
                  </a:ext>
                </a:extLst>
              </a:tr>
              <a:tr h="443339">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L w="12700" cap="flat" cmpd="sng" algn="ctr">
                      <a:solidFill>
                        <a:schemeClr val="tx1"/>
                      </a:solidFill>
                      <a:prstDash val="solid"/>
                      <a:round/>
                      <a:headEnd type="none" w="med" len="med"/>
                      <a:tailEnd type="none" w="med" len="med"/>
                    </a:lnL>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extLst>
                  <a:ext uri="{0D108BD9-81ED-4DB2-BD59-A6C34878D82A}">
                    <a16:rowId xmlns:a16="http://schemas.microsoft.com/office/drawing/2014/main" xmlns="" val="3506682445"/>
                  </a:ext>
                </a:extLst>
              </a:tr>
              <a:tr h="443339">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L w="12700" cap="flat" cmpd="sng" algn="ctr">
                      <a:solidFill>
                        <a:schemeClr val="tx1"/>
                      </a:solidFill>
                      <a:prstDash val="solid"/>
                      <a:round/>
                      <a:headEnd type="none" w="med" len="med"/>
                      <a:tailEnd type="none" w="med" len="med"/>
                    </a:lnL>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extLst>
                  <a:ext uri="{0D108BD9-81ED-4DB2-BD59-A6C34878D82A}">
                    <a16:rowId xmlns:a16="http://schemas.microsoft.com/office/drawing/2014/main" xmlns="" val="2377219556"/>
                  </a:ext>
                </a:extLst>
              </a:tr>
              <a:tr h="443339">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L w="12700" cap="flat" cmpd="sng" algn="ctr">
                      <a:solidFill>
                        <a:schemeClr val="tx1"/>
                      </a:solidFill>
                      <a:prstDash val="solid"/>
                      <a:round/>
                      <a:headEnd type="none" w="med" len="med"/>
                      <a:tailEnd type="none" w="med" len="med"/>
                    </a:lnL>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extLst>
                  <a:ext uri="{0D108BD9-81ED-4DB2-BD59-A6C34878D82A}">
                    <a16:rowId xmlns:a16="http://schemas.microsoft.com/office/drawing/2014/main" xmlns="" val="3343878289"/>
                  </a:ext>
                </a:extLst>
              </a:tr>
              <a:tr h="443339">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L w="12700" cap="flat" cmpd="sng" algn="ctr">
                      <a:solidFill>
                        <a:schemeClr val="tx1"/>
                      </a:solidFill>
                      <a:prstDash val="solid"/>
                      <a:round/>
                      <a:headEnd type="none" w="med" len="med"/>
                      <a:tailEnd type="none" w="med" len="med"/>
                    </a:lnL>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extLst>
                  <a:ext uri="{0D108BD9-81ED-4DB2-BD59-A6C34878D82A}">
                    <a16:rowId xmlns:a16="http://schemas.microsoft.com/office/drawing/2014/main" xmlns="" val="3534145120"/>
                  </a:ext>
                </a:extLst>
              </a:tr>
              <a:tr h="443339">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L w="12700" cap="flat" cmpd="sng" algn="ctr">
                      <a:solidFill>
                        <a:schemeClr val="tx1"/>
                      </a:solidFill>
                      <a:prstDash val="solid"/>
                      <a:round/>
                      <a:headEnd type="none" w="med" len="med"/>
                      <a:tailEnd type="none" w="med" len="med"/>
                    </a:lnL>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extLst>
                  <a:ext uri="{0D108BD9-81ED-4DB2-BD59-A6C34878D82A}">
                    <a16:rowId xmlns:a16="http://schemas.microsoft.com/office/drawing/2014/main" xmlns="" val="3952921921"/>
                  </a:ext>
                </a:extLst>
              </a:tr>
              <a:tr h="443339">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L w="12700" cap="flat" cmpd="sng" algn="ctr">
                      <a:solidFill>
                        <a:schemeClr val="tx1"/>
                      </a:solidFill>
                      <a:prstDash val="solid"/>
                      <a:round/>
                      <a:headEnd type="none" w="med" len="med"/>
                      <a:tailEnd type="none" w="med" len="med"/>
                    </a:lnL>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extLst>
                  <a:ext uri="{0D108BD9-81ED-4DB2-BD59-A6C34878D82A}">
                    <a16:rowId xmlns:a16="http://schemas.microsoft.com/office/drawing/2014/main" xmlns="" val="2539971743"/>
                  </a:ext>
                </a:extLst>
              </a:tr>
              <a:tr h="443339">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dirty="0">
                          <a:solidFill>
                            <a:srgbClr val="FF0000"/>
                          </a:solidFill>
                          <a:effectLst/>
                          <a:latin typeface="Times New Roman" panose="02020603050405020304" pitchFamily="18" charset="0"/>
                          <a:cs typeface="Times New Roman" panose="02020603050405020304" pitchFamily="18" charset="0"/>
                        </a:rPr>
                        <a:t>1</a:t>
                      </a:r>
                      <a:endParaRPr 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L w="12700" cap="flat" cmpd="sng" algn="ctr">
                      <a:solidFill>
                        <a:schemeClr val="tx1"/>
                      </a:solidFill>
                      <a:prstDash val="solid"/>
                      <a:round/>
                      <a:headEnd type="none" w="med" len="med"/>
                      <a:tailEnd type="none" w="med" len="med"/>
                    </a:lnL>
                  </a:tcPr>
                </a:tc>
                <a:tc>
                  <a:txBody>
                    <a:bodyPr/>
                    <a:lstStyle/>
                    <a:p>
                      <a:pPr algn="ctr">
                        <a:lnSpc>
                          <a:spcPts val="2000"/>
                        </a:lnSpc>
                        <a:spcAft>
                          <a:spcPts val="0"/>
                        </a:spcAft>
                      </a:pPr>
                      <a:r>
                        <a:rPr lang="en-US" sz="2000" b="1" kern="100" dirty="0">
                          <a:solidFill>
                            <a:srgbClr val="FF0000"/>
                          </a:solidFill>
                          <a:effectLst/>
                          <a:latin typeface="Times New Roman" panose="02020603050405020304" pitchFamily="18" charset="0"/>
                          <a:cs typeface="Times New Roman" panose="02020603050405020304" pitchFamily="18" charset="0"/>
                        </a:rPr>
                        <a:t>0</a:t>
                      </a:r>
                      <a:endParaRPr 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extLst>
                  <a:ext uri="{0D108BD9-81ED-4DB2-BD59-A6C34878D82A}">
                    <a16:rowId xmlns:a16="http://schemas.microsoft.com/office/drawing/2014/main" xmlns="" val="3806276355"/>
                  </a:ext>
                </a:extLst>
              </a:tr>
            </a:tbl>
          </a:graphicData>
        </a:graphic>
      </p:graphicFrame>
      <p:sp>
        <p:nvSpPr>
          <p:cNvPr id="8" name="矩形 7"/>
          <p:cNvSpPr/>
          <p:nvPr/>
        </p:nvSpPr>
        <p:spPr>
          <a:xfrm>
            <a:off x="5027629" y="1091401"/>
            <a:ext cx="6096000" cy="3416320"/>
          </a:xfrm>
          <a:prstGeom prst="rect">
            <a:avLst/>
          </a:prstGeom>
          <a:noFill/>
        </p:spPr>
        <p:txBody>
          <a:bodyPr wrap="square" rtlCol="0">
            <a:spAutoFit/>
          </a:bodyPr>
          <a:lstStyle/>
          <a:p>
            <a:pPr marL="342900" indent="-342900" defTabSz="540000">
              <a:lnSpc>
                <a:spcPct val="150000"/>
              </a:lnSpc>
              <a:buClr>
                <a:srgbClr val="235EB8"/>
              </a:buClr>
              <a:buSzPct val="100000"/>
              <a:buFont typeface="Wingdings" panose="05000000000000000000" pitchFamily="2" charset="2"/>
              <a:buChar char="n"/>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电路故障点发生“恒</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或者“恒</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故障，通常有两种原因</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235EB8"/>
              </a:buClr>
              <a:buSzPct val="100000"/>
              <a:buFont typeface="Wingdings" panose="05000000000000000000" pitchFamily="2" charset="2"/>
              <a:buChar char="n"/>
            </a:pP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器件</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本身发生故障</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导致输出</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“恒</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或者“恒</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235EB8"/>
              </a:buClr>
              <a:buSzPct val="100000"/>
              <a:buFont typeface="Wingdings" panose="05000000000000000000" pitchFamily="2" charset="2"/>
              <a:buChar char="n"/>
            </a:pP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线路</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上因为虚焊、疵点或者短路造成</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某个信号点“恒</a:t>
            </a: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或者“恒</a:t>
            </a: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8201197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28</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4656841" y="1120197"/>
                <a:ext cx="7176571" cy="5632311"/>
              </a:xfrm>
              <a:prstGeom prst="rect">
                <a:avLst/>
              </a:prstGeom>
              <a:noFill/>
            </p:spPr>
            <p:txBody>
              <a:bodyPr wrap="square" rtlCol="0">
                <a:spAutoFit/>
              </a:bodyPr>
              <a:lstStyle/>
              <a:p>
                <a:pPr marL="342900" indent="-342900" defTabSz="540000">
                  <a:lnSpc>
                    <a:spcPct val="150000"/>
                  </a:lnSpc>
                  <a:buClr>
                    <a:srgbClr val="235EB8"/>
                  </a:buClr>
                  <a:buSzPct val="100000"/>
                  <a:buFont typeface="Wingdings" panose="05000000000000000000" pitchFamily="2" charset="2"/>
                  <a:buChar char="n"/>
                </a:pP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当</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输入</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ABC=111</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时，</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F'</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为</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，有误，</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说明电路存在故障</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235EB8"/>
                  </a:buClr>
                  <a:buSzPct val="100000"/>
                  <a:buFont typeface="Wingdings" panose="05000000000000000000" pitchFamily="2" charset="2"/>
                  <a:buChar char="n"/>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观察</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真值表，</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发现</a:t>
                </a:r>
                <a:r>
                  <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F</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有</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有</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，故可判断</a:t>
                </a:r>
                <a:r>
                  <a:rPr lang="zh-CN" altLang="en-US"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逻辑门</a:t>
                </a:r>
                <a:r>
                  <a:rPr lang="en-US" altLang="zh-CN"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G</a:t>
                </a:r>
                <a:r>
                  <a:rPr lang="en-US" altLang="zh-CN" sz="2000" b="1" kern="100" baseline="-25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无</a:t>
                </a:r>
                <a:r>
                  <a:rPr lang="zh-CN" altLang="en-US" sz="20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故障</a:t>
                </a:r>
                <a:endParaRPr lang="en-US" altLang="zh-CN" sz="20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235EB8"/>
                  </a:buClr>
                  <a:buSzPct val="100000"/>
                  <a:buFont typeface="Wingdings" panose="05000000000000000000" pitchFamily="2" charset="2"/>
                  <a:buChar char="n"/>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从</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G</a:t>
                </a:r>
                <a:r>
                  <a:rPr lang="en-US" altLang="zh-CN" sz="2000" b="1" kern="100" baseline="-250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输出反</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推：</a:t>
                </a:r>
                <a:r>
                  <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ABC=111</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时，</a:t>
                </a:r>
                <a:r>
                  <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F'=0</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，则说明或门</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G</a:t>
                </a:r>
                <a:r>
                  <a:rPr lang="en-US" altLang="zh-CN" sz="2000" b="1" kern="100" baseline="-250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的输入均为</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即</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与门</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G</a:t>
                </a:r>
                <a:r>
                  <a:rPr lang="en-US" altLang="zh-CN" sz="2000" b="1" kern="100" baseline="-250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G</a:t>
                </a:r>
                <a:r>
                  <a:rPr lang="en-US" altLang="zh-CN" sz="2000" b="1" kern="100" baseline="-250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的输出均为</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235EB8"/>
                  </a:buClr>
                  <a:buSzPct val="100000"/>
                  <a:buFont typeface="Wingdings" panose="05000000000000000000" pitchFamily="2" charset="2"/>
                  <a:buChar char="n"/>
                </a:pPr>
                <a:r>
                  <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G</a:t>
                </a:r>
                <a:r>
                  <a:rPr lang="en-US" altLang="zh-CN" sz="2000" b="1" kern="100" baseline="-25000" dirty="0" smtClean="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acc>
                      <m:accPr>
                        <m:chr m:val="̅"/>
                        <m:ctrlPr>
                          <a:rPr lang="zh-CN" altLang="en-US" sz="2000" b="1" i="1" kern="100" smtClean="0">
                            <a:latin typeface="Cambria Math"/>
                            <a:ea typeface="微软雅黑" panose="020B0503020204020204" pitchFamily="34" charset="-122"/>
                            <a:cs typeface="Times New Roman" panose="02020603050405020304" pitchFamily="18" charset="0"/>
                          </a:rPr>
                        </m:ctrlPr>
                      </m:accPr>
                      <m:e>
                        <m:r>
                          <a:rPr lang="en-US" altLang="zh-CN" sz="2000" b="1" i="1" kern="100" smtClean="0">
                            <a:latin typeface="Cambria Math"/>
                            <a:ea typeface="微软雅黑" panose="020B0503020204020204" pitchFamily="34" charset="-122"/>
                            <a:cs typeface="Times New Roman" panose="02020603050405020304" pitchFamily="18" charset="0"/>
                          </a:rPr>
                          <m:t>𝑨</m:t>
                        </m:r>
                      </m:e>
                    </m:acc>
                    <m:r>
                      <a:rPr lang="en-US" altLang="zh-CN" sz="2000" b="1" i="1" kern="100" smtClean="0">
                        <a:latin typeface="Cambria Math"/>
                        <a:ea typeface="微软雅黑" panose="020B0503020204020204" pitchFamily="34" charset="-122"/>
                        <a:cs typeface="Times New Roman" panose="02020603050405020304" pitchFamily="18" charset="0"/>
                      </a:rPr>
                      <m:t>𝑪</m:t>
                    </m:r>
                  </m:oMath>
                </a14:m>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的正确</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输出就是</a:t>
                </a:r>
                <a:r>
                  <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，与实际情况相</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符合；</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235EB8"/>
                  </a:buClr>
                  <a:buSzPct val="100000"/>
                  <a:buFont typeface="Wingdings" panose="05000000000000000000" pitchFamily="2" charset="2"/>
                  <a:buChar char="n"/>
                </a:pPr>
                <a:r>
                  <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G</a:t>
                </a:r>
                <a:r>
                  <a:rPr lang="en-US" altLang="zh-CN" sz="2000" b="1" kern="100" baseline="-25000" dirty="0" smtClean="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BC</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）的正确输出应该是</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，与实际情况</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不符；</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235EB8"/>
                  </a:buClr>
                  <a:buSzPct val="100000"/>
                  <a:buFont typeface="Wingdings" panose="05000000000000000000" pitchFamily="2" charset="2"/>
                  <a:buChar char="n"/>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可见</a:t>
                </a:r>
                <a:r>
                  <a:rPr lang="zh-CN" altLang="en-US"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故障点发生在</a:t>
                </a:r>
                <a:r>
                  <a:rPr lang="en-US" altLang="zh-CN"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G</a:t>
                </a:r>
                <a:r>
                  <a:rPr lang="en-US" altLang="zh-CN" sz="2000" b="1" kern="100" baseline="-25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的输出端，是“恒</a:t>
                </a:r>
                <a:r>
                  <a:rPr lang="en-US" altLang="zh-CN"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故障</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540000">
                  <a:lnSpc>
                    <a:spcPct val="150000"/>
                  </a:lnSpc>
                  <a:buClr>
                    <a:srgbClr val="235EB8"/>
                  </a:buClr>
                  <a:buSzPct val="100000"/>
                  <a:buFont typeface="Wingdings" panose="05000000000000000000" pitchFamily="2" charset="2"/>
                  <a:buChar char="n"/>
                </a:pP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原因</a:t>
                </a:r>
                <a:r>
                  <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rPr>
                  <a:t>G</a:t>
                </a:r>
                <a:r>
                  <a:rPr lang="en-US" altLang="zh-CN" sz="2400" b="1" kern="100" baseline="-25000" dirty="0" smtClean="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坏了，输出“恒</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540000">
                  <a:lnSpc>
                    <a:spcPct val="150000"/>
                  </a:lnSpc>
                  <a:buClr>
                    <a:srgbClr val="235EB8"/>
                  </a:buClr>
                  <a:buSzPct val="100000"/>
                  <a:buFont typeface="Wingdings" panose="05000000000000000000" pitchFamily="2" charset="2"/>
                  <a:buChar char="n"/>
                </a:pP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原因</a:t>
                </a:r>
                <a:r>
                  <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rPr>
                  <a:t>G</a:t>
                </a:r>
                <a:r>
                  <a:rPr lang="en-US" altLang="zh-CN" sz="2400" b="1" kern="100" baseline="-25000" dirty="0" smtClean="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未故障</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rPr>
                  <a:t>G</a:t>
                </a:r>
                <a:r>
                  <a:rPr lang="en-US" altLang="zh-CN" sz="2400" b="1" kern="100" baseline="-25000" dirty="0" smtClean="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输出端到</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G</a:t>
                </a:r>
                <a:r>
                  <a:rPr lang="en-US" altLang="zh-CN" sz="2400" b="1" kern="100" baseline="-250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之间的连线发生了短路到地的故障</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4656841" y="1120197"/>
                <a:ext cx="7176571" cy="5632311"/>
              </a:xfrm>
              <a:prstGeom prst="rect">
                <a:avLst/>
              </a:prstGeom>
              <a:blipFill rotWithShape="1">
                <a:blip r:embed="rId4"/>
                <a:stretch>
                  <a:fillRect l="-1189" r="-850" b="-433"/>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第四章 组合逻辑电路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组合逻辑电路的分析</a:t>
            </a:r>
            <a:endParaRPr lang="zh-CN" altLang="en-US" dirty="0">
              <a:effectLst>
                <a:outerShdw blurRad="38100" dist="38100" dir="2700000" algn="tl">
                  <a:srgbClr val="000000">
                    <a:alpha val="43137"/>
                  </a:srgbClr>
                </a:outerShdw>
              </a:effectLst>
            </a:endParaRPr>
          </a:p>
        </p:txBody>
      </p:sp>
      <p:graphicFrame>
        <p:nvGraphicFramePr>
          <p:cNvPr id="11" name="表格 10"/>
          <p:cNvGraphicFramePr>
            <a:graphicFrameLocks noGrp="1"/>
          </p:cNvGraphicFramePr>
          <p:nvPr>
            <p:extLst>
              <p:ext uri="{D42A27DB-BD31-4B8C-83A1-F6EECF244321}">
                <p14:modId xmlns:p14="http://schemas.microsoft.com/office/powerpoint/2010/main" val="2977204668"/>
              </p:ext>
            </p:extLst>
          </p:nvPr>
        </p:nvGraphicFramePr>
        <p:xfrm>
          <a:off x="304513" y="1210588"/>
          <a:ext cx="4031818" cy="2946636"/>
        </p:xfrm>
        <a:graphic>
          <a:graphicData uri="http://schemas.openxmlformats.org/drawingml/2006/table">
            <a:tbl>
              <a:tblPr firstRow="1" firstCol="1" bandRow="1">
                <a:tableStyleId>{B301B821-A1FF-4177-AEE7-76D212191A09}</a:tableStyleId>
              </a:tblPr>
              <a:tblGrid>
                <a:gridCol w="810952">
                  <a:extLst>
                    <a:ext uri="{9D8B030D-6E8A-4147-A177-3AD203B41FA5}">
                      <a16:colId xmlns:a16="http://schemas.microsoft.com/office/drawing/2014/main" xmlns="" val="744226714"/>
                    </a:ext>
                  </a:extLst>
                </a:gridCol>
                <a:gridCol w="810952">
                  <a:extLst>
                    <a:ext uri="{9D8B030D-6E8A-4147-A177-3AD203B41FA5}">
                      <a16:colId xmlns:a16="http://schemas.microsoft.com/office/drawing/2014/main" xmlns="" val="310441381"/>
                    </a:ext>
                  </a:extLst>
                </a:gridCol>
                <a:gridCol w="810952">
                  <a:extLst>
                    <a:ext uri="{9D8B030D-6E8A-4147-A177-3AD203B41FA5}">
                      <a16:colId xmlns:a16="http://schemas.microsoft.com/office/drawing/2014/main" xmlns="" val="2782808472"/>
                    </a:ext>
                  </a:extLst>
                </a:gridCol>
                <a:gridCol w="806541">
                  <a:extLst>
                    <a:ext uri="{9D8B030D-6E8A-4147-A177-3AD203B41FA5}">
                      <a16:colId xmlns:a16="http://schemas.microsoft.com/office/drawing/2014/main" xmlns="" val="87645176"/>
                    </a:ext>
                  </a:extLst>
                </a:gridCol>
                <a:gridCol w="792421">
                  <a:extLst>
                    <a:ext uri="{9D8B030D-6E8A-4147-A177-3AD203B41FA5}">
                      <a16:colId xmlns:a16="http://schemas.microsoft.com/office/drawing/2014/main" xmlns="" val="2469943385"/>
                    </a:ext>
                  </a:extLst>
                </a:gridCol>
              </a:tblGrid>
              <a:tr h="327404">
                <a:tc>
                  <a:txBody>
                    <a:bodyPr/>
                    <a:lstStyle/>
                    <a:p>
                      <a:pPr algn="ctr">
                        <a:lnSpc>
                          <a:spcPts val="2000"/>
                        </a:lnSpc>
                        <a:spcAft>
                          <a:spcPts val="0"/>
                        </a:spcAft>
                      </a:pPr>
                      <a:r>
                        <a:rPr lang="en-US" sz="1800" b="1" kern="100" dirty="0">
                          <a:effectLst/>
                          <a:latin typeface="Times New Roman" panose="02020603050405020304" pitchFamily="18" charset="0"/>
                          <a:cs typeface="Times New Roman" panose="02020603050405020304" pitchFamily="18" charset="0"/>
                        </a:rPr>
                        <a:t>A</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1800" b="1" kern="100" dirty="0">
                          <a:effectLst/>
                          <a:latin typeface="Times New Roman" panose="02020603050405020304" pitchFamily="18" charset="0"/>
                          <a:cs typeface="Times New Roman" panose="02020603050405020304" pitchFamily="18" charset="0"/>
                        </a:rPr>
                        <a:t>B</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1800" b="1" kern="100" dirty="0">
                          <a:effectLst/>
                          <a:latin typeface="Times New Roman" panose="02020603050405020304" pitchFamily="18" charset="0"/>
                          <a:cs typeface="Times New Roman" panose="02020603050405020304" pitchFamily="18" charset="0"/>
                        </a:rPr>
                        <a:t>C</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1800" b="1" kern="100" dirty="0">
                          <a:effectLst/>
                          <a:latin typeface="Times New Roman" panose="02020603050405020304" pitchFamily="18" charset="0"/>
                          <a:cs typeface="Times New Roman" panose="02020603050405020304" pitchFamily="18" charset="0"/>
                        </a:rPr>
                        <a:t>F</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L w="12700" cap="flat" cmpd="sng" algn="ctr">
                      <a:solidFill>
                        <a:schemeClr val="tx1"/>
                      </a:solidFill>
                      <a:prstDash val="solid"/>
                      <a:round/>
                      <a:headEnd type="none" w="med" len="med"/>
                      <a:tailEnd type="none" w="med" len="med"/>
                    </a:lnL>
                  </a:tcPr>
                </a:tc>
                <a:tc>
                  <a:txBody>
                    <a:bodyPr/>
                    <a:lstStyle/>
                    <a:p>
                      <a:pPr algn="ctr">
                        <a:lnSpc>
                          <a:spcPts val="2000"/>
                        </a:lnSpc>
                        <a:spcAft>
                          <a:spcPts val="0"/>
                        </a:spcAft>
                      </a:pPr>
                      <a:r>
                        <a:rPr lang="en-GB" sz="1800" b="1" kern="100">
                          <a:effectLst/>
                          <a:latin typeface="Times New Roman" panose="02020603050405020304" pitchFamily="18" charset="0"/>
                          <a:cs typeface="Times New Roman" panose="02020603050405020304" pitchFamily="18" charset="0"/>
                        </a:rPr>
                        <a:t>F'</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extLst>
                  <a:ext uri="{0D108BD9-81ED-4DB2-BD59-A6C34878D82A}">
                    <a16:rowId xmlns:a16="http://schemas.microsoft.com/office/drawing/2014/main" xmlns="" val="2935995003"/>
                  </a:ext>
                </a:extLst>
              </a:tr>
              <a:tr h="327404">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L w="12700" cap="flat" cmpd="sng" algn="ctr">
                      <a:solidFill>
                        <a:schemeClr val="tx1"/>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extLst>
                  <a:ext uri="{0D108BD9-81ED-4DB2-BD59-A6C34878D82A}">
                    <a16:rowId xmlns:a16="http://schemas.microsoft.com/office/drawing/2014/main" xmlns="" val="579138932"/>
                  </a:ext>
                </a:extLst>
              </a:tr>
              <a:tr h="327404">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L w="12700" cap="flat" cmpd="sng" algn="ctr">
                      <a:solidFill>
                        <a:schemeClr val="tx1"/>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extLst>
                  <a:ext uri="{0D108BD9-81ED-4DB2-BD59-A6C34878D82A}">
                    <a16:rowId xmlns:a16="http://schemas.microsoft.com/office/drawing/2014/main" xmlns="" val="3506682445"/>
                  </a:ext>
                </a:extLst>
              </a:tr>
              <a:tr h="327404">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L w="12700" cap="flat" cmpd="sng" algn="ctr">
                      <a:solidFill>
                        <a:schemeClr val="tx1"/>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extLst>
                  <a:ext uri="{0D108BD9-81ED-4DB2-BD59-A6C34878D82A}">
                    <a16:rowId xmlns:a16="http://schemas.microsoft.com/office/drawing/2014/main" xmlns="" val="2377219556"/>
                  </a:ext>
                </a:extLst>
              </a:tr>
              <a:tr h="327404">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L w="12700" cap="flat" cmpd="sng" algn="ctr">
                      <a:solidFill>
                        <a:schemeClr val="tx1"/>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extLst>
                  <a:ext uri="{0D108BD9-81ED-4DB2-BD59-A6C34878D82A}">
                    <a16:rowId xmlns:a16="http://schemas.microsoft.com/office/drawing/2014/main" xmlns="" val="3343878289"/>
                  </a:ext>
                </a:extLst>
              </a:tr>
              <a:tr h="327404">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L w="12700" cap="flat" cmpd="sng" algn="ctr">
                      <a:solidFill>
                        <a:schemeClr val="tx1"/>
                      </a:solidFill>
                      <a:prstDash val="solid"/>
                      <a:round/>
                      <a:headEnd type="none" w="med" len="med"/>
                      <a:tailEnd type="none" w="med" len="med"/>
                    </a:lnL>
                  </a:tcPr>
                </a:tc>
                <a:tc>
                  <a:txBody>
                    <a:bodyPr/>
                    <a:lstStyle/>
                    <a:p>
                      <a:pPr algn="ctr">
                        <a:lnSpc>
                          <a:spcPts val="2000"/>
                        </a:lnSpc>
                        <a:spcAft>
                          <a:spcPts val="0"/>
                        </a:spcAft>
                      </a:pPr>
                      <a:r>
                        <a:rPr lang="en-US" sz="1800" b="1" kern="100" dirty="0">
                          <a:effectLst/>
                          <a:latin typeface="Times New Roman" panose="02020603050405020304" pitchFamily="18" charset="0"/>
                          <a:cs typeface="Times New Roman" panose="02020603050405020304" pitchFamily="18" charset="0"/>
                        </a:rPr>
                        <a:t>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extLst>
                  <a:ext uri="{0D108BD9-81ED-4DB2-BD59-A6C34878D82A}">
                    <a16:rowId xmlns:a16="http://schemas.microsoft.com/office/drawing/2014/main" xmlns="" val="3534145120"/>
                  </a:ext>
                </a:extLst>
              </a:tr>
              <a:tr h="327404">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L w="12700" cap="flat" cmpd="sng" algn="ctr">
                      <a:solidFill>
                        <a:schemeClr val="tx1"/>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extLst>
                  <a:ext uri="{0D108BD9-81ED-4DB2-BD59-A6C34878D82A}">
                    <a16:rowId xmlns:a16="http://schemas.microsoft.com/office/drawing/2014/main" xmlns="" val="3952921921"/>
                  </a:ext>
                </a:extLst>
              </a:tr>
              <a:tr h="327404">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L w="12700" cap="flat" cmpd="sng" algn="ctr">
                      <a:solidFill>
                        <a:schemeClr val="tx1"/>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extLst>
                  <a:ext uri="{0D108BD9-81ED-4DB2-BD59-A6C34878D82A}">
                    <a16:rowId xmlns:a16="http://schemas.microsoft.com/office/drawing/2014/main" xmlns="" val="2539971743"/>
                  </a:ext>
                </a:extLst>
              </a:tr>
              <a:tr h="327404">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1800" b="1" kern="100" dirty="0">
                          <a:solidFill>
                            <a:srgbClr val="FF0000"/>
                          </a:solidFill>
                          <a:effectLst/>
                          <a:latin typeface="Times New Roman" panose="02020603050405020304" pitchFamily="18" charset="0"/>
                          <a:cs typeface="Times New Roman" panose="02020603050405020304" pitchFamily="18" charset="0"/>
                        </a:rPr>
                        <a:t>1</a:t>
                      </a:r>
                      <a:endParaRPr 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lnL w="12700" cap="flat" cmpd="sng" algn="ctr">
                      <a:solidFill>
                        <a:schemeClr val="tx1"/>
                      </a:solidFill>
                      <a:prstDash val="solid"/>
                      <a:round/>
                      <a:headEnd type="none" w="med" len="med"/>
                      <a:tailEnd type="none" w="med" len="med"/>
                    </a:lnL>
                  </a:tcPr>
                </a:tc>
                <a:tc>
                  <a:txBody>
                    <a:bodyPr/>
                    <a:lstStyle/>
                    <a:p>
                      <a:pPr algn="ctr">
                        <a:lnSpc>
                          <a:spcPts val="2000"/>
                        </a:lnSpc>
                        <a:spcAft>
                          <a:spcPts val="0"/>
                        </a:spcAft>
                      </a:pPr>
                      <a:r>
                        <a:rPr lang="en-US" sz="1800" b="1" kern="100" dirty="0">
                          <a:solidFill>
                            <a:srgbClr val="FF0000"/>
                          </a:solidFill>
                          <a:effectLst/>
                          <a:latin typeface="Times New Roman" panose="02020603050405020304" pitchFamily="18" charset="0"/>
                          <a:cs typeface="Times New Roman" panose="02020603050405020304" pitchFamily="18" charset="0"/>
                        </a:rPr>
                        <a:t>0</a:t>
                      </a:r>
                      <a:endParaRPr 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9976" marR="79976" marT="0" marB="0" anchor="ctr"/>
                </a:tc>
                <a:extLst>
                  <a:ext uri="{0D108BD9-81ED-4DB2-BD59-A6C34878D82A}">
                    <a16:rowId xmlns:a16="http://schemas.microsoft.com/office/drawing/2014/main" xmlns="" val="3806276355"/>
                  </a:ext>
                </a:extLst>
              </a:tr>
            </a:tbl>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777437033"/>
              </p:ext>
            </p:extLst>
          </p:nvPr>
        </p:nvGraphicFramePr>
        <p:xfrm>
          <a:off x="609600" y="4311650"/>
          <a:ext cx="3552825" cy="2313206"/>
        </p:xfrm>
        <a:graphic>
          <a:graphicData uri="http://schemas.openxmlformats.org/presentationml/2006/ole">
            <mc:AlternateContent xmlns:mc="http://schemas.openxmlformats.org/markup-compatibility/2006">
              <mc:Choice xmlns:v="urn:schemas-microsoft-com:vml" Requires="v">
                <p:oleObj spid="_x0000_s247866" name="Visio" r:id="rId5" imgW="1966298" imgH="1286550" progId="Visio.Drawing.11">
                  <p:embed/>
                </p:oleObj>
              </mc:Choice>
              <mc:Fallback>
                <p:oleObj name="Visio" r:id="rId5" imgW="1966298" imgH="1286550" progId="Visio.Drawing.11">
                  <p:embed/>
                  <p:pic>
                    <p:nvPicPr>
                      <p:cNvPr id="0" name="对象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4311650"/>
                        <a:ext cx="3552825" cy="2313206"/>
                      </a:xfrm>
                      <a:prstGeom prst="rect">
                        <a:avLst/>
                      </a:prstGeom>
                      <a:solidFill>
                        <a:schemeClr val="accent5">
                          <a:lumMod val="20000"/>
                          <a:lumOff val="80000"/>
                        </a:schemeClr>
                      </a:solidFill>
                      <a:ln>
                        <a:noFill/>
                      </a:ln>
                    </p:spPr>
                  </p:pic>
                </p:oleObj>
              </mc:Fallback>
            </mc:AlternateContent>
          </a:graphicData>
        </a:graphic>
      </p:graphicFrame>
    </p:spTree>
    <p:extLst>
      <p:ext uri="{BB962C8B-B14F-4D97-AF65-F5344CB8AC3E}">
        <p14:creationId xmlns:p14="http://schemas.microsoft.com/office/powerpoint/2010/main" val="389247115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29</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518474" y="1120197"/>
                <a:ext cx="11161336" cy="3970318"/>
              </a:xfrm>
              <a:prstGeom prst="rect">
                <a:avLst/>
              </a:prstGeom>
              <a:noFill/>
            </p:spPr>
            <p:txBody>
              <a:bodyPr wrap="square" rtlCol="0">
                <a:spAutoFit/>
              </a:bodyPr>
              <a:lstStyle/>
              <a:p>
                <a:pPr marL="342900" indent="-342900" defTabSz="540000">
                  <a:lnSpc>
                    <a:spcPct val="150000"/>
                  </a:lnSpc>
                  <a:buClr>
                    <a:srgbClr val="235EB8"/>
                  </a:buClr>
                  <a:buSzPct val="100000"/>
                  <a:buFont typeface="Wingdings" panose="05000000000000000000" pitchFamily="2" charset="2"/>
                  <a:buChar char="n"/>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若</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P</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点发生“恒</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故障，应该如何测试与确认？若</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P</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点发生“恒</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故障，又应该如何测试与确认</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235EB8"/>
                  </a:buClr>
                  <a:buSzPct val="100000"/>
                  <a:buFont typeface="Wingdings" panose="05000000000000000000" pitchFamily="2" charset="2"/>
                  <a:buChar char="n"/>
                </a:pP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如果</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P</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点发生“恒</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故障</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，则对照</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电路可以</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得出电路</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的输出，记为</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F</a:t>
                </a:r>
                <a:r>
                  <a:rPr lang="en-US" altLang="zh-CN" sz="2400" b="1" kern="100" baseline="-25000" dirty="0">
                    <a:latin typeface="微软雅黑" panose="020B0503020204020204" pitchFamily="34" charset="-122"/>
                    <a:ea typeface="微软雅黑" panose="020B0503020204020204" pitchFamily="34" charset="-122"/>
                    <a:cs typeface="Times New Roman" panose="02020603050405020304" pitchFamily="18" charset="0"/>
                  </a:rPr>
                  <a:t>P0</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p>
              <a:p>
                <a:pPr defTabSz="540000">
                  <a:lnSpc>
                    <a:spcPct val="150000"/>
                  </a:lnSpc>
                  <a:buClr>
                    <a:srgbClr val="235EB8"/>
                  </a:buClr>
                  <a:buSzPct val="100000"/>
                </a:pPr>
                <a:r>
                  <a:rPr lang="en-US" altLang="zh-CN" sz="2400" dirty="0" smtClean="0">
                    <a:ea typeface="Cambria Math" panose="02040503050406030204" pitchFamily="18" charset="0"/>
                  </a:rPr>
                  <a:t>		</a:t>
                </a:r>
                <a14:m>
                  <m:oMath xmlns:m="http://schemas.openxmlformats.org/officeDocument/2006/math">
                    <m:sSub>
                      <m:sSubPr>
                        <m:ctrlPr>
                          <a:rPr lang="zh-CN" altLang="zh-CN" sz="2400" b="1" i="1">
                            <a:latin typeface="Cambria Math"/>
                            <a:ea typeface="Cambria Math" panose="020405030504060302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𝑭</m:t>
                        </m:r>
                      </m:e>
                      <m: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𝐏𝟎</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𝑪</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𝑩𝑪</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𝑩𝑪</m:t>
                    </m:r>
                  </m:oMath>
                </a14:m>
                <a:endPar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235EB8"/>
                  </a:buClr>
                  <a:buSzPct val="100000"/>
                  <a:buFont typeface="Wingdings" panose="05000000000000000000" pitchFamily="2" charset="2"/>
                  <a:buChar char="n"/>
                </a:pP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如果</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P</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点发生“恒</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故障，同样可以得出此时电路的输出，记为</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F</a:t>
                </a:r>
                <a:r>
                  <a:rPr lang="en-US" altLang="zh-CN" sz="2400" b="1" kern="100" baseline="-25000" dirty="0">
                    <a:latin typeface="微软雅黑" panose="020B0503020204020204" pitchFamily="34" charset="-122"/>
                    <a:ea typeface="微软雅黑" panose="020B0503020204020204" pitchFamily="34" charset="-122"/>
                    <a:cs typeface="Times New Roman" panose="02020603050405020304" pitchFamily="18" charset="0"/>
                  </a:rPr>
                  <a:t>P1</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p>
              <a:p>
                <a:pPr defTabSz="540000">
                  <a:lnSpc>
                    <a:spcPct val="150000"/>
                  </a:lnSpc>
                  <a:buClr>
                    <a:srgbClr val="235EB8"/>
                  </a:buClr>
                  <a:buSzPct val="100000"/>
                </a:pPr>
                <a:r>
                  <a:rPr lang="en-US" altLang="zh-CN" sz="2400" dirty="0" smtClean="0">
                    <a:ea typeface="Cambria Math" panose="02040503050406030204" pitchFamily="18" charset="0"/>
                  </a:rPr>
                  <a:t>		</a:t>
                </a:r>
                <a14:m>
                  <m:oMath xmlns:m="http://schemas.openxmlformats.org/officeDocument/2006/math">
                    <m:sSub>
                      <m:sSubPr>
                        <m:ctrlPr>
                          <a:rPr lang="zh-CN" altLang="zh-CN" sz="2400" b="1" i="1">
                            <a:latin typeface="Cambria Math"/>
                            <a:ea typeface="Cambria Math" panose="020405030504060302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𝑭</m:t>
                        </m:r>
                      </m:e>
                      <m: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𝐏𝟏</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𝑪</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𝑩𝑪</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𝑪</m:t>
                    </m:r>
                  </m:oMath>
                </a14:m>
                <a:endPar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235EB8"/>
                  </a:buClr>
                  <a:buSzPct val="100000"/>
                  <a:buFont typeface="Wingdings" panose="05000000000000000000" pitchFamily="2" charset="2"/>
                  <a:buChar char="n"/>
                </a:pP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由两式可以</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得出</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F</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F</a:t>
                </a:r>
                <a:r>
                  <a:rPr lang="en-US" altLang="zh-CN" sz="2400" b="1" kern="100" baseline="-25000" dirty="0">
                    <a:latin typeface="微软雅黑" panose="020B0503020204020204" pitchFamily="34" charset="-122"/>
                    <a:ea typeface="微软雅黑" panose="020B0503020204020204" pitchFamily="34" charset="-122"/>
                    <a:cs typeface="Times New Roman" panose="02020603050405020304" pitchFamily="18" charset="0"/>
                  </a:rPr>
                  <a:t>P0</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F</a:t>
                </a:r>
                <a:r>
                  <a:rPr lang="en-US" altLang="zh-CN" sz="2400" b="1" kern="100" baseline="-25000" dirty="0">
                    <a:latin typeface="微软雅黑" panose="020B0503020204020204" pitchFamily="34" charset="-122"/>
                    <a:ea typeface="微软雅黑" panose="020B0503020204020204" pitchFamily="34" charset="-122"/>
                    <a:cs typeface="Times New Roman" panose="02020603050405020304" pitchFamily="18" charset="0"/>
                  </a:rPr>
                  <a:t>P1</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真值表：</a:t>
                </a:r>
                <a:endPar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518474" y="1120197"/>
                <a:ext cx="11161336" cy="3970318"/>
              </a:xfrm>
              <a:prstGeom prst="rect">
                <a:avLst/>
              </a:prstGeom>
              <a:blipFill rotWithShape="1">
                <a:blip r:embed="rId4"/>
                <a:stretch>
                  <a:fillRect l="-710" r="-1584" b="-1075"/>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第四章 组合逻辑电路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组合逻辑电路的分析</a:t>
            </a:r>
            <a:endParaRPr lang="zh-CN" altLang="en-US" dirty="0">
              <a:effectLst>
                <a:outerShdw blurRad="38100" dist="38100" dir="2700000" algn="tl">
                  <a:srgbClr val="000000">
                    <a:alpha val="43137"/>
                  </a:srgbClr>
                </a:outerShdw>
              </a:effectLst>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6957943"/>
              </p:ext>
            </p:extLst>
          </p:nvPr>
        </p:nvGraphicFramePr>
        <p:xfrm>
          <a:off x="6943725" y="3997324"/>
          <a:ext cx="3955169" cy="2574925"/>
        </p:xfrm>
        <a:graphic>
          <a:graphicData uri="http://schemas.openxmlformats.org/presentationml/2006/ole">
            <mc:AlternateContent xmlns:mc="http://schemas.openxmlformats.org/markup-compatibility/2006">
              <mc:Choice xmlns:v="urn:schemas-microsoft-com:vml" Requires="v">
                <p:oleObj spid="_x0000_s248888" name="Visio" r:id="rId5" imgW="1966298" imgH="1286550" progId="Visio.Drawing.11">
                  <p:embed/>
                </p:oleObj>
              </mc:Choice>
              <mc:Fallback>
                <p:oleObj name="Visio" r:id="rId5" imgW="1966298" imgH="1286550" progId="Visio.Drawing.11">
                  <p:embed/>
                  <p:pic>
                    <p:nvPicPr>
                      <p:cNvPr id="0"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3725" y="3997324"/>
                        <a:ext cx="3955169" cy="2574925"/>
                      </a:xfrm>
                      <a:prstGeom prst="rect">
                        <a:avLst/>
                      </a:prstGeom>
                      <a:solidFill>
                        <a:schemeClr val="accent5">
                          <a:lumMod val="20000"/>
                          <a:lumOff val="80000"/>
                        </a:schemeClr>
                      </a:solidFill>
                      <a:ln>
                        <a:noFill/>
                      </a:ln>
                    </p:spPr>
                  </p:pic>
                </p:oleObj>
              </mc:Fallback>
            </mc:AlternateContent>
          </a:graphicData>
        </a:graphic>
      </p:graphicFrame>
    </p:spTree>
    <p:extLst>
      <p:ext uri="{BB962C8B-B14F-4D97-AF65-F5344CB8AC3E}">
        <p14:creationId xmlns:p14="http://schemas.microsoft.com/office/powerpoint/2010/main" val="116780953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a:t>
            </a:fld>
            <a:endParaRPr lang="zh-CN" altLang="en-US"/>
          </a:p>
        </p:txBody>
      </p:sp>
      <p:sp>
        <p:nvSpPr>
          <p:cNvPr id="53" name="文本框 52"/>
          <p:cNvSpPr txBox="1"/>
          <p:nvPr/>
        </p:nvSpPr>
        <p:spPr>
          <a:xfrm>
            <a:off x="3295113" y="2747291"/>
            <a:ext cx="6427111" cy="1569660"/>
          </a:xfrm>
          <a:prstGeom prst="rect">
            <a:avLst/>
          </a:prstGeom>
          <a:noFill/>
        </p:spPr>
        <p:txBody>
          <a:bodyPr wrap="square" rtlCol="0">
            <a:spAutoFit/>
          </a:bodyPr>
          <a:lstStyle/>
          <a:p>
            <a:pPr marL="285750" indent="-285750">
              <a:lnSpc>
                <a:spcPct val="150000"/>
              </a:lnSpc>
              <a:buClr>
                <a:srgbClr val="235EB8"/>
              </a:buClr>
              <a:buSzPct val="85000"/>
              <a:buFont typeface="Wingdings" panose="05000000000000000000" pitchFamily="2" charset="2"/>
              <a:buChar char="n"/>
            </a:pPr>
            <a:r>
              <a:rPr lang="en-US" altLang="zh-CN" sz="3200" b="1" dirty="0">
                <a:latin typeface="微软雅黑" panose="020B0503020204020204" pitchFamily="34" charset="-122"/>
                <a:ea typeface="微软雅黑" panose="020B0503020204020204" pitchFamily="34" charset="-122"/>
              </a:rPr>
              <a:t> </a:t>
            </a:r>
            <a:r>
              <a:rPr lang="en-US" altLang="zh-CN" sz="3200" b="1" dirty="0" smtClean="0">
                <a:latin typeface="微软雅黑" panose="020B0503020204020204" pitchFamily="34" charset="-122"/>
                <a:ea typeface="微软雅黑" panose="020B0503020204020204" pitchFamily="34" charset="-122"/>
                <a:hlinkClick r:id="rId3" action="ppaction://hlinksldjump"/>
              </a:rPr>
              <a:t>4.1.1  </a:t>
            </a:r>
            <a:r>
              <a:rPr lang="zh-CN" altLang="en-US" sz="3200" b="1" dirty="0" smtClean="0">
                <a:latin typeface="微软雅黑" panose="020B0503020204020204" pitchFamily="34" charset="-122"/>
                <a:ea typeface="微软雅黑" panose="020B0503020204020204" pitchFamily="34" charset="-122"/>
                <a:hlinkClick r:id="rId3" action="ppaction://hlinksldjump"/>
              </a:rPr>
              <a:t>逻辑电路的分类</a:t>
            </a:r>
            <a:endParaRPr lang="en-US" altLang="zh-CN" sz="3200" b="1" dirty="0" smtClean="0">
              <a:latin typeface="微软雅黑" panose="020B0503020204020204" pitchFamily="34" charset="-122"/>
              <a:ea typeface="微软雅黑" panose="020B0503020204020204" pitchFamily="34" charset="-122"/>
            </a:endParaRPr>
          </a:p>
          <a:p>
            <a:pPr marL="285750" indent="-285750">
              <a:lnSpc>
                <a:spcPct val="150000"/>
              </a:lnSpc>
              <a:buClr>
                <a:srgbClr val="235EB8"/>
              </a:buClr>
              <a:buSzPct val="85000"/>
              <a:buFont typeface="Wingdings" panose="05000000000000000000" pitchFamily="2" charset="2"/>
              <a:buChar char="n"/>
            </a:pPr>
            <a:r>
              <a:rPr lang="en-US" altLang="zh-CN" sz="3200" b="1" dirty="0">
                <a:latin typeface="微软雅黑" panose="020B0503020204020204" pitchFamily="34" charset="-122"/>
                <a:ea typeface="微软雅黑" panose="020B0503020204020204" pitchFamily="34" charset="-122"/>
              </a:rPr>
              <a:t> </a:t>
            </a:r>
            <a:r>
              <a:rPr lang="en-US" altLang="zh-CN" sz="3200" b="1" dirty="0" smtClean="0">
                <a:latin typeface="微软雅黑" panose="020B0503020204020204" pitchFamily="34" charset="-122"/>
                <a:ea typeface="微软雅黑" panose="020B0503020204020204" pitchFamily="34" charset="-122"/>
                <a:hlinkClick r:id="rId4" action="ppaction://hlinksldjump"/>
              </a:rPr>
              <a:t>4.1.2  </a:t>
            </a:r>
            <a:r>
              <a:rPr lang="zh-CN" altLang="en-US" sz="3200" b="1" dirty="0" smtClean="0">
                <a:latin typeface="微软雅黑" panose="020B0503020204020204" pitchFamily="34" charset="-122"/>
                <a:ea typeface="微软雅黑" panose="020B0503020204020204" pitchFamily="34" charset="-122"/>
                <a:hlinkClick r:id="rId4" action="ppaction://hlinksldjump"/>
              </a:rPr>
              <a:t>组合逻辑电路的特点</a:t>
            </a:r>
            <a:endParaRPr lang="en-US" altLang="zh-CN" sz="3200" b="1" dirty="0" smtClean="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第四章 组合逻辑电路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组合逻辑电路概述</a:t>
            </a:r>
            <a:endParaRPr lang="zh-CN" altLang="en-US" dirty="0">
              <a:effectLst>
                <a:outerShdw blurRad="38100" dist="38100" dir="2700000" algn="tl">
                  <a:srgbClr val="000000">
                    <a:alpha val="43137"/>
                  </a:srgbClr>
                </a:outerShdw>
              </a:effectLst>
            </a:endParaRPr>
          </a:p>
        </p:txBody>
      </p:sp>
      <p:pic>
        <p:nvPicPr>
          <p:cNvPr id="7" name="图片 6">
            <a:hlinkClick r:id="rId5" action="ppaction://hlinksldjump"/>
          </p:cNvPr>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5815392" y="6031674"/>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185158355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30</a:t>
            </a:fld>
            <a:endParaRPr lang="zh-CN" altLang="en-US"/>
          </a:p>
        </p:txBody>
      </p:sp>
      <p:sp>
        <p:nvSpPr>
          <p:cNvPr id="4" name="页脚占位符 3"/>
          <p:cNvSpPr>
            <a:spLocks noGrp="1"/>
          </p:cNvSpPr>
          <p:nvPr>
            <p:ph type="ftr" sz="quarter" idx="11"/>
          </p:nvPr>
        </p:nvSpPr>
        <p:spPr/>
        <p:txBody>
          <a:bodyPr/>
          <a:lstStyle/>
          <a:p>
            <a:r>
              <a:rPr lang="zh-CN" altLang="en-US" dirty="0" smtClean="0"/>
              <a:t>第四章 组合逻辑电路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组合逻辑电路的分析</a:t>
            </a:r>
            <a:endParaRPr lang="zh-CN" altLang="en-US" dirty="0">
              <a:effectLst>
                <a:outerShdw blurRad="38100" dist="38100" dir="2700000" algn="tl">
                  <a:srgbClr val="000000">
                    <a:alpha val="43137"/>
                  </a:srgbClr>
                </a:outerShdw>
              </a:effectLst>
            </a:endParaRPr>
          </a:p>
        </p:txBody>
      </p:sp>
      <p:graphicFrame>
        <p:nvGraphicFramePr>
          <p:cNvPr id="5" name="表格 4"/>
          <p:cNvGraphicFramePr>
            <a:graphicFrameLocks noGrp="1"/>
          </p:cNvGraphicFramePr>
          <p:nvPr>
            <p:extLst>
              <p:ext uri="{D42A27DB-BD31-4B8C-83A1-F6EECF244321}">
                <p14:modId xmlns:p14="http://schemas.microsoft.com/office/powerpoint/2010/main" val="2343085864"/>
              </p:ext>
            </p:extLst>
          </p:nvPr>
        </p:nvGraphicFramePr>
        <p:xfrm>
          <a:off x="159422" y="1140049"/>
          <a:ext cx="5392965" cy="3969279"/>
        </p:xfrm>
        <a:graphic>
          <a:graphicData uri="http://schemas.openxmlformats.org/drawingml/2006/table">
            <a:tbl>
              <a:tblPr firstRow="1" firstCol="1" bandRow="1">
                <a:tableStyleId>{B301B821-A1FF-4177-AEE7-76D212191A09}</a:tableStyleId>
              </a:tblPr>
              <a:tblGrid>
                <a:gridCol w="906555">
                  <a:extLst>
                    <a:ext uri="{9D8B030D-6E8A-4147-A177-3AD203B41FA5}">
                      <a16:colId xmlns:a16="http://schemas.microsoft.com/office/drawing/2014/main" xmlns="" val="1053974495"/>
                    </a:ext>
                  </a:extLst>
                </a:gridCol>
                <a:gridCol w="906555">
                  <a:extLst>
                    <a:ext uri="{9D8B030D-6E8A-4147-A177-3AD203B41FA5}">
                      <a16:colId xmlns:a16="http://schemas.microsoft.com/office/drawing/2014/main" xmlns="" val="1813826384"/>
                    </a:ext>
                  </a:extLst>
                </a:gridCol>
                <a:gridCol w="906555">
                  <a:extLst>
                    <a:ext uri="{9D8B030D-6E8A-4147-A177-3AD203B41FA5}">
                      <a16:colId xmlns:a16="http://schemas.microsoft.com/office/drawing/2014/main" xmlns="" val="2722327941"/>
                    </a:ext>
                  </a:extLst>
                </a:gridCol>
                <a:gridCol w="901622">
                  <a:extLst>
                    <a:ext uri="{9D8B030D-6E8A-4147-A177-3AD203B41FA5}">
                      <a16:colId xmlns:a16="http://schemas.microsoft.com/office/drawing/2014/main" xmlns="" val="1279655976"/>
                    </a:ext>
                  </a:extLst>
                </a:gridCol>
                <a:gridCol w="885839">
                  <a:extLst>
                    <a:ext uri="{9D8B030D-6E8A-4147-A177-3AD203B41FA5}">
                      <a16:colId xmlns:a16="http://schemas.microsoft.com/office/drawing/2014/main" xmlns="" val="1147563536"/>
                    </a:ext>
                  </a:extLst>
                </a:gridCol>
                <a:gridCol w="885839">
                  <a:extLst>
                    <a:ext uri="{9D8B030D-6E8A-4147-A177-3AD203B41FA5}">
                      <a16:colId xmlns:a16="http://schemas.microsoft.com/office/drawing/2014/main" xmlns="" val="1411559686"/>
                    </a:ext>
                  </a:extLst>
                </a:gridCol>
              </a:tblGrid>
              <a:tr h="441031">
                <a:tc>
                  <a:txBody>
                    <a:bodyPr/>
                    <a:lstStyle/>
                    <a:p>
                      <a:pPr algn="ctr">
                        <a:lnSpc>
                          <a:spcPts val="2000"/>
                        </a:lnSpc>
                        <a:spcAft>
                          <a:spcPts val="0"/>
                        </a:spcAft>
                      </a:pPr>
                      <a:r>
                        <a:rPr lang="en-US" sz="2100" b="1" kern="100" dirty="0">
                          <a:effectLst/>
                          <a:latin typeface="Times New Roman" panose="02020603050405020304" pitchFamily="18" charset="0"/>
                          <a:cs typeface="Times New Roman" panose="02020603050405020304" pitchFamily="18" charset="0"/>
                        </a:rPr>
                        <a:t>A</a:t>
                      </a:r>
                      <a:endParaRPr lang="zh-CN" sz="2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B</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tc>
                <a:tc>
                  <a:txBody>
                    <a:bodyPr/>
                    <a:lstStyle/>
                    <a:p>
                      <a:pPr algn="ctr">
                        <a:lnSpc>
                          <a:spcPts val="2000"/>
                        </a:lnSpc>
                        <a:spcAft>
                          <a:spcPts val="0"/>
                        </a:spcAft>
                      </a:pPr>
                      <a:r>
                        <a:rPr lang="en-US" sz="2100" b="1" kern="100" dirty="0">
                          <a:effectLst/>
                          <a:latin typeface="Times New Roman" panose="02020603050405020304" pitchFamily="18" charset="0"/>
                          <a:cs typeface="Times New Roman" panose="02020603050405020304" pitchFamily="18" charset="0"/>
                        </a:rPr>
                        <a:t>C</a:t>
                      </a:r>
                      <a:endParaRPr lang="zh-CN" sz="2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100" b="1" kern="100" dirty="0">
                          <a:effectLst/>
                          <a:latin typeface="Times New Roman" panose="02020603050405020304" pitchFamily="18" charset="0"/>
                          <a:cs typeface="Times New Roman" panose="02020603050405020304" pitchFamily="18" charset="0"/>
                        </a:rPr>
                        <a:t>F</a:t>
                      </a:r>
                      <a:endParaRPr lang="zh-CN" sz="2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GB" sz="2100" b="1" kern="100">
                          <a:effectLst/>
                          <a:latin typeface="Times New Roman" panose="02020603050405020304" pitchFamily="18" charset="0"/>
                          <a:cs typeface="Times New Roman" panose="02020603050405020304" pitchFamily="18" charset="0"/>
                        </a:rPr>
                        <a:t>F</a:t>
                      </a:r>
                      <a:r>
                        <a:rPr lang="en-GB" sz="2100" b="1" kern="100" baseline="-25000">
                          <a:effectLst/>
                          <a:latin typeface="Times New Roman" panose="02020603050405020304" pitchFamily="18" charset="0"/>
                          <a:cs typeface="Times New Roman" panose="02020603050405020304" pitchFamily="18" charset="0"/>
                        </a:rPr>
                        <a:t>P0</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lnL w="12700" cap="flat" cmpd="sng" algn="ctr">
                      <a:solidFill>
                        <a:schemeClr val="tx1"/>
                      </a:solidFill>
                      <a:prstDash val="solid"/>
                      <a:round/>
                      <a:headEnd type="none" w="med" len="med"/>
                      <a:tailEnd type="none" w="med" len="med"/>
                    </a:lnL>
                  </a:tcPr>
                </a:tc>
                <a:tc>
                  <a:txBody>
                    <a:bodyPr/>
                    <a:lstStyle/>
                    <a:p>
                      <a:pPr algn="ctr">
                        <a:lnSpc>
                          <a:spcPts val="2000"/>
                        </a:lnSpc>
                        <a:spcAft>
                          <a:spcPts val="0"/>
                        </a:spcAft>
                      </a:pPr>
                      <a:r>
                        <a:rPr lang="en-GB" sz="2100" b="1" kern="100">
                          <a:effectLst/>
                          <a:latin typeface="Times New Roman" panose="02020603050405020304" pitchFamily="18" charset="0"/>
                          <a:cs typeface="Times New Roman" panose="02020603050405020304" pitchFamily="18" charset="0"/>
                        </a:rPr>
                        <a:t>F</a:t>
                      </a:r>
                      <a:r>
                        <a:rPr lang="en-GB" sz="2100" b="1" kern="100" baseline="-25000">
                          <a:effectLst/>
                          <a:latin typeface="Times New Roman" panose="02020603050405020304" pitchFamily="18" charset="0"/>
                          <a:cs typeface="Times New Roman" panose="02020603050405020304" pitchFamily="18" charset="0"/>
                        </a:rPr>
                        <a:t>P1</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tc>
                <a:extLst>
                  <a:ext uri="{0D108BD9-81ED-4DB2-BD59-A6C34878D82A}">
                    <a16:rowId xmlns:a16="http://schemas.microsoft.com/office/drawing/2014/main" xmlns="" val="3825904299"/>
                  </a:ext>
                </a:extLst>
              </a:tr>
              <a:tr h="441031">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0</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0</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0</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0</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0</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lnL w="12700" cap="flat" cmpd="sng" algn="ctr">
                      <a:solidFill>
                        <a:schemeClr val="tx1"/>
                      </a:solidFill>
                      <a:prstDash val="solid"/>
                      <a:round/>
                      <a:headEnd type="none" w="med" len="med"/>
                      <a:tailEnd type="none" w="med" len="med"/>
                    </a:lnL>
                  </a:tcP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0</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tc>
                <a:extLst>
                  <a:ext uri="{0D108BD9-81ED-4DB2-BD59-A6C34878D82A}">
                    <a16:rowId xmlns:a16="http://schemas.microsoft.com/office/drawing/2014/main" xmlns="" val="1728991526"/>
                  </a:ext>
                </a:extLst>
              </a:tr>
              <a:tr h="441031">
                <a:tc>
                  <a:txBody>
                    <a:bodyPr/>
                    <a:lstStyle/>
                    <a:p>
                      <a:pPr algn="ctr">
                        <a:lnSpc>
                          <a:spcPts val="2000"/>
                        </a:lnSpc>
                        <a:spcAft>
                          <a:spcPts val="0"/>
                        </a:spcAft>
                      </a:pPr>
                      <a:r>
                        <a:rPr lang="en-US" sz="2100" b="1" kern="100" dirty="0">
                          <a:solidFill>
                            <a:srgbClr val="3859CD"/>
                          </a:solidFill>
                          <a:effectLst/>
                          <a:latin typeface="Times New Roman" panose="02020603050405020304" pitchFamily="18" charset="0"/>
                          <a:cs typeface="Times New Roman" panose="02020603050405020304" pitchFamily="18" charset="0"/>
                        </a:rPr>
                        <a:t>0</a:t>
                      </a:r>
                      <a:endParaRPr lang="zh-CN" sz="2100" b="1" kern="100" dirty="0">
                        <a:solidFill>
                          <a:srgbClr val="3859CD"/>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tc>
                <a:tc>
                  <a:txBody>
                    <a:bodyPr/>
                    <a:lstStyle/>
                    <a:p>
                      <a:pPr algn="ctr">
                        <a:lnSpc>
                          <a:spcPts val="2000"/>
                        </a:lnSpc>
                        <a:spcAft>
                          <a:spcPts val="0"/>
                        </a:spcAft>
                      </a:pPr>
                      <a:r>
                        <a:rPr lang="en-US" sz="2100" b="1" kern="100" dirty="0">
                          <a:solidFill>
                            <a:srgbClr val="3859CD"/>
                          </a:solidFill>
                          <a:effectLst/>
                          <a:latin typeface="Times New Roman" panose="02020603050405020304" pitchFamily="18" charset="0"/>
                          <a:cs typeface="Times New Roman" panose="02020603050405020304" pitchFamily="18" charset="0"/>
                        </a:rPr>
                        <a:t>0</a:t>
                      </a:r>
                      <a:endParaRPr lang="zh-CN" sz="2100" b="1" kern="100" dirty="0">
                        <a:solidFill>
                          <a:srgbClr val="3859CD"/>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tc>
                <a:tc>
                  <a:txBody>
                    <a:bodyPr/>
                    <a:lstStyle/>
                    <a:p>
                      <a:pPr algn="ctr">
                        <a:lnSpc>
                          <a:spcPts val="2000"/>
                        </a:lnSpc>
                        <a:spcAft>
                          <a:spcPts val="0"/>
                        </a:spcAft>
                      </a:pPr>
                      <a:r>
                        <a:rPr lang="en-US" sz="2100" b="1" kern="100" dirty="0">
                          <a:solidFill>
                            <a:srgbClr val="3859CD"/>
                          </a:solidFill>
                          <a:effectLst/>
                          <a:latin typeface="Times New Roman" panose="02020603050405020304" pitchFamily="18" charset="0"/>
                          <a:cs typeface="Times New Roman" panose="02020603050405020304" pitchFamily="18" charset="0"/>
                        </a:rPr>
                        <a:t>1</a:t>
                      </a:r>
                      <a:endParaRPr lang="zh-CN" sz="2100" b="1" kern="100" dirty="0">
                        <a:solidFill>
                          <a:srgbClr val="3859CD"/>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100" b="1" kern="100" dirty="0">
                          <a:solidFill>
                            <a:srgbClr val="FF0000"/>
                          </a:solidFill>
                          <a:effectLst/>
                          <a:latin typeface="Times New Roman" panose="02020603050405020304" pitchFamily="18" charset="0"/>
                          <a:cs typeface="Times New Roman" panose="02020603050405020304" pitchFamily="18" charset="0"/>
                        </a:rPr>
                        <a:t>1</a:t>
                      </a:r>
                      <a:endParaRPr lang="zh-CN" sz="21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100" b="1" kern="100" dirty="0">
                          <a:solidFill>
                            <a:srgbClr val="FF0000"/>
                          </a:solidFill>
                          <a:effectLst/>
                          <a:latin typeface="Times New Roman" panose="02020603050405020304" pitchFamily="18" charset="0"/>
                          <a:cs typeface="Times New Roman" panose="02020603050405020304" pitchFamily="18" charset="0"/>
                        </a:rPr>
                        <a:t>0</a:t>
                      </a:r>
                      <a:endParaRPr lang="zh-CN" sz="21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lnL w="12700" cap="flat" cmpd="sng" algn="ctr">
                      <a:solidFill>
                        <a:schemeClr val="tx1"/>
                      </a:solidFill>
                      <a:prstDash val="solid"/>
                      <a:round/>
                      <a:headEnd type="none" w="med" len="med"/>
                      <a:tailEnd type="none" w="med" len="med"/>
                    </a:lnL>
                  </a:tcP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1</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tc>
                <a:extLst>
                  <a:ext uri="{0D108BD9-81ED-4DB2-BD59-A6C34878D82A}">
                    <a16:rowId xmlns:a16="http://schemas.microsoft.com/office/drawing/2014/main" xmlns="" val="2446855863"/>
                  </a:ext>
                </a:extLst>
              </a:tr>
              <a:tr h="441031">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0</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1</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0</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0</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0</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lnL w="12700" cap="flat" cmpd="sng" algn="ctr">
                      <a:solidFill>
                        <a:schemeClr val="tx1"/>
                      </a:solidFill>
                      <a:prstDash val="solid"/>
                      <a:round/>
                      <a:headEnd type="none" w="med" len="med"/>
                      <a:tailEnd type="none" w="med" len="med"/>
                    </a:lnL>
                  </a:tcP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0</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tc>
                <a:extLst>
                  <a:ext uri="{0D108BD9-81ED-4DB2-BD59-A6C34878D82A}">
                    <a16:rowId xmlns:a16="http://schemas.microsoft.com/office/drawing/2014/main" xmlns="" val="4234920216"/>
                  </a:ext>
                </a:extLst>
              </a:tr>
              <a:tr h="441031">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0</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1</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1</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1</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1</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lnL w="12700" cap="flat" cmpd="sng" algn="ctr">
                      <a:solidFill>
                        <a:schemeClr val="tx1"/>
                      </a:solidFill>
                      <a:prstDash val="solid"/>
                      <a:round/>
                      <a:headEnd type="none" w="med" len="med"/>
                      <a:tailEnd type="none" w="med" len="med"/>
                    </a:lnL>
                  </a:tcP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1</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tc>
                <a:extLst>
                  <a:ext uri="{0D108BD9-81ED-4DB2-BD59-A6C34878D82A}">
                    <a16:rowId xmlns:a16="http://schemas.microsoft.com/office/drawing/2014/main" xmlns="" val="2270430048"/>
                  </a:ext>
                </a:extLst>
              </a:tr>
              <a:tr h="441031">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1</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0</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0</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0</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0</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lnL w="12700" cap="flat" cmpd="sng" algn="ctr">
                      <a:solidFill>
                        <a:schemeClr val="tx1"/>
                      </a:solidFill>
                      <a:prstDash val="solid"/>
                      <a:round/>
                      <a:headEnd type="none" w="med" len="med"/>
                      <a:tailEnd type="none" w="med" len="med"/>
                    </a:lnL>
                  </a:tcPr>
                </a:tc>
                <a:tc>
                  <a:txBody>
                    <a:bodyPr/>
                    <a:lstStyle/>
                    <a:p>
                      <a:pPr algn="ctr">
                        <a:lnSpc>
                          <a:spcPts val="2000"/>
                        </a:lnSpc>
                        <a:spcAft>
                          <a:spcPts val="0"/>
                        </a:spcAft>
                      </a:pPr>
                      <a:r>
                        <a:rPr lang="en-US" sz="2100" b="1" kern="100" dirty="0">
                          <a:effectLst/>
                          <a:latin typeface="Times New Roman" panose="02020603050405020304" pitchFamily="18" charset="0"/>
                          <a:cs typeface="Times New Roman" panose="02020603050405020304" pitchFamily="18" charset="0"/>
                        </a:rPr>
                        <a:t>0</a:t>
                      </a:r>
                      <a:endParaRPr lang="zh-CN" sz="2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tc>
                <a:extLst>
                  <a:ext uri="{0D108BD9-81ED-4DB2-BD59-A6C34878D82A}">
                    <a16:rowId xmlns:a16="http://schemas.microsoft.com/office/drawing/2014/main" xmlns="" val="157229217"/>
                  </a:ext>
                </a:extLst>
              </a:tr>
              <a:tr h="441031">
                <a:tc>
                  <a:txBody>
                    <a:bodyPr/>
                    <a:lstStyle/>
                    <a:p>
                      <a:pPr algn="ctr">
                        <a:lnSpc>
                          <a:spcPts val="2000"/>
                        </a:lnSpc>
                        <a:spcAft>
                          <a:spcPts val="0"/>
                        </a:spcAft>
                      </a:pPr>
                      <a:r>
                        <a:rPr lang="en-US" sz="2100" b="1" kern="100" dirty="0">
                          <a:solidFill>
                            <a:srgbClr val="3859CD"/>
                          </a:solidFill>
                          <a:effectLst/>
                          <a:latin typeface="Times New Roman" panose="02020603050405020304" pitchFamily="18" charset="0"/>
                          <a:cs typeface="Times New Roman" panose="02020603050405020304" pitchFamily="18" charset="0"/>
                        </a:rPr>
                        <a:t>1</a:t>
                      </a:r>
                      <a:endParaRPr lang="zh-CN" sz="2100" b="1" kern="100" dirty="0">
                        <a:solidFill>
                          <a:srgbClr val="3859CD"/>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tc>
                <a:tc>
                  <a:txBody>
                    <a:bodyPr/>
                    <a:lstStyle/>
                    <a:p>
                      <a:pPr algn="ctr">
                        <a:lnSpc>
                          <a:spcPts val="2000"/>
                        </a:lnSpc>
                        <a:spcAft>
                          <a:spcPts val="0"/>
                        </a:spcAft>
                      </a:pPr>
                      <a:r>
                        <a:rPr lang="en-US" sz="2100" b="1" kern="100" dirty="0">
                          <a:solidFill>
                            <a:srgbClr val="3859CD"/>
                          </a:solidFill>
                          <a:effectLst/>
                          <a:latin typeface="Times New Roman" panose="02020603050405020304" pitchFamily="18" charset="0"/>
                          <a:cs typeface="Times New Roman" panose="02020603050405020304" pitchFamily="18" charset="0"/>
                        </a:rPr>
                        <a:t>0</a:t>
                      </a:r>
                      <a:endParaRPr lang="zh-CN" sz="2100" b="1" kern="100" dirty="0">
                        <a:solidFill>
                          <a:srgbClr val="3859CD"/>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tc>
                <a:tc>
                  <a:txBody>
                    <a:bodyPr/>
                    <a:lstStyle/>
                    <a:p>
                      <a:pPr algn="ctr">
                        <a:lnSpc>
                          <a:spcPts val="2000"/>
                        </a:lnSpc>
                        <a:spcAft>
                          <a:spcPts val="0"/>
                        </a:spcAft>
                      </a:pPr>
                      <a:r>
                        <a:rPr lang="en-US" sz="2100" b="1" kern="100" dirty="0">
                          <a:solidFill>
                            <a:srgbClr val="3859CD"/>
                          </a:solidFill>
                          <a:effectLst/>
                          <a:latin typeface="Times New Roman" panose="02020603050405020304" pitchFamily="18" charset="0"/>
                          <a:cs typeface="Times New Roman" panose="02020603050405020304" pitchFamily="18" charset="0"/>
                        </a:rPr>
                        <a:t>1</a:t>
                      </a:r>
                      <a:endParaRPr lang="zh-CN" sz="2100" b="1" kern="100" dirty="0">
                        <a:solidFill>
                          <a:srgbClr val="3859CD"/>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100" b="1" kern="100" dirty="0">
                          <a:solidFill>
                            <a:srgbClr val="FF0000"/>
                          </a:solidFill>
                          <a:effectLst/>
                          <a:latin typeface="Times New Roman" panose="02020603050405020304" pitchFamily="18" charset="0"/>
                          <a:cs typeface="Times New Roman" panose="02020603050405020304" pitchFamily="18" charset="0"/>
                        </a:rPr>
                        <a:t>0</a:t>
                      </a:r>
                      <a:endParaRPr lang="zh-CN" sz="21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0</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lnL w="12700" cap="flat" cmpd="sng" algn="ctr">
                      <a:solidFill>
                        <a:schemeClr val="tx1"/>
                      </a:solidFill>
                      <a:prstDash val="solid"/>
                      <a:round/>
                      <a:headEnd type="none" w="med" len="med"/>
                      <a:tailEnd type="none" w="med" len="med"/>
                    </a:lnL>
                  </a:tcPr>
                </a:tc>
                <a:tc>
                  <a:txBody>
                    <a:bodyPr/>
                    <a:lstStyle/>
                    <a:p>
                      <a:pPr algn="ctr">
                        <a:lnSpc>
                          <a:spcPts val="2000"/>
                        </a:lnSpc>
                        <a:spcAft>
                          <a:spcPts val="0"/>
                        </a:spcAft>
                      </a:pPr>
                      <a:r>
                        <a:rPr lang="en-US" sz="2100" b="1" kern="100" dirty="0">
                          <a:solidFill>
                            <a:srgbClr val="FF0000"/>
                          </a:solidFill>
                          <a:effectLst/>
                          <a:latin typeface="Times New Roman" panose="02020603050405020304" pitchFamily="18" charset="0"/>
                          <a:cs typeface="Times New Roman" panose="02020603050405020304" pitchFamily="18" charset="0"/>
                        </a:rPr>
                        <a:t>1</a:t>
                      </a:r>
                      <a:endParaRPr lang="zh-CN" sz="21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tc>
                <a:extLst>
                  <a:ext uri="{0D108BD9-81ED-4DB2-BD59-A6C34878D82A}">
                    <a16:rowId xmlns:a16="http://schemas.microsoft.com/office/drawing/2014/main" xmlns="" val="3767512779"/>
                  </a:ext>
                </a:extLst>
              </a:tr>
              <a:tr h="441031">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1</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1</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0</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0</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0</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lnL w="12700" cap="flat" cmpd="sng" algn="ctr">
                      <a:solidFill>
                        <a:schemeClr val="tx1"/>
                      </a:solidFill>
                      <a:prstDash val="solid"/>
                      <a:round/>
                      <a:headEnd type="none" w="med" len="med"/>
                      <a:tailEnd type="none" w="med" len="med"/>
                    </a:lnL>
                  </a:tcP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0</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tc>
                <a:extLst>
                  <a:ext uri="{0D108BD9-81ED-4DB2-BD59-A6C34878D82A}">
                    <a16:rowId xmlns:a16="http://schemas.microsoft.com/office/drawing/2014/main" xmlns="" val="3642634254"/>
                  </a:ext>
                </a:extLst>
              </a:tr>
              <a:tr h="441031">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1</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1</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1</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1</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100" b="1" kern="100">
                          <a:effectLst/>
                          <a:latin typeface="Times New Roman" panose="02020603050405020304" pitchFamily="18" charset="0"/>
                          <a:cs typeface="Times New Roman" panose="02020603050405020304" pitchFamily="18" charset="0"/>
                        </a:rPr>
                        <a:t>1</a:t>
                      </a:r>
                      <a:endParaRPr lang="zh-CN" sz="2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lnL w="12700" cap="flat" cmpd="sng" algn="ctr">
                      <a:solidFill>
                        <a:schemeClr val="tx1"/>
                      </a:solidFill>
                      <a:prstDash val="solid"/>
                      <a:round/>
                      <a:headEnd type="none" w="med" len="med"/>
                      <a:tailEnd type="none" w="med" len="med"/>
                    </a:lnL>
                  </a:tcPr>
                </a:tc>
                <a:tc>
                  <a:txBody>
                    <a:bodyPr/>
                    <a:lstStyle/>
                    <a:p>
                      <a:pPr algn="ctr">
                        <a:lnSpc>
                          <a:spcPts val="2000"/>
                        </a:lnSpc>
                        <a:spcAft>
                          <a:spcPts val="0"/>
                        </a:spcAft>
                      </a:pPr>
                      <a:r>
                        <a:rPr lang="en-US" sz="2100" b="1" kern="100" dirty="0">
                          <a:effectLst/>
                          <a:latin typeface="Times New Roman" panose="02020603050405020304" pitchFamily="18" charset="0"/>
                          <a:cs typeface="Times New Roman" panose="02020603050405020304" pitchFamily="18" charset="0"/>
                        </a:rPr>
                        <a:t>1</a:t>
                      </a:r>
                      <a:endParaRPr lang="zh-CN" sz="2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9143" marR="139143" marT="0" marB="0" anchor="ctr"/>
                </a:tc>
                <a:extLst>
                  <a:ext uri="{0D108BD9-81ED-4DB2-BD59-A6C34878D82A}">
                    <a16:rowId xmlns:a16="http://schemas.microsoft.com/office/drawing/2014/main" xmlns="" val="1364963748"/>
                  </a:ext>
                </a:extLst>
              </a:tr>
            </a:tbl>
          </a:graphicData>
        </a:graphic>
      </p:graphicFrame>
      <p:sp>
        <p:nvSpPr>
          <p:cNvPr id="11" name="文本框 52"/>
          <p:cNvSpPr txBox="1"/>
          <p:nvPr/>
        </p:nvSpPr>
        <p:spPr>
          <a:xfrm>
            <a:off x="5731496" y="1120197"/>
            <a:ext cx="6183984" cy="5078313"/>
          </a:xfrm>
          <a:prstGeom prst="rect">
            <a:avLst/>
          </a:prstGeom>
          <a:noFill/>
        </p:spPr>
        <p:txBody>
          <a:bodyPr wrap="square" rtlCol="0">
            <a:spAutoFit/>
          </a:bodyPr>
          <a:lstStyle/>
          <a:p>
            <a:pPr marL="342900" indent="-342900" defTabSz="540000">
              <a:lnSpc>
                <a:spcPct val="150000"/>
              </a:lnSpc>
              <a:buClr>
                <a:srgbClr val="235EB8"/>
              </a:buClr>
              <a:buSzPct val="100000"/>
              <a:buFont typeface="Wingdings" panose="05000000000000000000" pitchFamily="2" charset="2"/>
              <a:buChar char="n"/>
            </a:pP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当</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ABC=001</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时，电路的正确输出</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F</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P</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点发生“恒</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故障的输出</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F</a:t>
            </a:r>
            <a:r>
              <a:rPr lang="en-US" altLang="zh-CN" sz="2400" b="1" kern="100" baseline="-25000" dirty="0">
                <a:latin typeface="微软雅黑" panose="020B0503020204020204" pitchFamily="34" charset="-122"/>
                <a:ea typeface="微软雅黑" panose="020B0503020204020204" pitchFamily="34" charset="-122"/>
                <a:cs typeface="Times New Roman" panose="02020603050405020304" pitchFamily="18" charset="0"/>
              </a:rPr>
              <a:t>P0</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不</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一致；</a:t>
            </a:r>
            <a:endPar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235EB8"/>
              </a:buClr>
              <a:buSzPct val="100000"/>
              <a:buFont typeface="Wingdings" panose="05000000000000000000" pitchFamily="2" charset="2"/>
              <a:buChar char="n"/>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可以</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将电路的输入信号置为</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A=0</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B=0</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C=1</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，然后测量此时输出</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F</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的值，如果此时</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F=0</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，则可以确认</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P</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点发生了“恒</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故障</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540000">
              <a:lnSpc>
                <a:spcPct val="150000"/>
              </a:lnSpc>
              <a:buClr>
                <a:srgbClr val="235EB8"/>
              </a:buClr>
              <a:buSzPct val="100000"/>
              <a:buFont typeface="Wingdings" panose="05000000000000000000" pitchFamily="2" charset="2"/>
              <a:buChar char="n"/>
            </a:pP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当</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ABC=101</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时，电路的正确输出</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F</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P</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点发生“恒</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故障的输出</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F</a:t>
            </a:r>
            <a:r>
              <a:rPr lang="en-US" altLang="zh-CN" sz="2400" b="1" kern="100" baseline="-25000" dirty="0">
                <a:latin typeface="微软雅黑" panose="020B0503020204020204" pitchFamily="34" charset="-122"/>
                <a:ea typeface="微软雅黑" panose="020B0503020204020204" pitchFamily="34" charset="-122"/>
                <a:cs typeface="Times New Roman" panose="02020603050405020304" pitchFamily="18" charset="0"/>
              </a:rPr>
              <a:t>P1</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不</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一致；</a:t>
            </a:r>
            <a:endPar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235EB8"/>
              </a:buClr>
              <a:buSzPct val="100000"/>
              <a:buFont typeface="Wingdings" panose="05000000000000000000" pitchFamily="2" charset="2"/>
              <a:buChar char="n"/>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可以</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将电路的输入信号置为</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A=1</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B=0</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C=1</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，然后测量此时输出</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F</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的值，如果此时</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F=1</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，则可以确认</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P</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点发生了“恒</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故障。</a:t>
            </a:r>
          </a:p>
        </p:txBody>
      </p:sp>
      <p:sp>
        <p:nvSpPr>
          <p:cNvPr id="2" name="矩形 1"/>
          <p:cNvSpPr/>
          <p:nvPr/>
        </p:nvSpPr>
        <p:spPr>
          <a:xfrm>
            <a:off x="181964" y="5266278"/>
            <a:ext cx="5229022" cy="1200329"/>
          </a:xfrm>
          <a:prstGeom prst="rect">
            <a:avLst/>
          </a:prstGeom>
        </p:spPr>
        <p:txBody>
          <a:bodyPr wrap="square">
            <a:spAutoFit/>
          </a:bodyPr>
          <a:lstStyle/>
          <a:p>
            <a:pPr marL="342900" lvl="0" indent="-342900" defTabSz="540000">
              <a:lnSpc>
                <a:spcPct val="150000"/>
              </a:lnSpc>
              <a:buClr>
                <a:srgbClr val="235EB8"/>
              </a:buClr>
              <a:buSzPct val="100000"/>
              <a:buFont typeface="Wingdings" panose="05000000000000000000" pitchFamily="2" charset="2"/>
              <a:buChar char="n"/>
            </a:pP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比对在相同输入下，</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F</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F</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P0</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F</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P1</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不一致的情况：</a:t>
            </a:r>
            <a:endPar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2" name="图片 11">
            <a:hlinkClick r:id="rId3" action="ppaction://hlinksldjump"/>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5506110" y="6058568"/>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234135824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31</a:t>
            </a:fld>
            <a:endParaRPr lang="zh-CN" altLang="en-US"/>
          </a:p>
        </p:txBody>
      </p:sp>
      <p:sp>
        <p:nvSpPr>
          <p:cNvPr id="53" name="文本框 52"/>
          <p:cNvSpPr txBox="1"/>
          <p:nvPr/>
        </p:nvSpPr>
        <p:spPr>
          <a:xfrm>
            <a:off x="2866229" y="2238243"/>
            <a:ext cx="6427111" cy="1569660"/>
          </a:xfrm>
          <a:prstGeom prst="rect">
            <a:avLst/>
          </a:prstGeom>
          <a:noFill/>
        </p:spPr>
        <p:txBody>
          <a:bodyPr wrap="square" rtlCol="0">
            <a:spAutoFit/>
          </a:bodyPr>
          <a:lstStyle/>
          <a:p>
            <a:pPr marL="285750" indent="-285750">
              <a:lnSpc>
                <a:spcPct val="150000"/>
              </a:lnSpc>
              <a:buClr>
                <a:srgbClr val="235EB8"/>
              </a:buClr>
              <a:buSzPct val="85000"/>
              <a:buFont typeface="Wingdings" panose="05000000000000000000" pitchFamily="2" charset="2"/>
              <a:buChar char="n"/>
            </a:pPr>
            <a:r>
              <a:rPr lang="en-US" altLang="zh-CN" sz="3200" b="1" dirty="0">
                <a:latin typeface="微软雅黑" panose="020B0503020204020204" pitchFamily="34" charset="-122"/>
                <a:ea typeface="微软雅黑" panose="020B0503020204020204" pitchFamily="34" charset="-122"/>
              </a:rPr>
              <a:t> </a:t>
            </a:r>
            <a:r>
              <a:rPr lang="en-US" altLang="zh-CN" sz="3200" b="1" dirty="0" smtClean="0">
                <a:latin typeface="微软雅黑" panose="020B0503020204020204" pitchFamily="34" charset="-122"/>
                <a:ea typeface="微软雅黑" panose="020B0503020204020204" pitchFamily="34" charset="-122"/>
                <a:hlinkClick r:id="rId3" action="ppaction://hlinksldjump"/>
              </a:rPr>
              <a:t>4.3.1  </a:t>
            </a:r>
            <a:r>
              <a:rPr lang="zh-CN" altLang="en-US" sz="3200" b="1" dirty="0" smtClean="0">
                <a:latin typeface="微软雅黑" panose="020B0503020204020204" pitchFamily="34" charset="-122"/>
                <a:ea typeface="微软雅黑" panose="020B0503020204020204" pitchFamily="34" charset="-122"/>
                <a:hlinkClick r:id="rId3" action="ppaction://hlinksldjump"/>
              </a:rPr>
              <a:t>组合逻辑电路的设计方法</a:t>
            </a:r>
            <a:endParaRPr lang="en-US" altLang="zh-CN" sz="3200" b="1" dirty="0" smtClean="0">
              <a:latin typeface="微软雅黑" panose="020B0503020204020204" pitchFamily="34" charset="-122"/>
              <a:ea typeface="微软雅黑" panose="020B0503020204020204" pitchFamily="34" charset="-122"/>
            </a:endParaRPr>
          </a:p>
          <a:p>
            <a:pPr marL="285750" indent="-285750">
              <a:lnSpc>
                <a:spcPct val="150000"/>
              </a:lnSpc>
              <a:buClr>
                <a:srgbClr val="235EB8"/>
              </a:buClr>
              <a:buSzPct val="85000"/>
              <a:buFont typeface="Wingdings" panose="05000000000000000000" pitchFamily="2" charset="2"/>
              <a:buChar char="n"/>
            </a:pPr>
            <a:r>
              <a:rPr lang="en-US" altLang="zh-CN" sz="3200" b="1" dirty="0">
                <a:latin typeface="微软雅黑" panose="020B0503020204020204" pitchFamily="34" charset="-122"/>
                <a:ea typeface="微软雅黑" panose="020B0503020204020204" pitchFamily="34" charset="-122"/>
              </a:rPr>
              <a:t> </a:t>
            </a:r>
            <a:r>
              <a:rPr lang="en-US" altLang="zh-CN" sz="3200" b="1" dirty="0" smtClean="0">
                <a:latin typeface="微软雅黑" panose="020B0503020204020204" pitchFamily="34" charset="-122"/>
                <a:ea typeface="微软雅黑" panose="020B0503020204020204" pitchFamily="34" charset="-122"/>
                <a:hlinkClick r:id="rId4" action="ppaction://hlinksldjump"/>
              </a:rPr>
              <a:t>4.3.2  </a:t>
            </a:r>
            <a:r>
              <a:rPr lang="zh-CN" altLang="en-US" sz="3200" b="1" dirty="0" smtClean="0">
                <a:latin typeface="微软雅黑" panose="020B0503020204020204" pitchFamily="34" charset="-122"/>
                <a:ea typeface="微软雅黑" panose="020B0503020204020204" pitchFamily="34" charset="-122"/>
                <a:hlinkClick r:id="rId4" action="ppaction://hlinksldjump"/>
              </a:rPr>
              <a:t>组合逻辑电路设计实例</a:t>
            </a:r>
            <a:endParaRPr lang="en-US" altLang="zh-CN" sz="3200" b="1" dirty="0" smtClean="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第四章 组合逻辑电路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组合逻辑电路的设计</a:t>
            </a:r>
            <a:endParaRPr lang="zh-CN" altLang="en-US" dirty="0">
              <a:effectLst>
                <a:outerShdw blurRad="38100" dist="38100" dir="2700000" algn="tl">
                  <a:srgbClr val="000000">
                    <a:alpha val="43137"/>
                  </a:srgbClr>
                </a:outerShdw>
              </a:effectLst>
            </a:endParaRPr>
          </a:p>
        </p:txBody>
      </p:sp>
      <p:pic>
        <p:nvPicPr>
          <p:cNvPr id="7" name="图片 6">
            <a:hlinkClick r:id="rId5" action="ppaction://hlinksldjump"/>
          </p:cNvPr>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5853492" y="6003099"/>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6370749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32</a:t>
            </a:fld>
            <a:endParaRPr lang="zh-CN" altLang="en-US"/>
          </a:p>
        </p:txBody>
      </p:sp>
      <p:sp>
        <p:nvSpPr>
          <p:cNvPr id="6" name="文本框 5"/>
          <p:cNvSpPr txBox="1"/>
          <p:nvPr/>
        </p:nvSpPr>
        <p:spPr>
          <a:xfrm>
            <a:off x="635266" y="1073286"/>
            <a:ext cx="10972801" cy="5078313"/>
          </a:xfrm>
          <a:prstGeom prst="rect">
            <a:avLst/>
          </a:prstGeom>
          <a:noFill/>
        </p:spPr>
        <p:txBody>
          <a:bodyPr wrap="square" rtlCol="0">
            <a:spAutoFit/>
          </a:bodyPr>
          <a:lstStyle/>
          <a:p>
            <a:pPr marL="342900" indent="-342900" defTabSz="540000">
              <a:lnSpc>
                <a:spcPct val="150000"/>
              </a:lnSpc>
              <a:buClr>
                <a:srgbClr val="235EB8"/>
              </a:buClr>
              <a:buSzPct val="100000"/>
              <a:buFont typeface="Wingdings" panose="05000000000000000000" pitchFamily="2" charset="2"/>
              <a:buChar char="n"/>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组合逻辑电路的设计方法，与具体使用的器件有关</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defTabSz="540000">
              <a:lnSpc>
                <a:spcPct val="150000"/>
              </a:lnSpc>
              <a:buClr>
                <a:srgbClr val="235EB8"/>
              </a:buClr>
              <a:buSzPct val="100000"/>
              <a:buFont typeface="Wingdings" panose="05000000000000000000" pitchFamily="2" charset="2"/>
              <a:buChar char="n"/>
            </a:pP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可以</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使用</a:t>
            </a:r>
            <a:r>
              <a:rPr lang="zh-CN" altLang="en-US" sz="2400" b="1" kern="1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逻辑门电路</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集成逻辑器件（</a:t>
            </a:r>
            <a:r>
              <a:rPr lang="en-US" altLang="zh-CN" sz="2400" b="1" kern="1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MSI</a:t>
            </a:r>
            <a:r>
              <a:rPr lang="zh-CN" altLang="en-US" sz="2400" b="1" kern="1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模块）</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或者</a:t>
            </a:r>
            <a:r>
              <a:rPr lang="en-US" altLang="zh-CN" sz="2400" b="1" kern="1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PLD</a:t>
            </a:r>
            <a:r>
              <a:rPr lang="zh-CN" altLang="en-US" sz="2400" b="1" kern="1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器件</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实现。</a:t>
            </a:r>
          </a:p>
          <a:p>
            <a:pPr marL="342900" indent="-342900" defTabSz="540000">
              <a:lnSpc>
                <a:spcPct val="150000"/>
              </a:lnSpc>
              <a:buClr>
                <a:srgbClr val="235EB8"/>
              </a:buClr>
              <a:buSzPct val="100000"/>
              <a:buFont typeface="Wingdings" panose="05000000000000000000" pitchFamily="2" charset="2"/>
              <a:buChar char="n"/>
            </a:pP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传统的</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组合逻辑电路设计方法，是</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以逻辑门电路为基础</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的，一般</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经过：逻辑</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定义、</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功能规范</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的形式化描述（逻辑函数或者真值表）、化简或者优化，最后得到最简或者最优逻辑电路图。这种方式适合于输入、输出变量数目不大的场合。</a:t>
            </a:r>
          </a:p>
          <a:p>
            <a:pPr marL="342900" indent="-342900" defTabSz="540000">
              <a:lnSpc>
                <a:spcPct val="150000"/>
              </a:lnSpc>
              <a:buClr>
                <a:srgbClr val="235EB8"/>
              </a:buClr>
              <a:buSzPct val="100000"/>
              <a:buFont typeface="Wingdings" panose="05000000000000000000" pitchFamily="2" charset="2"/>
              <a:buChar char="n"/>
            </a:pP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实际</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应用中，很多逻辑问题，经过仔细分析后，其实都可以找到</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合适的组合逻辑器件（</a:t>
            </a: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MSI</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模块）来实现</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，譬如比较器、加法器、译码器等等。这种方法，在性能和成本上，很多时候要优于基于门电路的逻辑设计，尤其适合多输出函数的场合。</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4.3.1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组合逻辑电路的设计方法</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spTree>
    <p:extLst>
      <p:ext uri="{BB962C8B-B14F-4D97-AF65-F5344CB8AC3E}">
        <p14:creationId xmlns:p14="http://schemas.microsoft.com/office/powerpoint/2010/main" val="87295732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33</a:t>
            </a:fld>
            <a:endParaRPr lang="zh-CN" altLang="en-US"/>
          </a:p>
        </p:txBody>
      </p:sp>
      <p:sp>
        <p:nvSpPr>
          <p:cNvPr id="6" name="文本框 5"/>
          <p:cNvSpPr txBox="1"/>
          <p:nvPr/>
        </p:nvSpPr>
        <p:spPr>
          <a:xfrm>
            <a:off x="548640" y="1073286"/>
            <a:ext cx="11040177" cy="3970318"/>
          </a:xfrm>
          <a:prstGeom prst="rect">
            <a:avLst/>
          </a:prstGeom>
          <a:noFill/>
        </p:spPr>
        <p:txBody>
          <a:bodyPr wrap="square" rtlCol="0">
            <a:spAutoFit/>
          </a:bodyPr>
          <a:lstStyle/>
          <a:p>
            <a:pPr marL="342900" indent="-342900" defTabSz="540000">
              <a:lnSpc>
                <a:spcPct val="150000"/>
              </a:lnSpc>
              <a:buClr>
                <a:srgbClr val="235EB8"/>
              </a:buClr>
              <a:buSzPct val="100000"/>
              <a:buFont typeface="Wingdings" panose="05000000000000000000" pitchFamily="2" charset="2"/>
              <a:buChar char="n"/>
            </a:pP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当</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输入、输出变量进一步增多、逻辑关系进一步</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复杂时</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，一般会</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采用可编程逻辑器件</a:t>
            </a: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PLD</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，譬如</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PLA</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PAL</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GAL</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或者</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CPLD</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FPGA</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。这些器件，基于硬件描述语言进行建模，可以在工厂定制，或者由用户现场编程或者改写，能快速地完成逻辑设计任务。</a:t>
            </a:r>
          </a:p>
          <a:p>
            <a:pPr marL="342900" indent="-342900" defTabSz="540000">
              <a:lnSpc>
                <a:spcPct val="150000"/>
              </a:lnSpc>
              <a:buClr>
                <a:srgbClr val="235EB8"/>
              </a:buClr>
              <a:buSzPct val="100000"/>
              <a:buFont typeface="Wingdings" panose="05000000000000000000" pitchFamily="2" charset="2"/>
              <a:buChar char="n"/>
            </a:pP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本章</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主要</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以传统的逻辑门电路为基本单元</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，介绍组合逻辑电路的设计方法。在后续“</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4.5</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典型的组合逻辑电路”一节，会对各个集成逻辑器件的应用和设计进行</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介绍。</a:t>
            </a:r>
            <a:endPar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4.3.1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组合逻辑电路的设计方法</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spTree>
    <p:extLst>
      <p:ext uri="{BB962C8B-B14F-4D97-AF65-F5344CB8AC3E}">
        <p14:creationId xmlns:p14="http://schemas.microsoft.com/office/powerpoint/2010/main" val="326930903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34</a:t>
            </a:fld>
            <a:endParaRPr lang="zh-CN" altLang="en-US"/>
          </a:p>
        </p:txBody>
      </p:sp>
      <p:sp>
        <p:nvSpPr>
          <p:cNvPr id="6" name="文本框 5"/>
          <p:cNvSpPr txBox="1"/>
          <p:nvPr/>
        </p:nvSpPr>
        <p:spPr>
          <a:xfrm>
            <a:off x="635267" y="1073286"/>
            <a:ext cx="10992052" cy="5078313"/>
          </a:xfrm>
          <a:prstGeom prst="rect">
            <a:avLst/>
          </a:prstGeom>
          <a:noFill/>
        </p:spPr>
        <p:txBody>
          <a:bodyPr wrap="square" rtlCol="0">
            <a:spAutoFit/>
          </a:bodyPr>
          <a:lstStyle/>
          <a:p>
            <a:pPr marL="342900" indent="-342900" defTabSz="540000">
              <a:lnSpc>
                <a:spcPct val="150000"/>
              </a:lnSpc>
              <a:buClr>
                <a:srgbClr val="0000FF"/>
              </a:buClr>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FF0000"/>
                </a:solidFill>
                <a:latin typeface="微软雅黑" panose="020B0503020204020204" pitchFamily="34" charset="-122"/>
                <a:ea typeface="微软雅黑" panose="020B0503020204020204" pitchFamily="34" charset="-122"/>
              </a:rPr>
              <a:t>基于</a:t>
            </a:r>
            <a:r>
              <a:rPr lang="zh-CN" altLang="en-US" sz="2400" b="1" dirty="0">
                <a:solidFill>
                  <a:srgbClr val="FF0000"/>
                </a:solidFill>
                <a:latin typeface="微软雅黑" panose="020B0503020204020204" pitchFamily="34" charset="-122"/>
                <a:ea typeface="微软雅黑" panose="020B0503020204020204" pitchFamily="34" charset="-122"/>
              </a:rPr>
              <a:t>逻辑门电路</a:t>
            </a:r>
            <a:r>
              <a:rPr lang="zh-CN" altLang="en-US" sz="2400" b="1" dirty="0">
                <a:latin typeface="微软雅黑" panose="020B0503020204020204" pitchFamily="34" charset="-122"/>
                <a:ea typeface="微软雅黑" panose="020B0503020204020204" pitchFamily="34" charset="-122"/>
              </a:rPr>
              <a:t>的组合逻辑电路的设计过程，通常包含以下几个步骤：</a:t>
            </a:r>
          </a:p>
          <a:p>
            <a:pPr marL="800100" lvl="1" indent="-342900" defTabSz="540000">
              <a:lnSpc>
                <a:spcPct val="150000"/>
              </a:lnSpc>
              <a:buClr>
                <a:srgbClr val="3859CD"/>
              </a:buClr>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1</a:t>
            </a:r>
            <a:r>
              <a:rPr lang="zh-CN" altLang="en-US" sz="2400" b="1" dirty="0">
                <a:solidFill>
                  <a:srgbClr val="0000FF"/>
                </a:solidFill>
                <a:latin typeface="微软雅黑" panose="020B0503020204020204" pitchFamily="34" charset="-122"/>
                <a:ea typeface="微软雅黑" panose="020B0503020204020204" pitchFamily="34" charset="-122"/>
              </a:rPr>
              <a:t>）	进行逻辑抽象与状态编码</a:t>
            </a:r>
          </a:p>
          <a:p>
            <a:pPr defTabSz="540000">
              <a:lnSpc>
                <a:spcPct val="150000"/>
              </a:lnSpc>
            </a:pP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具体</a:t>
            </a:r>
            <a:r>
              <a:rPr lang="zh-CN" altLang="en-US" sz="2400" b="1" dirty="0">
                <a:latin typeface="微软雅黑" panose="020B0503020204020204" pitchFamily="34" charset="-122"/>
                <a:ea typeface="微软雅黑" panose="020B0503020204020204" pitchFamily="34" charset="-122"/>
              </a:rPr>
              <a:t>工作如下</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3859CD"/>
              </a:buClr>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）分析命题中的事件因果关系，确定输入、输出变量。一般把引起事件的原因作为输入变量，把事件的结果作为输出变量</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）用英文字母表示输入变量和输出变量。无特殊意义下，一般用</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X</a:t>
            </a:r>
            <a:r>
              <a:rPr lang="en-US" altLang="zh-CN" sz="2400" b="1" baseline="-25000"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X</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X</a:t>
            </a:r>
            <a:r>
              <a:rPr lang="en-US" altLang="zh-CN" sz="2400" b="1" baseline="-25000" dirty="0">
                <a:latin typeface="微软雅黑" panose="020B0503020204020204" pitchFamily="34" charset="-122"/>
                <a:ea typeface="微软雅黑" panose="020B0503020204020204" pitchFamily="34" charset="-122"/>
              </a:rPr>
              <a:t>2</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I</a:t>
            </a:r>
            <a:r>
              <a:rPr lang="en-US" altLang="zh-CN" sz="2400" b="1" baseline="-25000"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I</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I</a:t>
            </a:r>
            <a:r>
              <a:rPr lang="en-US" altLang="zh-CN" sz="2400" b="1" baseline="-25000" dirty="0">
                <a:latin typeface="微软雅黑" panose="020B0503020204020204" pitchFamily="34" charset="-122"/>
                <a:ea typeface="微软雅黑" panose="020B0503020204020204" pitchFamily="34" charset="-122"/>
              </a:rPr>
              <a:t>2</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等等表示输入变量，用</a:t>
            </a:r>
            <a:r>
              <a:rPr lang="en-US" altLang="zh-CN" sz="2400" b="1" dirty="0">
                <a:latin typeface="微软雅黑" panose="020B0503020204020204" pitchFamily="34" charset="-122"/>
                <a:ea typeface="微软雅黑" panose="020B0503020204020204" pitchFamily="34" charset="-122"/>
              </a:rPr>
              <a:t>F</a:t>
            </a:r>
            <a:r>
              <a:rPr lang="en-US" altLang="zh-CN" sz="2400" b="1" baseline="-25000"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F</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F</a:t>
            </a:r>
            <a:r>
              <a:rPr lang="en-US" altLang="zh-CN" sz="2400" b="1" baseline="-25000" dirty="0">
                <a:latin typeface="微软雅黑" panose="020B0503020204020204" pitchFamily="34" charset="-122"/>
                <a:ea typeface="微软雅黑" panose="020B0503020204020204" pitchFamily="34" charset="-122"/>
              </a:rPr>
              <a:t>2</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Y</a:t>
            </a:r>
            <a:r>
              <a:rPr lang="en-US" altLang="zh-CN" sz="2400" b="1" baseline="-25000"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Y</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Y</a:t>
            </a:r>
            <a:r>
              <a:rPr lang="en-US" altLang="zh-CN" sz="2400" b="1" baseline="-25000" dirty="0">
                <a:latin typeface="微软雅黑" panose="020B0503020204020204" pitchFamily="34" charset="-122"/>
                <a:ea typeface="微软雅黑" panose="020B0503020204020204" pitchFamily="34" charset="-122"/>
              </a:rPr>
              <a:t>2</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Z</a:t>
            </a:r>
            <a:r>
              <a:rPr lang="en-US" altLang="zh-CN" sz="2400" b="1" baseline="-25000"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Z</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Z</a:t>
            </a:r>
            <a:r>
              <a:rPr lang="en-US" altLang="zh-CN" sz="2400" b="1" baseline="-25000" dirty="0">
                <a:latin typeface="微软雅黑" panose="020B0503020204020204" pitchFamily="34" charset="-122"/>
                <a:ea typeface="微软雅黑" panose="020B0503020204020204" pitchFamily="34" charset="-122"/>
              </a:rPr>
              <a:t>2</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等等表示输出变量。</a:t>
            </a:r>
          </a:p>
          <a:p>
            <a:pPr marL="1257300" lvl="2" indent="-342900" defTabSz="540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）逻辑状态赋值，即用</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定义输入变量和输出变量对应的</a:t>
            </a:r>
            <a:r>
              <a:rPr lang="zh-CN" altLang="en-US" sz="2400" b="1" dirty="0" smtClean="0">
                <a:latin typeface="微软雅黑" panose="020B0503020204020204" pitchFamily="34" charset="-122"/>
                <a:ea typeface="微软雅黑" panose="020B0503020204020204" pitchFamily="34" charset="-122"/>
              </a:rPr>
              <a:t>状态</a:t>
            </a:r>
            <a:endParaRPr lang="zh-CN" altLang="en-US" sz="2400" b="1" dirty="0">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4.3.1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组合逻辑电路的设计方法</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spTree>
    <p:extLst>
      <p:ext uri="{BB962C8B-B14F-4D97-AF65-F5344CB8AC3E}">
        <p14:creationId xmlns:p14="http://schemas.microsoft.com/office/powerpoint/2010/main" val="182735632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35</a:t>
            </a:fld>
            <a:endParaRPr lang="zh-CN" altLang="en-US"/>
          </a:p>
        </p:txBody>
      </p:sp>
      <p:sp>
        <p:nvSpPr>
          <p:cNvPr id="6" name="文本框 5"/>
          <p:cNvSpPr txBox="1"/>
          <p:nvPr/>
        </p:nvSpPr>
        <p:spPr>
          <a:xfrm>
            <a:off x="558265" y="1073286"/>
            <a:ext cx="11069054" cy="4524315"/>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2</a:t>
            </a:r>
            <a:r>
              <a:rPr lang="zh-CN" altLang="en-US" sz="2400" b="1" dirty="0" smtClean="0">
                <a:solidFill>
                  <a:srgbClr val="0000FF"/>
                </a:solidFill>
                <a:latin typeface="微软雅黑" panose="020B0503020204020204" pitchFamily="34" charset="-122"/>
                <a:ea typeface="微软雅黑" panose="020B0503020204020204" pitchFamily="34" charset="-122"/>
              </a:rPr>
              <a:t>）形式化</a:t>
            </a:r>
            <a:r>
              <a:rPr lang="zh-CN" altLang="en-US" sz="2400" b="1" dirty="0">
                <a:solidFill>
                  <a:srgbClr val="0000FF"/>
                </a:solidFill>
                <a:latin typeface="微软雅黑" panose="020B0503020204020204" pitchFamily="34" charset="-122"/>
                <a:ea typeface="微软雅黑" panose="020B0503020204020204" pitchFamily="34" charset="-122"/>
              </a:rPr>
              <a:t>描述：列出真值表，写出逻辑表达式</a:t>
            </a:r>
          </a:p>
          <a:p>
            <a:pPr marL="800100" lvl="1" indent="-342900" defTabSz="540000">
              <a:lnSpc>
                <a:spcPct val="150000"/>
              </a:lnSpc>
              <a:buClr>
                <a:srgbClr val="3859CD"/>
              </a:buClr>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）分析命题中事件的因果关系，从而确定输入和输出变量之间的逻辑关系，并以真值表的形式罗列。</a:t>
            </a:r>
          </a:p>
          <a:p>
            <a:pPr marL="800100" lvl="1" indent="-342900" defTabSz="540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）根据真值表，写出输出和输入之间的原始逻辑函数</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3</a:t>
            </a:r>
            <a:r>
              <a:rPr lang="zh-CN" altLang="en-US" sz="2400" b="1" dirty="0" smtClean="0">
                <a:solidFill>
                  <a:srgbClr val="0000FF"/>
                </a:solidFill>
                <a:latin typeface="微软雅黑" panose="020B0503020204020204" pitchFamily="34" charset="-122"/>
                <a:ea typeface="微软雅黑" panose="020B0503020204020204" pitchFamily="34" charset="-122"/>
              </a:rPr>
              <a:t>）确定</a:t>
            </a:r>
            <a:r>
              <a:rPr lang="zh-CN" altLang="en-US" sz="2400" b="1" dirty="0">
                <a:solidFill>
                  <a:srgbClr val="0000FF"/>
                </a:solidFill>
                <a:latin typeface="微软雅黑" panose="020B0503020204020204" pitchFamily="34" charset="-122"/>
                <a:ea typeface="微软雅黑" panose="020B0503020204020204" pitchFamily="34" charset="-122"/>
              </a:rPr>
              <a:t>使用的器件</a:t>
            </a:r>
          </a:p>
          <a:p>
            <a:pPr marL="800100" lvl="1"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设计者必须</a:t>
            </a:r>
            <a:r>
              <a:rPr lang="zh-CN" altLang="en-US" sz="2400" b="1" dirty="0">
                <a:latin typeface="微软雅黑" panose="020B0503020204020204" pitchFamily="34" charset="-122"/>
                <a:ea typeface="微软雅黑" panose="020B0503020204020204" pitchFamily="34" charset="-122"/>
              </a:rPr>
              <a:t>依据设计要求和可用资源，确定选用的器件。</a:t>
            </a:r>
          </a:p>
          <a:p>
            <a:pPr marL="342900" indent="-342900" defTabSz="540000">
              <a:lnSpc>
                <a:spcPct val="150000"/>
              </a:lnSpc>
              <a:buClr>
                <a:srgbClr val="3859CD"/>
              </a:buClr>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4</a:t>
            </a:r>
            <a:r>
              <a:rPr lang="zh-CN" altLang="en-US" sz="2400" b="1" dirty="0">
                <a:solidFill>
                  <a:srgbClr val="0000FF"/>
                </a:solidFill>
                <a:latin typeface="微软雅黑" panose="020B0503020204020204" pitchFamily="34" charset="-122"/>
                <a:ea typeface="微软雅黑" panose="020B0503020204020204" pitchFamily="34" charset="-122"/>
              </a:rPr>
              <a:t>）依据选用的器件要求，进行逻辑函数的化简或者形式变换</a:t>
            </a:r>
            <a:r>
              <a:rPr lang="zh-CN" altLang="en-US" sz="2400" b="1" dirty="0">
                <a:latin typeface="微软雅黑" panose="020B0503020204020204" pitchFamily="34" charset="-122"/>
                <a:ea typeface="微软雅黑" panose="020B0503020204020204" pitchFamily="34" charset="-122"/>
              </a:rPr>
              <a:t> </a:t>
            </a:r>
          </a:p>
          <a:p>
            <a:pPr marL="342900" indent="-342900" defTabSz="540000">
              <a:lnSpc>
                <a:spcPct val="150000"/>
              </a:lnSpc>
              <a:buClr>
                <a:srgbClr val="3859CD"/>
              </a:buClr>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5</a:t>
            </a:r>
            <a:r>
              <a:rPr lang="zh-CN" altLang="en-US" sz="2400" b="1" dirty="0">
                <a:solidFill>
                  <a:srgbClr val="0000FF"/>
                </a:solidFill>
                <a:latin typeface="微软雅黑" panose="020B0503020204020204" pitchFamily="34" charset="-122"/>
                <a:ea typeface="微软雅黑" panose="020B0503020204020204" pitchFamily="34" charset="-122"/>
              </a:rPr>
              <a:t>）画逻辑电路</a:t>
            </a:r>
            <a:r>
              <a:rPr lang="zh-CN" altLang="en-US" sz="2400" b="1" dirty="0" smtClean="0">
                <a:solidFill>
                  <a:srgbClr val="0000FF"/>
                </a:solidFill>
                <a:latin typeface="微软雅黑" panose="020B0503020204020204" pitchFamily="34" charset="-122"/>
                <a:ea typeface="微软雅黑" panose="020B0503020204020204" pitchFamily="34" charset="-122"/>
              </a:rPr>
              <a:t>图</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4.3.1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组合逻辑电路的设计方法</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spTree>
    <p:extLst>
      <p:ext uri="{BB962C8B-B14F-4D97-AF65-F5344CB8AC3E}">
        <p14:creationId xmlns:p14="http://schemas.microsoft.com/office/powerpoint/2010/main" val="336887982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36</a:t>
            </a:fld>
            <a:endParaRPr lang="zh-CN" altLang="en-US"/>
          </a:p>
        </p:txBody>
      </p:sp>
      <p:sp>
        <p:nvSpPr>
          <p:cNvPr id="6" name="文本框 5"/>
          <p:cNvSpPr txBox="1"/>
          <p:nvPr/>
        </p:nvSpPr>
        <p:spPr>
          <a:xfrm>
            <a:off x="3481938" y="991910"/>
            <a:ext cx="3597660" cy="581057"/>
          </a:xfrm>
          <a:prstGeom prst="rect">
            <a:avLst/>
          </a:prstGeom>
          <a:noFill/>
        </p:spPr>
        <p:txBody>
          <a:bodyPr wrap="square" rtlCol="0">
            <a:spAutoFit/>
          </a:bodyPr>
          <a:lstStyle/>
          <a:p>
            <a:pPr marL="0" lvl="1" defTabSz="540000">
              <a:lnSpc>
                <a:spcPct val="150000"/>
              </a:lnSpc>
              <a:buClr>
                <a:srgbClr val="3859CD"/>
              </a:buClr>
            </a:pPr>
            <a:r>
              <a:rPr lang="zh-CN" altLang="en-US" sz="2400" b="1" dirty="0" smtClean="0">
                <a:solidFill>
                  <a:srgbClr val="FF0000"/>
                </a:solidFill>
                <a:latin typeface="微软雅黑" panose="020B0503020204020204" pitchFamily="34" charset="-122"/>
                <a:ea typeface="微软雅黑" panose="020B0503020204020204" pitchFamily="34" charset="-122"/>
              </a:rPr>
              <a:t>组合逻辑电路设计流程图</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4.3.1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组合逻辑电路的设计方法</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graphicFrame>
        <p:nvGraphicFramePr>
          <p:cNvPr id="7" name="对象 6"/>
          <p:cNvGraphicFramePr>
            <a:graphicFrameLocks noChangeAspect="1"/>
          </p:cNvGraphicFramePr>
          <p:nvPr>
            <p:extLst>
              <p:ext uri="{D42A27DB-BD31-4B8C-83A1-F6EECF244321}">
                <p14:modId xmlns:p14="http://schemas.microsoft.com/office/powerpoint/2010/main" val="2519707658"/>
              </p:ext>
            </p:extLst>
          </p:nvPr>
        </p:nvGraphicFramePr>
        <p:xfrm>
          <a:off x="702719" y="1596186"/>
          <a:ext cx="10613307" cy="2358135"/>
        </p:xfrm>
        <a:graphic>
          <a:graphicData uri="http://schemas.openxmlformats.org/presentationml/2006/ole">
            <mc:AlternateContent xmlns:mc="http://schemas.openxmlformats.org/markup-compatibility/2006">
              <mc:Choice xmlns:v="urn:schemas-microsoft-com:vml" Requires="v">
                <p:oleObj spid="_x0000_s48241" name="Visio" r:id="rId4" imgW="4937760" imgH="1098090" progId="Visio.Drawing.11">
                  <p:embed/>
                </p:oleObj>
              </mc:Choice>
              <mc:Fallback>
                <p:oleObj name="Visio" r:id="rId4" imgW="4937760" imgH="109809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719" y="1596186"/>
                        <a:ext cx="10613307" cy="2358135"/>
                      </a:xfrm>
                      <a:prstGeom prst="rect">
                        <a:avLst/>
                      </a:prstGeom>
                      <a:solidFill>
                        <a:schemeClr val="accent5">
                          <a:lumMod val="20000"/>
                          <a:lumOff val="80000"/>
                        </a:schemeClr>
                      </a:solidFill>
                    </p:spPr>
                  </p:pic>
                </p:oleObj>
              </mc:Fallback>
            </mc:AlternateContent>
          </a:graphicData>
        </a:graphic>
      </p:graphicFrame>
      <p:sp>
        <p:nvSpPr>
          <p:cNvPr id="12" name="文本框 5"/>
          <p:cNvSpPr txBox="1"/>
          <p:nvPr/>
        </p:nvSpPr>
        <p:spPr>
          <a:xfrm>
            <a:off x="664143" y="4066744"/>
            <a:ext cx="10866922" cy="2243050"/>
          </a:xfrm>
          <a:prstGeom prst="rect">
            <a:avLst/>
          </a:prstGeom>
          <a:noFill/>
        </p:spPr>
        <p:txBody>
          <a:bodyPr wrap="square" rtlCol="0">
            <a:spAutoFit/>
          </a:bodyPr>
          <a:lstStyle/>
          <a:p>
            <a:pPr marL="342900" lvl="1"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在</a:t>
            </a:r>
            <a:r>
              <a:rPr lang="zh-CN" altLang="en-US" sz="2400" b="1" dirty="0">
                <a:latin typeface="微软雅黑" panose="020B0503020204020204" pitchFamily="34" charset="-122"/>
                <a:ea typeface="微软雅黑" panose="020B0503020204020204" pitchFamily="34" charset="-122"/>
              </a:rPr>
              <a:t>设计过程中，依据实际情况，</a:t>
            </a:r>
            <a:r>
              <a:rPr lang="zh-CN" altLang="en-US" sz="2400" b="1" dirty="0" smtClean="0">
                <a:latin typeface="微软雅黑" panose="020B0503020204020204" pitchFamily="34" charset="-122"/>
                <a:ea typeface="微软雅黑" panose="020B0503020204020204" pitchFamily="34" charset="-122"/>
              </a:rPr>
              <a:t>并非一成不变，须灵活</a:t>
            </a:r>
            <a:r>
              <a:rPr lang="zh-CN" altLang="en-US" sz="2400" b="1" dirty="0">
                <a:latin typeface="微软雅黑" panose="020B0503020204020204" pitchFamily="34" charset="-122"/>
                <a:ea typeface="微软雅黑" panose="020B0503020204020204" pitchFamily="34" charset="-122"/>
              </a:rPr>
              <a:t>运用</a:t>
            </a:r>
            <a:r>
              <a:rPr lang="zh-CN" altLang="en-US" sz="2400" b="1" dirty="0" smtClean="0">
                <a:latin typeface="微软雅黑" panose="020B0503020204020204" pitchFamily="34" charset="-122"/>
                <a:ea typeface="微软雅黑" panose="020B0503020204020204" pitchFamily="34" charset="-122"/>
              </a:rPr>
              <a:t>。譬如：</a:t>
            </a:r>
            <a:endParaRPr lang="en-US" altLang="zh-CN" sz="2400" b="1" dirty="0" smtClean="0">
              <a:latin typeface="微软雅黑" panose="020B0503020204020204" pitchFamily="34" charset="-122"/>
              <a:ea typeface="微软雅黑" panose="020B0503020204020204" pitchFamily="34" charset="-122"/>
            </a:endParaRPr>
          </a:p>
          <a:p>
            <a:pPr marL="800100" lvl="2"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有时需要</a:t>
            </a:r>
            <a:r>
              <a:rPr lang="zh-CN" altLang="en-US" sz="2400" b="1" dirty="0">
                <a:latin typeface="微软雅黑" panose="020B0503020204020204" pitchFamily="34" charset="-122"/>
                <a:ea typeface="微软雅黑" panose="020B0503020204020204" pitchFamily="34" charset="-122"/>
              </a:rPr>
              <a:t>先将函数式化简成最简式，再进行表示形式的</a:t>
            </a:r>
            <a:r>
              <a:rPr lang="zh-CN" altLang="en-US" sz="2400" b="1" dirty="0" smtClean="0">
                <a:latin typeface="微软雅黑" panose="020B0503020204020204" pitchFamily="34" charset="-122"/>
                <a:ea typeface="微软雅黑" panose="020B0503020204020204" pitchFamily="34" charset="-122"/>
              </a:rPr>
              <a:t>转换；</a:t>
            </a:r>
            <a:endParaRPr lang="en-US" altLang="zh-CN" sz="2400" b="1" dirty="0" smtClean="0">
              <a:latin typeface="微软雅黑" panose="020B0503020204020204" pitchFamily="34" charset="-122"/>
              <a:ea typeface="微软雅黑" panose="020B0503020204020204" pitchFamily="34" charset="-122"/>
            </a:endParaRPr>
          </a:p>
          <a:p>
            <a:pPr marL="800100" lvl="2"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也</a:t>
            </a:r>
            <a:r>
              <a:rPr lang="zh-CN" altLang="en-US" sz="2400" b="1" dirty="0">
                <a:latin typeface="微软雅黑" panose="020B0503020204020204" pitchFamily="34" charset="-122"/>
                <a:ea typeface="微软雅黑" panose="020B0503020204020204" pitchFamily="34" charset="-122"/>
              </a:rPr>
              <a:t>有些问题，逻辑关系非常简单，不需要写出真值表，就可以将逻辑函数直接写出</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pic>
        <p:nvPicPr>
          <p:cNvPr id="14" name="图片 13">
            <a:hlinkClick r:id="rId6" action="ppaction://hlinksldjump"/>
          </p:cNvPr>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5853492" y="6003099"/>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471422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37</a:t>
            </a:fld>
            <a:endParaRPr lang="zh-CN" altLang="en-US"/>
          </a:p>
        </p:txBody>
      </p:sp>
      <p:sp>
        <p:nvSpPr>
          <p:cNvPr id="6" name="文本框 5"/>
          <p:cNvSpPr txBox="1"/>
          <p:nvPr/>
        </p:nvSpPr>
        <p:spPr>
          <a:xfrm>
            <a:off x="567891" y="1073286"/>
            <a:ext cx="11059428" cy="3970318"/>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4.8</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分别</a:t>
            </a:r>
            <a:r>
              <a:rPr lang="zh-CN" altLang="en-US" sz="2400" b="1" dirty="0">
                <a:latin typeface="微软雅黑" panose="020B0503020204020204" pitchFamily="34" charset="-122"/>
                <a:ea typeface="微软雅黑" panose="020B0503020204020204" pitchFamily="34" charset="-122"/>
              </a:rPr>
              <a:t>用</a:t>
            </a:r>
            <a:r>
              <a:rPr lang="zh-CN" altLang="en-US" sz="2400" b="1" dirty="0">
                <a:solidFill>
                  <a:srgbClr val="FF0000"/>
                </a:solidFill>
                <a:latin typeface="微软雅黑" panose="020B0503020204020204" pitchFamily="34" charset="-122"/>
                <a:ea typeface="微软雅黑" panose="020B0503020204020204" pitchFamily="34" charset="-122"/>
              </a:rPr>
              <a:t>与非门和或非门</a:t>
            </a:r>
            <a:r>
              <a:rPr lang="zh-CN" altLang="en-US" sz="2400" b="1" dirty="0">
                <a:latin typeface="微软雅黑" panose="020B0503020204020204" pitchFamily="34" charset="-122"/>
                <a:ea typeface="微软雅黑" panose="020B0503020204020204" pitchFamily="34" charset="-122"/>
              </a:rPr>
              <a:t>，完成</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1.8】</a:t>
            </a:r>
            <a:r>
              <a:rPr lang="zh-CN" altLang="en-US" sz="2400" b="1" dirty="0">
                <a:latin typeface="微软雅黑" panose="020B0503020204020204" pitchFamily="34" charset="-122"/>
                <a:ea typeface="微软雅黑" panose="020B0503020204020204" pitchFamily="34" charset="-122"/>
              </a:rPr>
              <a:t>的逻辑问题对应的数字电路设计：闰年和平年的判断方法如下：</a:t>
            </a:r>
          </a:p>
          <a:p>
            <a:pPr marL="800100" lvl="1" indent="-342900" defTabSz="540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）年份不能被</a:t>
            </a:r>
            <a:r>
              <a:rPr lang="en-US" altLang="zh-CN" sz="2400" b="1" dirty="0">
                <a:latin typeface="微软雅黑" panose="020B0503020204020204" pitchFamily="34" charset="-122"/>
                <a:ea typeface="微软雅黑" panose="020B0503020204020204" pitchFamily="34" charset="-122"/>
              </a:rPr>
              <a:t>100</a:t>
            </a:r>
            <a:r>
              <a:rPr lang="zh-CN" altLang="en-US" sz="2400" b="1" dirty="0">
                <a:latin typeface="微软雅黑" panose="020B0503020204020204" pitchFamily="34" charset="-122"/>
                <a:ea typeface="微软雅黑" panose="020B0503020204020204" pitchFamily="34" charset="-122"/>
              </a:rPr>
              <a:t>整除但是能被</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整除的，是闰年。</a:t>
            </a:r>
          </a:p>
          <a:p>
            <a:pPr marL="800100" lvl="1" indent="-342900" defTabSz="540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）年份能被</a:t>
            </a:r>
            <a:r>
              <a:rPr lang="en-US" altLang="zh-CN" sz="2400" b="1" dirty="0">
                <a:latin typeface="微软雅黑" panose="020B0503020204020204" pitchFamily="34" charset="-122"/>
                <a:ea typeface="微软雅黑" panose="020B0503020204020204" pitchFamily="34" charset="-122"/>
              </a:rPr>
              <a:t>100</a:t>
            </a:r>
            <a:r>
              <a:rPr lang="zh-CN" altLang="en-US" sz="2400" b="1" dirty="0">
                <a:latin typeface="微软雅黑" panose="020B0503020204020204" pitchFamily="34" charset="-122"/>
                <a:ea typeface="微软雅黑" panose="020B0503020204020204" pitchFamily="34" charset="-122"/>
              </a:rPr>
              <a:t>整除而且能被</a:t>
            </a:r>
            <a:r>
              <a:rPr lang="en-US" altLang="zh-CN" sz="2400" b="1" dirty="0">
                <a:latin typeface="微软雅黑" panose="020B0503020204020204" pitchFamily="34" charset="-122"/>
                <a:ea typeface="微软雅黑" panose="020B0503020204020204" pitchFamily="34" charset="-122"/>
              </a:rPr>
              <a:t>400</a:t>
            </a:r>
            <a:r>
              <a:rPr lang="zh-CN" altLang="en-US" sz="2400" b="1" dirty="0">
                <a:latin typeface="微软雅黑" panose="020B0503020204020204" pitchFamily="34" charset="-122"/>
                <a:ea typeface="微软雅黑" panose="020B0503020204020204" pitchFamily="34" charset="-122"/>
              </a:rPr>
              <a:t>整除的，是闰年。</a:t>
            </a:r>
          </a:p>
          <a:p>
            <a:pPr marL="800100" lvl="1" indent="-342900" defTabSz="540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）不满足以上两个条件的是平年。</a:t>
            </a:r>
          </a:p>
          <a:p>
            <a:pPr defTabSz="540000">
              <a:lnSpc>
                <a:spcPct val="150000"/>
              </a:lnSpc>
            </a:pP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用</a:t>
            </a:r>
            <a:r>
              <a:rPr lang="zh-CN" altLang="en-US" sz="2400" b="1" dirty="0">
                <a:latin typeface="微软雅黑" panose="020B0503020204020204" pitchFamily="34" charset="-122"/>
                <a:ea typeface="微软雅黑" panose="020B0503020204020204" pitchFamily="34" charset="-122"/>
              </a:rPr>
              <a:t>数字电路实现：如果是闰年，则输出</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p>
          <a:p>
            <a:pPr defTabSz="540000">
              <a:lnSpc>
                <a:spcPct val="150000"/>
              </a:lnSpc>
            </a:pPr>
            <a:r>
              <a:rPr lang="zh-CN" altLang="en-US" sz="2400" b="1" dirty="0">
                <a:latin typeface="微软雅黑" panose="020B0503020204020204" pitchFamily="34" charset="-122"/>
                <a:ea typeface="微软雅黑" panose="020B0503020204020204" pitchFamily="34" charset="-122"/>
              </a:rPr>
              <a:t>解：按照步骤设计如下：</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组合逻辑电路设计实例</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spTree>
    <p:extLst>
      <p:ext uri="{BB962C8B-B14F-4D97-AF65-F5344CB8AC3E}">
        <p14:creationId xmlns:p14="http://schemas.microsoft.com/office/powerpoint/2010/main" val="365959769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38</a:t>
            </a:fld>
            <a:endParaRPr lang="zh-CN" altLang="en-US"/>
          </a:p>
        </p:txBody>
      </p:sp>
      <p:sp>
        <p:nvSpPr>
          <p:cNvPr id="6" name="文本框 5"/>
          <p:cNvSpPr txBox="1"/>
          <p:nvPr/>
        </p:nvSpPr>
        <p:spPr>
          <a:xfrm>
            <a:off x="596766" y="1073286"/>
            <a:ext cx="11030552" cy="3416320"/>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1</a:t>
            </a:r>
            <a:r>
              <a:rPr lang="zh-CN" altLang="en-US" sz="2400" b="1" dirty="0" smtClean="0">
                <a:solidFill>
                  <a:srgbClr val="0000FF"/>
                </a:solidFill>
                <a:latin typeface="微软雅黑" panose="020B0503020204020204" pitchFamily="34" charset="-122"/>
                <a:ea typeface="微软雅黑" panose="020B0503020204020204" pitchFamily="34" charset="-122"/>
              </a:rPr>
              <a:t>）逻辑</a:t>
            </a:r>
            <a:r>
              <a:rPr lang="zh-CN" altLang="en-US" sz="2400" b="1" dirty="0">
                <a:solidFill>
                  <a:srgbClr val="0000FF"/>
                </a:solidFill>
                <a:latin typeface="微软雅黑" panose="020B0503020204020204" pitchFamily="34" charset="-122"/>
                <a:ea typeface="微软雅黑" panose="020B0503020204020204" pitchFamily="34" charset="-122"/>
              </a:rPr>
              <a:t>抽象与状态编码</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例</a:t>
            </a:r>
            <a:r>
              <a:rPr lang="en-US" altLang="zh-CN" sz="2400" b="1" dirty="0" smtClean="0">
                <a:latin typeface="微软雅黑" panose="020B0503020204020204" pitchFamily="34" charset="-122"/>
                <a:ea typeface="微软雅黑" panose="020B0503020204020204" pitchFamily="34" charset="-122"/>
              </a:rPr>
              <a:t>1.8】</a:t>
            </a:r>
            <a:r>
              <a:rPr lang="zh-CN" altLang="en-US" sz="2400" b="1" dirty="0" smtClean="0">
                <a:latin typeface="微软雅黑" panose="020B0503020204020204" pitchFamily="34" charset="-122"/>
                <a:ea typeface="微软雅黑" panose="020B0503020204020204" pitchFamily="34" charset="-122"/>
              </a:rPr>
              <a:t>中的设计结果：</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输入变量</a:t>
            </a:r>
            <a:r>
              <a:rPr lang="zh-CN" altLang="en-US" sz="2400" b="1" dirty="0">
                <a:latin typeface="微软雅黑" panose="020B0503020204020204" pitchFamily="34" charset="-122"/>
                <a:ea typeface="微软雅黑" panose="020B0503020204020204" pitchFamily="34" charset="-122"/>
              </a:rPr>
              <a:t>有</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三个：</a:t>
            </a:r>
          </a:p>
          <a:p>
            <a:pPr marL="800100" lvl="1" indent="-342900" defTabSz="540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表示年份能否被</a:t>
            </a:r>
            <a:r>
              <a:rPr lang="en-US" altLang="zh-CN" sz="2400" b="1" dirty="0">
                <a:latin typeface="微软雅黑" panose="020B0503020204020204" pitchFamily="34" charset="-122"/>
                <a:ea typeface="微软雅黑" panose="020B0503020204020204" pitchFamily="34" charset="-122"/>
              </a:rPr>
              <a:t>100</a:t>
            </a:r>
            <a:r>
              <a:rPr lang="zh-CN" altLang="en-US" sz="2400" b="1" dirty="0">
                <a:latin typeface="微软雅黑" panose="020B0503020204020204" pitchFamily="34" charset="-122"/>
                <a:ea typeface="微软雅黑" panose="020B0503020204020204" pitchFamily="34" charset="-122"/>
              </a:rPr>
              <a:t>整除，</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表示能整除，</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表示不能被整除；</a:t>
            </a:r>
          </a:p>
          <a:p>
            <a:pPr marL="800100" lvl="1" indent="-342900" defTabSz="540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表示年份能否被</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整除，</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表示能整除，</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表示不能被整除；</a:t>
            </a:r>
          </a:p>
          <a:p>
            <a:pPr marL="800100" lvl="1" indent="-342900" defTabSz="540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表示年份能否被</a:t>
            </a:r>
            <a:r>
              <a:rPr lang="en-US" altLang="zh-CN" sz="2400" b="1" dirty="0">
                <a:latin typeface="微软雅黑" panose="020B0503020204020204" pitchFamily="34" charset="-122"/>
                <a:ea typeface="微软雅黑" panose="020B0503020204020204" pitchFamily="34" charset="-122"/>
              </a:rPr>
              <a:t>400</a:t>
            </a:r>
            <a:r>
              <a:rPr lang="zh-CN" altLang="en-US" sz="2400" b="1" dirty="0">
                <a:latin typeface="微软雅黑" panose="020B0503020204020204" pitchFamily="34" charset="-122"/>
                <a:ea typeface="微软雅黑" panose="020B0503020204020204" pitchFamily="34" charset="-122"/>
              </a:rPr>
              <a:t>整除，</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表示能整除，</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表示不能被整除；</a:t>
            </a:r>
          </a:p>
          <a:p>
            <a:pPr marL="342900" indent="-342900" defTabSz="540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输出变量为</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，表示是否闰年，</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表示是闰年，</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表示不是闰年。</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组合逻辑电路设计实例</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spTree>
    <p:extLst>
      <p:ext uri="{BB962C8B-B14F-4D97-AF65-F5344CB8AC3E}">
        <p14:creationId xmlns:p14="http://schemas.microsoft.com/office/powerpoint/2010/main" val="345616944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39</a:t>
            </a:fld>
            <a:endParaRPr lang="zh-CN" altLang="en-US"/>
          </a:p>
        </p:txBody>
      </p:sp>
      <p:sp>
        <p:nvSpPr>
          <p:cNvPr id="6" name="文本框 5"/>
          <p:cNvSpPr txBox="1"/>
          <p:nvPr/>
        </p:nvSpPr>
        <p:spPr>
          <a:xfrm>
            <a:off x="290946" y="1073286"/>
            <a:ext cx="11526982" cy="581057"/>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2</a:t>
            </a:r>
            <a:r>
              <a:rPr lang="zh-CN" altLang="en-US" sz="2400" b="1" dirty="0" smtClean="0">
                <a:solidFill>
                  <a:srgbClr val="0000FF"/>
                </a:solidFill>
                <a:latin typeface="微软雅黑" panose="020B0503020204020204" pitchFamily="34" charset="-122"/>
                <a:ea typeface="微软雅黑" panose="020B0503020204020204" pitchFamily="34" charset="-122"/>
              </a:rPr>
              <a:t>）列出</a:t>
            </a:r>
            <a:r>
              <a:rPr lang="zh-CN" altLang="en-US" sz="2400" b="1" dirty="0">
                <a:solidFill>
                  <a:srgbClr val="0000FF"/>
                </a:solidFill>
                <a:latin typeface="微软雅黑" panose="020B0503020204020204" pitchFamily="34" charset="-122"/>
                <a:ea typeface="微软雅黑" panose="020B0503020204020204" pitchFamily="34" charset="-122"/>
              </a:rPr>
              <a:t>真值表，写出逻辑函数式</a:t>
            </a:r>
            <a:r>
              <a:rPr lang="zh-CN" altLang="en-US" sz="2400" b="1" dirty="0" smtClean="0">
                <a:solidFill>
                  <a:srgbClr val="0000FF"/>
                </a:solidFill>
                <a:latin typeface="微软雅黑" panose="020B0503020204020204" pitchFamily="34" charset="-122"/>
                <a:ea typeface="微软雅黑" panose="020B0503020204020204" pitchFamily="34" charset="-122"/>
              </a:rPr>
              <a:t>；</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组合逻辑电路设计实例</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655745686"/>
              </p:ext>
            </p:extLst>
          </p:nvPr>
        </p:nvGraphicFramePr>
        <p:xfrm>
          <a:off x="304512" y="1956270"/>
          <a:ext cx="3976256" cy="3899349"/>
        </p:xfrm>
        <a:graphic>
          <a:graphicData uri="http://schemas.openxmlformats.org/drawingml/2006/table">
            <a:tbl>
              <a:tblPr firstRow="1" firstCol="1" bandRow="1">
                <a:tableStyleId>{B301B821-A1FF-4177-AEE7-76D212191A09}</a:tableStyleId>
              </a:tblPr>
              <a:tblGrid>
                <a:gridCol w="995418">
                  <a:extLst>
                    <a:ext uri="{9D8B030D-6E8A-4147-A177-3AD203B41FA5}">
                      <a16:colId xmlns:a16="http://schemas.microsoft.com/office/drawing/2014/main" xmlns="" val="3913050760"/>
                    </a:ext>
                  </a:extLst>
                </a:gridCol>
                <a:gridCol w="995418">
                  <a:extLst>
                    <a:ext uri="{9D8B030D-6E8A-4147-A177-3AD203B41FA5}">
                      <a16:colId xmlns:a16="http://schemas.microsoft.com/office/drawing/2014/main" xmlns="" val="3625416398"/>
                    </a:ext>
                  </a:extLst>
                </a:gridCol>
                <a:gridCol w="995418">
                  <a:extLst>
                    <a:ext uri="{9D8B030D-6E8A-4147-A177-3AD203B41FA5}">
                      <a16:colId xmlns:a16="http://schemas.microsoft.com/office/drawing/2014/main" xmlns="" val="3818640355"/>
                    </a:ext>
                  </a:extLst>
                </a:gridCol>
                <a:gridCol w="990002">
                  <a:extLst>
                    <a:ext uri="{9D8B030D-6E8A-4147-A177-3AD203B41FA5}">
                      <a16:colId xmlns:a16="http://schemas.microsoft.com/office/drawing/2014/main" xmlns="" val="4074955288"/>
                    </a:ext>
                  </a:extLst>
                </a:gridCol>
              </a:tblGrid>
              <a:tr h="433261">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A</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B</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C</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F</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4248779281"/>
                  </a:ext>
                </a:extLst>
              </a:tr>
              <a:tr h="433261">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485681277"/>
                  </a:ext>
                </a:extLst>
              </a:tr>
              <a:tr h="433261">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812648065"/>
                  </a:ext>
                </a:extLst>
              </a:tr>
              <a:tr h="433261">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4209297422"/>
                  </a:ext>
                </a:extLst>
              </a:tr>
              <a:tr h="433261">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4234790737"/>
                  </a:ext>
                </a:extLst>
              </a:tr>
              <a:tr h="433261">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2764009202"/>
                  </a:ext>
                </a:extLst>
              </a:tr>
              <a:tr h="433261">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4123121830"/>
                  </a:ext>
                </a:extLst>
              </a:tr>
              <a:tr h="433261">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789263696"/>
                  </a:ext>
                </a:extLst>
              </a:tr>
              <a:tr h="433261">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lnR w="12700" cap="flat" cmpd="sng" algn="ctr">
                      <a:solidFill>
                        <a:schemeClr val="tx1"/>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6981" marR="116981"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2642953738"/>
                  </a:ext>
                </a:extLst>
              </a:tr>
            </a:tbl>
          </a:graphicData>
        </a:graphic>
      </p:graphicFrame>
      <mc:AlternateContent xmlns:mc="http://schemas.openxmlformats.org/markup-compatibility/2006" xmlns:a14="http://schemas.microsoft.com/office/drawing/2010/main">
        <mc:Choice Requires="a14">
          <p:sp>
            <p:nvSpPr>
              <p:cNvPr id="7" name="矩形 6"/>
              <p:cNvSpPr/>
              <p:nvPr/>
            </p:nvSpPr>
            <p:spPr>
              <a:xfrm>
                <a:off x="4472539" y="1654343"/>
                <a:ext cx="7345389" cy="1756635"/>
              </a:xfrm>
              <a:prstGeom prst="rect">
                <a:avLst/>
              </a:prstGeom>
            </p:spPr>
            <p:txBody>
              <a:bodyPr wrap="square">
                <a:spAutoFit/>
              </a:bodyPr>
              <a:lstStyle/>
              <a:p>
                <a:pPr marL="342900"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输出</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的最小</a:t>
                </a:r>
                <a:r>
                  <a:rPr lang="zh-CN" altLang="en-US" sz="2400" b="1" dirty="0" smtClean="0">
                    <a:latin typeface="微软雅黑" panose="020B0503020204020204" pitchFamily="34" charset="-122"/>
                    <a:ea typeface="微软雅黑" panose="020B0503020204020204" pitchFamily="34" charset="-122"/>
                  </a:rPr>
                  <a:t>项表达式</a:t>
                </a:r>
                <a:r>
                  <a:rPr lang="zh-CN" altLang="en-US" sz="2400" b="1" dirty="0">
                    <a:latin typeface="微软雅黑" panose="020B0503020204020204" pitchFamily="34" charset="-122"/>
                    <a:ea typeface="微软雅黑" panose="020B0503020204020204" pitchFamily="34" charset="-122"/>
                  </a:rPr>
                  <a:t>和</a:t>
                </a:r>
                <a:r>
                  <a:rPr lang="zh-CN" altLang="en-US" sz="2400" b="1" dirty="0" smtClean="0">
                    <a:latin typeface="微软雅黑" panose="020B0503020204020204" pitchFamily="34" charset="-122"/>
                    <a:ea typeface="微软雅黑" panose="020B0503020204020204" pitchFamily="34" charset="-122"/>
                  </a:rPr>
                  <a:t>最大项表达式</a:t>
                </a:r>
                <a:r>
                  <a:rPr lang="zh-CN" altLang="en-US" sz="2400" b="1" dirty="0">
                    <a:latin typeface="微软雅黑" panose="020B0503020204020204" pitchFamily="34" charset="-122"/>
                    <a:ea typeface="微软雅黑" panose="020B0503020204020204" pitchFamily="34" charset="-122"/>
                  </a:rPr>
                  <a:t>为：</a:t>
                </a:r>
                <a:endParaRPr lang="en-US" altLang="zh-CN" sz="2400" b="1" dirty="0">
                  <a:latin typeface="微软雅黑" panose="020B0503020204020204" pitchFamily="34" charset="-122"/>
                  <a:ea typeface="微软雅黑" panose="020B0503020204020204" pitchFamily="34" charset="-122"/>
                </a:endParaRPr>
              </a:p>
              <a:p>
                <a:pPr>
                  <a:lnSpc>
                    <a:spcPct val="150000"/>
                  </a:lnSpc>
                </a:pPr>
                <a14:m>
                  <m:oMath xmlns:m="http://schemas.openxmlformats.org/officeDocument/2006/math">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𝑭</m:t>
                    </m:r>
                    <m:r>
                      <a:rPr lang="en-US" altLang="zh-CN" sz="2400" b="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e>
                    </m:acc>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𝑪</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e>
                    </m:acc>
                    <m:r>
                      <a:rPr lang="en-US" altLang="zh-CN" sz="2400" b="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e>
                    </m:acc>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𝑪</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𝑩</m:t>
                        </m:r>
                      </m:e>
                    </m:acc>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𝑪</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𝑪</m:t>
                    </m:r>
                  </m:oMath>
                </a14:m>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50000"/>
                  </a:lnSpc>
                </a:pPr>
                <a14:m>
                  <m:oMath xmlns:m="http://schemas.openxmlformats.org/officeDocument/2006/math">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𝑭</m:t>
                    </m:r>
                    <m:r>
                      <a:rPr lang="en-US" altLang="zh-CN" sz="2400" b="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𝑪</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𝑪</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e>
                    </m:acc>
                    <m:r>
                      <a:rPr lang="en-US" altLang="zh-CN" sz="2400" b="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e>
                    </m:acc>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𝑪</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e>
                    </m:acc>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smtClean="0">
                            <a:latin typeface="Cambria Math"/>
                            <a:ea typeface="Cambria Math" panose="02040503050406030204" pitchFamily="18" charset="0"/>
                            <a:cs typeface="Times New Roman" panose="02020603050405020304" pitchFamily="18" charset="0"/>
                          </a:rPr>
                        </m:ctrlPr>
                      </m:acc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𝑩</m:t>
                        </m:r>
                      </m:e>
                    </m:acc>
                    <m:r>
                      <a:rPr lang="en-US" altLang="zh-CN" sz="2400" b="1" i="1" kern="10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latin typeface="Cambria Math" panose="02040503050406030204" pitchFamily="18" charset="0"/>
                        <a:ea typeface="宋体" panose="02010600030101010101" pitchFamily="2" charset="-122"/>
                        <a:cs typeface="Times New Roman" panose="02020603050405020304" pitchFamily="18" charset="0"/>
                      </a:rPr>
                      <m:t>𝑪</m:t>
                    </m:r>
                    <m:r>
                      <a:rPr lang="en-US" altLang="zh-CN" sz="2400" b="1" i="1" kern="100" smtClean="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4472539" y="1654343"/>
                <a:ext cx="7345389" cy="1756635"/>
              </a:xfrm>
              <a:prstGeom prst="rect">
                <a:avLst/>
              </a:prstGeom>
              <a:blipFill rotWithShape="1">
                <a:blip r:embed="rId3"/>
                <a:stretch>
                  <a:fillRect l="-1162" r="-664" b="-3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472539" y="3444164"/>
                <a:ext cx="7087257" cy="1755481"/>
              </a:xfrm>
              <a:prstGeom prst="rect">
                <a:avLst/>
              </a:prstGeom>
            </p:spPr>
            <p:txBody>
              <a:bodyPr wrap="square">
                <a:spAutoFit/>
              </a:bodyPr>
              <a:lstStyle/>
              <a:p>
                <a:pPr marL="342900" indent="-342900" defTabSz="540000">
                  <a:lnSpc>
                    <a:spcPct val="150000"/>
                  </a:lnSpc>
                  <a:buClr>
                    <a:srgbClr val="3859CD"/>
                  </a:buClr>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3</a:t>
                </a:r>
                <a:r>
                  <a:rPr lang="zh-CN" altLang="en-US" sz="2400" b="1" dirty="0" smtClean="0">
                    <a:solidFill>
                      <a:srgbClr val="0000FF"/>
                    </a:solidFill>
                    <a:latin typeface="微软雅黑" panose="020B0503020204020204" pitchFamily="34" charset="-122"/>
                    <a:ea typeface="微软雅黑" panose="020B0503020204020204" pitchFamily="34" charset="-122"/>
                  </a:rPr>
                  <a:t>）使用</a:t>
                </a:r>
                <a:r>
                  <a:rPr lang="zh-CN" altLang="en-US" sz="2400" b="1" dirty="0">
                    <a:solidFill>
                      <a:srgbClr val="0000FF"/>
                    </a:solidFill>
                    <a:latin typeface="微软雅黑" panose="020B0503020204020204" pitchFamily="34" charset="-122"/>
                    <a:ea typeface="微软雅黑" panose="020B0503020204020204" pitchFamily="34" charset="-122"/>
                  </a:rPr>
                  <a:t>代数化简</a:t>
                </a:r>
                <a:r>
                  <a:rPr lang="zh-CN" altLang="en-US" sz="2400" b="1" dirty="0" smtClean="0">
                    <a:solidFill>
                      <a:srgbClr val="0000FF"/>
                    </a:solidFill>
                    <a:latin typeface="微软雅黑" panose="020B0503020204020204" pitchFamily="34" charset="-122"/>
                    <a:ea typeface="微软雅黑" panose="020B0503020204020204" pitchFamily="34" charset="-122"/>
                  </a:rPr>
                  <a:t>法进行化简：</a:t>
                </a:r>
                <a:endParaRPr lang="en-US" altLang="zh-CN" sz="2400" b="1" dirty="0">
                  <a:solidFill>
                    <a:srgbClr val="0000FF"/>
                  </a:solidFill>
                  <a:latin typeface="微软雅黑" panose="020B0503020204020204" pitchFamily="34" charset="-122"/>
                  <a:ea typeface="微软雅黑" panose="020B0503020204020204" pitchFamily="34" charset="-122"/>
                </a:endParaRPr>
              </a:p>
              <a:p>
                <a:pPr indent="266700">
                  <a:lnSpc>
                    <a:spcPct val="150000"/>
                  </a:lnSpc>
                </a:pPr>
                <a14:m>
                  <m:oMath xmlns:m="http://schemas.openxmlformats.org/officeDocument/2006/math">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𝑭</m:t>
                    </m:r>
                    <m:r>
                      <a:rPr lang="en-US" altLang="zh-CN" sz="2400" b="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e>
                    </m:acc>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𝑩</m:t>
                    </m:r>
                    <m:d>
                      <m:dPr>
                        <m:ctrlPr>
                          <a:rPr lang="zh-CN" altLang="zh-CN" sz="2400" b="1" i="1" kern="100">
                            <a:latin typeface="Cambria Math"/>
                            <a:ea typeface="Cambria Math" panose="02040503050406030204" pitchFamily="18" charset="0"/>
                            <a:cs typeface="Times New Roman" panose="02020603050405020304" pitchFamily="18" charset="0"/>
                          </a:rPr>
                        </m:ctrlPr>
                      </m:d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𝑪</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e>
                        </m:acc>
                        <m:r>
                          <a:rPr lang="en-US" altLang="zh-CN" sz="2400" b="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𝑪</m:t>
                        </m:r>
                      </m:e>
                    </m:d>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𝑪</m:t>
                    </m:r>
                    <m:d>
                      <m:dPr>
                        <m:ctrlPr>
                          <a:rPr lang="zh-CN" altLang="zh-CN" sz="2400" b="1" i="1" kern="100">
                            <a:latin typeface="Cambria Math"/>
                            <a:ea typeface="Cambria Math" panose="02040503050406030204" pitchFamily="18" charset="0"/>
                            <a:cs typeface="Times New Roman" panose="02020603050405020304" pitchFamily="18" charset="0"/>
                          </a:rPr>
                        </m:ctrlPr>
                      </m:dPr>
                      <m:e>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𝑩</m:t>
                            </m:r>
                          </m:e>
                        </m:acc>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e>
                    </m:d>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e>
                    </m:acc>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𝑪</m:t>
                    </m:r>
                  </m:oMath>
                </a14:m>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nSpc>
                    <a:spcPct val="150000"/>
                  </a:lnSpc>
                </a:pPr>
                <a14:m>
                  <m:oMath xmlns:m="http://schemas.openxmlformats.org/officeDocument/2006/math">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𝑭</m:t>
                    </m:r>
                    <m:r>
                      <a:rPr lang="en-US" altLang="zh-CN" sz="2400" b="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b="1"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latin typeface="Cambria Math"/>
                            <a:ea typeface="Cambria Math" panose="02040503050406030204" pitchFamily="18" charset="0"/>
                            <a:cs typeface="Times New Roman" panose="02020603050405020304" pitchFamily="18" charset="0"/>
                          </a:rPr>
                        </m:ctrlPr>
                      </m:acc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e>
                    </m:acc>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𝑪</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400" b="1" dirty="0"/>
              </a:p>
            </p:txBody>
          </p:sp>
        </mc:Choice>
        <mc:Fallback xmlns="">
          <p:sp>
            <p:nvSpPr>
              <p:cNvPr id="8" name="矩形 7"/>
              <p:cNvSpPr>
                <a:spLocks noRot="1" noChangeAspect="1" noMove="1" noResize="1" noEditPoints="1" noAdjustHandles="1" noChangeArrowheads="1" noChangeShapeType="1" noTextEdit="1"/>
              </p:cNvSpPr>
              <p:nvPr/>
            </p:nvSpPr>
            <p:spPr>
              <a:xfrm>
                <a:off x="4472539" y="3444164"/>
                <a:ext cx="7087257" cy="1755481"/>
              </a:xfrm>
              <a:prstGeom prst="rect">
                <a:avLst/>
              </a:prstGeom>
              <a:blipFill rotWithShape="1">
                <a:blip r:embed="rId4"/>
                <a:stretch>
                  <a:fillRect l="-1205" b="-6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5"/>
              <p:cNvSpPr txBox="1"/>
              <p:nvPr/>
            </p:nvSpPr>
            <p:spPr>
              <a:xfrm>
                <a:off x="4477060" y="5199645"/>
                <a:ext cx="7165043" cy="1569660"/>
              </a:xfrm>
              <a:prstGeom prst="rect">
                <a:avLst/>
              </a:prstGeom>
              <a:noFill/>
            </p:spPr>
            <p:txBody>
              <a:bodyPr wrap="square" rtlCol="0">
                <a:spAutoFit/>
              </a:bodyPr>
              <a:lstStyle/>
              <a:p>
                <a:pPr marL="342900" indent="-342900" defTabSz="540000">
                  <a:lnSpc>
                    <a:spcPct val="120000"/>
                  </a:lnSpc>
                  <a:buClr>
                    <a:srgbClr val="3859CD"/>
                  </a:buClr>
                  <a:buFont typeface="Wingdings" panose="05000000000000000000" pitchFamily="2" charset="2"/>
                  <a:buChar char="n"/>
                </a:pPr>
                <a:r>
                  <a:rPr lang="zh-CN" altLang="en-US" sz="2000" b="1" dirty="0" smtClean="0">
                    <a:latin typeface="微软雅黑" panose="020B0503020204020204" pitchFamily="34" charset="-122"/>
                    <a:ea typeface="微软雅黑" panose="020B0503020204020204" pitchFamily="34" charset="-122"/>
                  </a:rPr>
                  <a:t>事实上，闰年</a:t>
                </a:r>
                <a:r>
                  <a:rPr lang="zh-CN" altLang="en-US" sz="2000" b="1" dirty="0">
                    <a:latin typeface="微软雅黑" panose="020B0503020204020204" pitchFamily="34" charset="-122"/>
                    <a:ea typeface="微软雅黑" panose="020B0503020204020204" pitchFamily="34" charset="-122"/>
                  </a:rPr>
                  <a:t>的情况有两个，一个是“年份不能被</a:t>
                </a:r>
                <a:r>
                  <a:rPr lang="en-US" altLang="zh-CN" sz="2000" b="1" dirty="0">
                    <a:latin typeface="微软雅黑" panose="020B0503020204020204" pitchFamily="34" charset="-122"/>
                    <a:ea typeface="微软雅黑" panose="020B0503020204020204" pitchFamily="34" charset="-122"/>
                  </a:rPr>
                  <a:t>100</a:t>
                </a:r>
                <a:r>
                  <a:rPr lang="zh-CN" altLang="en-US" sz="2000" b="1" dirty="0">
                    <a:latin typeface="微软雅黑" panose="020B0503020204020204" pitchFamily="34" charset="-122"/>
                    <a:ea typeface="微软雅黑" panose="020B0503020204020204" pitchFamily="34" charset="-122"/>
                  </a:rPr>
                  <a:t>整除（</a:t>
                </a:r>
                <a:r>
                  <a:rPr lang="en-US" altLang="zh-CN" sz="2000" b="1" dirty="0">
                    <a:latin typeface="微软雅黑" panose="020B0503020204020204" pitchFamily="34" charset="-122"/>
                    <a:ea typeface="微软雅黑" panose="020B0503020204020204" pitchFamily="34" charset="-122"/>
                  </a:rPr>
                  <a:t>A=0</a:t>
                </a:r>
                <a:r>
                  <a:rPr lang="zh-CN" altLang="en-US" sz="2000" b="1" dirty="0">
                    <a:latin typeface="微软雅黑" panose="020B0503020204020204" pitchFamily="34" charset="-122"/>
                    <a:ea typeface="微软雅黑" panose="020B0503020204020204" pitchFamily="34" charset="-122"/>
                  </a:rPr>
                  <a:t>）但是能被</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整除（</a:t>
                </a:r>
                <a:r>
                  <a:rPr lang="en-US" altLang="zh-CN" sz="2000" b="1" dirty="0">
                    <a:latin typeface="微软雅黑" panose="020B0503020204020204" pitchFamily="34" charset="-122"/>
                    <a:ea typeface="微软雅黑" panose="020B0503020204020204" pitchFamily="34" charset="-122"/>
                  </a:rPr>
                  <a:t>B=1</a:t>
                </a:r>
                <a:r>
                  <a:rPr lang="zh-CN" altLang="en-US" sz="2000" b="1" dirty="0">
                    <a:latin typeface="微软雅黑" panose="020B0503020204020204" pitchFamily="34" charset="-122"/>
                    <a:ea typeface="微软雅黑" panose="020B0503020204020204" pitchFamily="34" charset="-122"/>
                  </a:rPr>
                  <a:t>）”；另一个是“年份能被</a:t>
                </a:r>
                <a:r>
                  <a:rPr lang="en-US" altLang="zh-CN" sz="2000" b="1" dirty="0">
                    <a:latin typeface="微软雅黑" panose="020B0503020204020204" pitchFamily="34" charset="-122"/>
                    <a:ea typeface="微软雅黑" panose="020B0503020204020204" pitchFamily="34" charset="-122"/>
                  </a:rPr>
                  <a:t>100</a:t>
                </a:r>
                <a:r>
                  <a:rPr lang="zh-CN" altLang="en-US" sz="2000" b="1" dirty="0">
                    <a:latin typeface="微软雅黑" panose="020B0503020204020204" pitchFamily="34" charset="-122"/>
                    <a:ea typeface="微软雅黑" panose="020B0503020204020204" pitchFamily="34" charset="-122"/>
                  </a:rPr>
                  <a:t>整除（</a:t>
                </a:r>
                <a:r>
                  <a:rPr lang="en-US" altLang="zh-CN" sz="2000" b="1" dirty="0">
                    <a:latin typeface="微软雅黑" panose="020B0503020204020204" pitchFamily="34" charset="-122"/>
                    <a:ea typeface="微软雅黑" panose="020B0503020204020204" pitchFamily="34" charset="-122"/>
                  </a:rPr>
                  <a:t>A=1</a:t>
                </a:r>
                <a:r>
                  <a:rPr lang="zh-CN" altLang="en-US" sz="2000" b="1" dirty="0">
                    <a:latin typeface="微软雅黑" panose="020B0503020204020204" pitchFamily="34" charset="-122"/>
                    <a:ea typeface="微软雅黑" panose="020B0503020204020204" pitchFamily="34" charset="-122"/>
                  </a:rPr>
                  <a:t>）而且能被</a:t>
                </a:r>
                <a:r>
                  <a:rPr lang="en-US" altLang="zh-CN" sz="2000" b="1" dirty="0">
                    <a:latin typeface="微软雅黑" panose="020B0503020204020204" pitchFamily="34" charset="-122"/>
                    <a:ea typeface="微软雅黑" panose="020B0503020204020204" pitchFamily="34" charset="-122"/>
                  </a:rPr>
                  <a:t>400</a:t>
                </a:r>
                <a:r>
                  <a:rPr lang="zh-CN" altLang="en-US" sz="2000" b="1" dirty="0">
                    <a:latin typeface="微软雅黑" panose="020B0503020204020204" pitchFamily="34" charset="-122"/>
                    <a:ea typeface="微软雅黑" panose="020B0503020204020204" pitchFamily="34" charset="-122"/>
                  </a:rPr>
                  <a:t>整除（</a:t>
                </a:r>
                <a:r>
                  <a:rPr lang="en-US" altLang="zh-CN" sz="2000" b="1" dirty="0">
                    <a:latin typeface="微软雅黑" panose="020B0503020204020204" pitchFamily="34" charset="-122"/>
                    <a:ea typeface="微软雅黑" panose="020B0503020204020204" pitchFamily="34" charset="-122"/>
                  </a:rPr>
                  <a:t>C=1</a:t>
                </a:r>
                <a:r>
                  <a:rPr lang="zh-CN" altLang="en-US" sz="2000" b="1" dirty="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，可以</a:t>
                </a:r>
                <a:r>
                  <a:rPr lang="zh-CN" altLang="en-US" sz="2000" b="1" dirty="0">
                    <a:latin typeface="微软雅黑" panose="020B0503020204020204" pitchFamily="34" charset="-122"/>
                    <a:ea typeface="微软雅黑" panose="020B0503020204020204" pitchFamily="34" charset="-122"/>
                  </a:rPr>
                  <a:t>直接写出</a:t>
                </a:r>
                <a:r>
                  <a:rPr lang="en-US" altLang="zh-CN" sz="2000" b="1" dirty="0">
                    <a:latin typeface="微软雅黑" panose="020B0503020204020204" pitchFamily="34" charset="-122"/>
                    <a:ea typeface="微软雅黑" panose="020B0503020204020204" pitchFamily="34" charset="-122"/>
                  </a:rPr>
                  <a:t>F</a:t>
                </a:r>
                <a:r>
                  <a:rPr lang="zh-CN" altLang="en-US" sz="2000" b="1" dirty="0" smtClean="0">
                    <a:latin typeface="微软雅黑" panose="020B0503020204020204" pitchFamily="34" charset="-122"/>
                    <a:ea typeface="微软雅黑" panose="020B0503020204020204" pitchFamily="34" charset="-122"/>
                  </a:rPr>
                  <a:t>的表达式</a:t>
                </a:r>
                <a14:m>
                  <m:oMath xmlns:m="http://schemas.openxmlformats.org/officeDocument/2006/math">
                    <m:r>
                      <a:rPr lang="en-US" altLang="zh-CN" sz="2000" b="1" i="1">
                        <a:latin typeface="Cambria Math" panose="02040503050406030204" pitchFamily="18" charset="0"/>
                        <a:ea typeface="宋体" panose="02010600030101010101" pitchFamily="2" charset="-122"/>
                        <a:cs typeface="Times New Roman" panose="02020603050405020304" pitchFamily="18" charset="0"/>
                      </a:rPr>
                      <m:t>𝑭</m:t>
                    </m:r>
                    <m:r>
                      <a:rPr lang="en-US" altLang="zh-CN" sz="2000" b="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000" b="1" i="1">
                            <a:effectLst/>
                            <a:latin typeface="Cambria Math"/>
                            <a:ea typeface="Cambria Math" panose="02040503050406030204" pitchFamily="18" charset="0"/>
                            <a:cs typeface="Times New Roman" panose="02020603050405020304" pitchFamily="18" charset="0"/>
                          </a:rPr>
                        </m:ctrlPr>
                      </m:accPr>
                      <m:e>
                        <m:r>
                          <a:rPr lang="en-US" altLang="zh-CN" sz="20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000" b="1" i="1">
                            <a:effectLst/>
                            <a:latin typeface="Cambria Math" panose="02040503050406030204" pitchFamily="18" charset="0"/>
                            <a:ea typeface="宋体" panose="02010600030101010101" pitchFamily="2" charset="-122"/>
                            <a:cs typeface="Times New Roman" panose="02020603050405020304" pitchFamily="18" charset="0"/>
                          </a:rPr>
                          <m:t> </m:t>
                        </m:r>
                      </m:e>
                    </m:acc>
                    <m:r>
                      <a:rPr lang="en-US" altLang="zh-CN" sz="2000" b="1" i="1">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0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000" b="1"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000" b="1" i="1">
                        <a:effectLst/>
                        <a:latin typeface="Cambria Math" panose="02040503050406030204" pitchFamily="18" charset="0"/>
                        <a:ea typeface="宋体" panose="02010600030101010101" pitchFamily="2" charset="-122"/>
                        <a:cs typeface="Times New Roman" panose="02020603050405020304" pitchFamily="18" charset="0"/>
                      </a:rPr>
                      <m:t>𝑪</m:t>
                    </m:r>
                  </m:oMath>
                </a14:m>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mc:Choice>
        <mc:Fallback xmlns="">
          <p:sp>
            <p:nvSpPr>
              <p:cNvPr id="12" name="文本框 5"/>
              <p:cNvSpPr txBox="1">
                <a:spLocks noRot="1" noChangeAspect="1" noMove="1" noResize="1" noEditPoints="1" noAdjustHandles="1" noChangeArrowheads="1" noChangeShapeType="1" noTextEdit="1"/>
              </p:cNvSpPr>
              <p:nvPr/>
            </p:nvSpPr>
            <p:spPr>
              <a:xfrm>
                <a:off x="4477060" y="5199645"/>
                <a:ext cx="7165043" cy="1569660"/>
              </a:xfrm>
              <a:prstGeom prst="rect">
                <a:avLst/>
              </a:prstGeom>
              <a:blipFill rotWithShape="1">
                <a:blip r:embed="rId5"/>
                <a:stretch>
                  <a:fillRect l="-680" r="-255" b="-42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176619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a:t>
            </a:fld>
            <a:endParaRPr lang="zh-CN" altLang="en-US"/>
          </a:p>
        </p:txBody>
      </p:sp>
      <p:sp>
        <p:nvSpPr>
          <p:cNvPr id="6" name="文本框 5"/>
          <p:cNvSpPr txBox="1"/>
          <p:nvPr/>
        </p:nvSpPr>
        <p:spPr>
          <a:xfrm>
            <a:off x="721894" y="1073286"/>
            <a:ext cx="10799545" cy="3416320"/>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把</a:t>
            </a:r>
            <a:r>
              <a:rPr lang="zh-CN" altLang="en-US" sz="2400" b="1" dirty="0">
                <a:latin typeface="微软雅黑" panose="020B0503020204020204" pitchFamily="34" charset="-122"/>
                <a:ea typeface="微软雅黑" panose="020B0503020204020204" pitchFamily="34" charset="-122"/>
              </a:rPr>
              <a:t>一个数字电路抽象为一个</a:t>
            </a:r>
            <a:r>
              <a:rPr lang="zh-CN" altLang="en-US" sz="2400" b="1" dirty="0" smtClean="0">
                <a:latin typeface="微软雅黑" panose="020B0503020204020204" pitchFamily="34" charset="-122"/>
                <a:ea typeface="微软雅黑" panose="020B0503020204020204" pitchFamily="34" charset="-122"/>
              </a:rPr>
              <a:t>黑盒子，则它</a:t>
            </a:r>
            <a:r>
              <a:rPr lang="zh-CN" altLang="en-US" sz="2400" b="1" dirty="0">
                <a:latin typeface="微软雅黑" panose="020B0503020204020204" pitchFamily="34" charset="-122"/>
                <a:ea typeface="微软雅黑" panose="020B0503020204020204" pitchFamily="34" charset="-122"/>
              </a:rPr>
              <a:t>包括三</a:t>
            </a:r>
            <a:r>
              <a:rPr lang="zh-CN" altLang="en-US" sz="2400" b="1" dirty="0" smtClean="0">
                <a:latin typeface="微软雅黑" panose="020B0503020204020204" pitchFamily="34" charset="-122"/>
                <a:ea typeface="微软雅黑" panose="020B0503020204020204" pitchFamily="34" charset="-122"/>
              </a:rPr>
              <a:t>部分：</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	输入：一个或多个离散变量输入端；</a:t>
            </a: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	输出：一个或多个离散变量输出端；</a:t>
            </a: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	规范特征：规定电路的特征，</a:t>
            </a:r>
            <a:r>
              <a:rPr lang="zh-CN" altLang="en-US" sz="2400" b="1" dirty="0" smtClean="0">
                <a:latin typeface="微软雅黑" panose="020B0503020204020204" pitchFamily="34" charset="-122"/>
                <a:ea typeface="微软雅黑" panose="020B0503020204020204" pitchFamily="34" charset="-122"/>
              </a:rPr>
              <a:t>分为：</a:t>
            </a:r>
            <a:endParaRPr lang="zh-CN" altLang="en-US" sz="2400" b="1" dirty="0">
              <a:latin typeface="微软雅黑" panose="020B0503020204020204" pitchFamily="34" charset="-122"/>
              <a:ea typeface="微软雅黑" panose="020B0503020204020204" pitchFamily="34" charset="-122"/>
            </a:endParaRPr>
          </a:p>
          <a:p>
            <a:pPr marL="1714500" lvl="3" indent="-342900" defTabSz="468000">
              <a:lnSpc>
                <a:spcPct val="150000"/>
              </a:lnSpc>
              <a:buClr>
                <a:srgbClr val="3859CD"/>
              </a:buClr>
              <a:buFont typeface="Wingdings" panose="05000000000000000000" pitchFamily="2" charset="2"/>
              <a:buChar char="l"/>
            </a:pPr>
            <a:r>
              <a:rPr lang="zh-CN" altLang="en-US" sz="2400" b="1" dirty="0" smtClean="0">
                <a:solidFill>
                  <a:srgbClr val="FF0000"/>
                </a:solidFill>
                <a:latin typeface="微软雅黑" panose="020B0503020204020204" pitchFamily="34" charset="-122"/>
                <a:ea typeface="微软雅黑" panose="020B0503020204020204" pitchFamily="34" charset="-122"/>
              </a:rPr>
              <a:t>功能规范：</a:t>
            </a:r>
            <a:r>
              <a:rPr lang="zh-CN" altLang="en-US" sz="2400" b="1" dirty="0" smtClean="0">
                <a:latin typeface="微软雅黑" panose="020B0503020204020204" pitchFamily="34" charset="-122"/>
                <a:ea typeface="微软雅黑" panose="020B0503020204020204" pitchFamily="34" charset="-122"/>
              </a:rPr>
              <a:t>描述</a:t>
            </a:r>
            <a:r>
              <a:rPr lang="zh-CN" altLang="en-US" sz="2400" b="1" dirty="0">
                <a:latin typeface="微软雅黑" panose="020B0503020204020204" pitchFamily="34" charset="-122"/>
                <a:ea typeface="微软雅黑" panose="020B0503020204020204" pitchFamily="34" charset="-122"/>
              </a:rPr>
              <a:t>输出和输入之间的逻辑关系；</a:t>
            </a:r>
          </a:p>
          <a:p>
            <a:pPr marL="1714500" lvl="3" indent="-342900" defTabSz="468000">
              <a:lnSpc>
                <a:spcPct val="150000"/>
              </a:lnSpc>
              <a:buClr>
                <a:srgbClr val="3859CD"/>
              </a:buClr>
              <a:buFont typeface="Wingdings" panose="05000000000000000000" pitchFamily="2" charset="2"/>
              <a:buChar char="l"/>
            </a:pPr>
            <a:r>
              <a:rPr lang="zh-CN" altLang="en-US" sz="2400" b="1" dirty="0" smtClean="0">
                <a:solidFill>
                  <a:srgbClr val="FF0000"/>
                </a:solidFill>
                <a:latin typeface="微软雅黑" panose="020B0503020204020204" pitchFamily="34" charset="-122"/>
                <a:ea typeface="微软雅黑" panose="020B0503020204020204" pitchFamily="34" charset="-122"/>
              </a:rPr>
              <a:t>时序规范：</a:t>
            </a:r>
            <a:r>
              <a:rPr lang="zh-CN" altLang="en-US" sz="2400" b="1" dirty="0" smtClean="0">
                <a:latin typeface="微软雅黑" panose="020B0503020204020204" pitchFamily="34" charset="-122"/>
                <a:ea typeface="微软雅黑" panose="020B0503020204020204" pitchFamily="34" charset="-122"/>
              </a:rPr>
              <a:t>描述</a:t>
            </a:r>
            <a:r>
              <a:rPr lang="zh-CN" altLang="en-US" sz="2400" b="1" dirty="0">
                <a:latin typeface="微软雅黑" panose="020B0503020204020204" pitchFamily="34" charset="-122"/>
                <a:ea typeface="微软雅黑" panose="020B0503020204020204" pitchFamily="34" charset="-122"/>
              </a:rPr>
              <a:t>输出对输入的响应延迟特性。</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4.1.1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逻辑电路的分类</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graphicFrame>
        <p:nvGraphicFramePr>
          <p:cNvPr id="8" name="对象 7"/>
          <p:cNvGraphicFramePr>
            <a:graphicFrameLocks noChangeAspect="1"/>
          </p:cNvGraphicFramePr>
          <p:nvPr>
            <p:extLst>
              <p:ext uri="{D42A27DB-BD31-4B8C-83A1-F6EECF244321}">
                <p14:modId xmlns:p14="http://schemas.microsoft.com/office/powerpoint/2010/main" val="1069542111"/>
              </p:ext>
            </p:extLst>
          </p:nvPr>
        </p:nvGraphicFramePr>
        <p:xfrm>
          <a:off x="4189175" y="4599708"/>
          <a:ext cx="4639530" cy="1695213"/>
        </p:xfrm>
        <a:graphic>
          <a:graphicData uri="http://schemas.openxmlformats.org/presentationml/2006/ole">
            <mc:AlternateContent xmlns:mc="http://schemas.openxmlformats.org/markup-compatibility/2006">
              <mc:Choice xmlns:v="urn:schemas-microsoft-com:vml" Requires="v">
                <p:oleObj spid="_x0000_s2466" name="Visio" r:id="rId4" imgW="1985207" imgH="720360" progId="Visio.Drawing.11">
                  <p:embed/>
                </p:oleObj>
              </mc:Choice>
              <mc:Fallback>
                <p:oleObj name="Visio" r:id="rId4" imgW="1985207" imgH="720360" progId="Visio.Drawing.11">
                  <p:embed/>
                  <p:pic>
                    <p:nvPicPr>
                      <p:cNvPr id="0" name="Object 29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9175" y="4599708"/>
                        <a:ext cx="4639530" cy="1695213"/>
                      </a:xfrm>
                      <a:prstGeom prst="rect">
                        <a:avLst/>
                      </a:prstGeom>
                      <a:solidFill>
                        <a:schemeClr val="accent5">
                          <a:lumMod val="20000"/>
                          <a:lumOff val="80000"/>
                        </a:schemeClr>
                      </a:solidFill>
                    </p:spPr>
                  </p:pic>
                </p:oleObj>
              </mc:Fallback>
            </mc:AlternateContent>
          </a:graphicData>
        </a:graphic>
      </p:graphicFrame>
    </p:spTree>
    <p:extLst>
      <p:ext uri="{BB962C8B-B14F-4D97-AF65-F5344CB8AC3E}">
        <p14:creationId xmlns:p14="http://schemas.microsoft.com/office/powerpoint/2010/main" val="225393480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40</a:t>
            </a:fld>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577516" y="1073286"/>
                <a:ext cx="10953549" cy="2051331"/>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4</a:t>
                </a:r>
                <a:r>
                  <a:rPr lang="zh-CN" altLang="en-US" sz="2400" b="1" dirty="0" smtClean="0">
                    <a:solidFill>
                      <a:srgbClr val="0000FF"/>
                    </a:solidFill>
                    <a:latin typeface="微软雅黑" panose="020B0503020204020204" pitchFamily="34" charset="-122"/>
                    <a:ea typeface="微软雅黑" panose="020B0503020204020204" pitchFamily="34" charset="-122"/>
                  </a:rPr>
                  <a:t>）利用</a:t>
                </a:r>
                <a:r>
                  <a:rPr lang="zh-CN" altLang="en-US" sz="2400" b="1" dirty="0">
                    <a:solidFill>
                      <a:srgbClr val="0000FF"/>
                    </a:solidFill>
                    <a:latin typeface="微软雅黑" panose="020B0503020204020204" pitchFamily="34" charset="-122"/>
                    <a:ea typeface="微软雅黑" panose="020B0503020204020204" pitchFamily="34" charset="-122"/>
                  </a:rPr>
                  <a:t>摩根定律，将最简与或式和最简或与式，变换成与非式和或非式</a:t>
                </a:r>
                <a:r>
                  <a:rPr lang="zh-CN" altLang="en-US" sz="2400" b="1" dirty="0" smtClean="0">
                    <a:solidFill>
                      <a:srgbClr val="0000FF"/>
                    </a:solidFill>
                    <a:latin typeface="微软雅黑" panose="020B0503020204020204" pitchFamily="34" charset="-122"/>
                    <a:ea typeface="微软雅黑" panose="020B0503020204020204" pitchFamily="34" charset="-122"/>
                  </a:rPr>
                  <a:t>：</a:t>
                </a:r>
                <a:endParaRPr lang="en-US" altLang="zh-CN" sz="2400" b="1" dirty="0" smtClean="0">
                  <a:solidFill>
                    <a:srgbClr val="0000FF"/>
                  </a:solidFill>
                  <a:latin typeface="微软雅黑" panose="020B0503020204020204" pitchFamily="34" charset="-122"/>
                  <a:ea typeface="微软雅黑" panose="020B0503020204020204" pitchFamily="34" charset="-122"/>
                </a:endParaRPr>
              </a:p>
              <a:p>
                <a:pPr indent="266700">
                  <a:lnSpc>
                    <a:spcPct val="150000"/>
                  </a:lnSpc>
                </a:pPr>
                <a14:m>
                  <m:oMath xmlns:m="http://schemas.openxmlformats.org/officeDocument/2006/math">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𝑭</m:t>
                    </m:r>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e>
                        </m:acc>
                      </m:e>
                    </m:acc>
                  </m:oMath>
                </a14:m>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nSpc>
                    <a:spcPct val="150000"/>
                  </a:lnSpc>
                </a:pP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𝑭</m:t>
                    </m:r>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e>
                        </m:acc>
                      </m:e>
                    </m:acc>
                    <m:r>
                      <a:rPr lang="en-US" altLang="zh-CN" sz="2400" b="1" i="1" kern="100" smtClean="0">
                        <a:effectLst/>
                        <a:latin typeface="Cambria Math" panose="02040503050406030204" pitchFamily="18" charset="0"/>
                        <a:ea typeface="宋体" panose="02010600030101010101" pitchFamily="2" charset="-122"/>
                        <a:cs typeface="Times New Roman" panose="02020603050405020304" pitchFamily="18" charset="0"/>
                      </a:rPr>
                      <m:t> </m:t>
                    </m:r>
                  </m:oMath>
                </a14:m>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577516" y="1073286"/>
                <a:ext cx="10953549" cy="2051331"/>
              </a:xfrm>
              <a:prstGeom prst="rect">
                <a:avLst/>
              </a:prstGeom>
              <a:blipFill rotWithShape="1">
                <a:blip r:embed="rId4"/>
                <a:stretch>
                  <a:fillRect l="-779"/>
                </a:stretch>
              </a:blipFill>
            </p:spPr>
            <p:txBody>
              <a:bodyPr/>
              <a:lstStyle/>
              <a:p>
                <a:r>
                  <a:rPr lang="zh-CN" altLang="en-US">
                    <a:noFill/>
                  </a:rPr>
                  <a:t> </a:t>
                </a:r>
              </a:p>
            </p:txBody>
          </p:sp>
        </mc:Fallback>
      </mc:AlternateContent>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组合逻辑电路设计实例</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mc:AlternateContent xmlns:mc="http://schemas.openxmlformats.org/markup-compatibility/2006" xmlns:a14="http://schemas.microsoft.com/office/drawing/2010/main">
        <mc:Choice Requires="a14">
          <p:sp>
            <p:nvSpPr>
              <p:cNvPr id="11" name="文本框 5"/>
              <p:cNvSpPr txBox="1"/>
              <p:nvPr/>
            </p:nvSpPr>
            <p:spPr>
              <a:xfrm>
                <a:off x="577516" y="3099896"/>
                <a:ext cx="11253977" cy="1134221"/>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a:t>
                </a:r>
                <a:r>
                  <a:rPr lang="en-US" altLang="zh-CN" sz="2400" b="1" dirty="0" smtClean="0">
                    <a:solidFill>
                      <a:srgbClr val="0000FF"/>
                    </a:solidFill>
                    <a:latin typeface="微软雅黑" panose="020B0503020204020204" pitchFamily="34" charset="-122"/>
                    <a:ea typeface="微软雅黑" panose="020B0503020204020204" pitchFamily="34" charset="-122"/>
                  </a:rPr>
                  <a:t>5</a:t>
                </a:r>
                <a:r>
                  <a:rPr lang="zh-CN" altLang="en-US" sz="2400" b="1" dirty="0" smtClean="0">
                    <a:solidFill>
                      <a:srgbClr val="0000FF"/>
                    </a:solidFill>
                    <a:latin typeface="微软雅黑" panose="020B0503020204020204" pitchFamily="34" charset="-122"/>
                    <a:ea typeface="微软雅黑" panose="020B0503020204020204" pitchFamily="34" charset="-122"/>
                  </a:rPr>
                  <a:t>）画出对应的电路图。</a:t>
                </a:r>
                <a:endParaRPr lang="en-US" altLang="zh-CN" sz="2400" b="1" dirty="0" smtClean="0">
                  <a:solidFill>
                    <a:srgbClr val="0000FF"/>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图</a:t>
                </a:r>
                <a:r>
                  <a:rPr lang="zh-CN" altLang="en-US" sz="2400" b="1" dirty="0">
                    <a:latin typeface="微软雅黑" panose="020B0503020204020204" pitchFamily="34" charset="-122"/>
                    <a:ea typeface="微软雅黑" panose="020B0503020204020204" pitchFamily="34" charset="-122"/>
                  </a:rPr>
                  <a:t>中使用了与非门和或非门</a:t>
                </a:r>
                <a:r>
                  <a:rPr lang="zh-CN" altLang="en-US" sz="2400" b="1" dirty="0" smtClean="0">
                    <a:latin typeface="微软雅黑" panose="020B0503020204020204" pitchFamily="34" charset="-122"/>
                    <a:ea typeface="微软雅黑" panose="020B0503020204020204" pitchFamily="34" charset="-122"/>
                  </a:rPr>
                  <a:t>实现</a:t>
                </a:r>
                <a14:m>
                  <m:oMath xmlns:m="http://schemas.openxmlformats.org/officeDocument/2006/math">
                    <m:acc>
                      <m:accPr>
                        <m:chr m:val="̅"/>
                        <m:ctrlPr>
                          <a:rPr lang="zh-CN" altLang="en-US" sz="2400" b="1" i="1" smtClean="0">
                            <a:latin typeface="Cambria Math"/>
                            <a:ea typeface="微软雅黑" panose="020B0503020204020204" pitchFamily="34" charset="-122"/>
                          </a:rPr>
                        </m:ctrlPr>
                      </m:accPr>
                      <m:e>
                        <m:r>
                          <a:rPr lang="en-US" altLang="zh-CN" sz="2400" b="1" i="1" smtClean="0">
                            <a:latin typeface="Cambria Math" panose="02040503050406030204" pitchFamily="18" charset="0"/>
                            <a:ea typeface="微软雅黑" panose="020B0503020204020204" pitchFamily="34" charset="-122"/>
                          </a:rPr>
                          <m:t>𝑨</m:t>
                        </m:r>
                      </m:e>
                    </m:acc>
                  </m:oMath>
                </a14:m>
                <a:r>
                  <a:rPr lang="zh-CN" altLang="en-US" sz="2400" b="1" dirty="0" smtClean="0">
                    <a:latin typeface="微软雅黑" panose="020B0503020204020204" pitchFamily="34" charset="-122"/>
                    <a:ea typeface="微软雅黑" panose="020B0503020204020204" pitchFamily="34" charset="-122"/>
                  </a:rPr>
                  <a:t>，源于</a:t>
                </a:r>
                <a14:m>
                  <m:oMath xmlns:m="http://schemas.openxmlformats.org/officeDocument/2006/math">
                    <m:acc>
                      <m:accPr>
                        <m:chr m:val="̅"/>
                        <m:ctrlPr>
                          <a:rPr lang="zh-CN" altLang="zh-CN" sz="2400" b="1" i="1">
                            <a:latin typeface="Cambria Math"/>
                            <a:ea typeface="Cambria Math" panose="02040503050406030204" pitchFamily="18" charset="0"/>
                            <a:cs typeface="Times New Roman" panose="02020603050405020304" pitchFamily="18" charset="0"/>
                          </a:rPr>
                        </m:ctrlPr>
                      </m:acc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 </m:t>
                        </m:r>
                      </m:e>
                    </m:acc>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effectLst/>
                            <a:latin typeface="Cambria Math"/>
                            <a:ea typeface="Cambria Math" panose="02040503050406030204" pitchFamily="18" charset="0"/>
                            <a:cs typeface="Times New Roman" panose="02020603050405020304" pitchFamily="18" charset="0"/>
                          </a:rPr>
                        </m:ctrlPr>
                      </m:acc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e>
                    </m:acc>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effectLst/>
                            <a:latin typeface="Cambria Math"/>
                            <a:ea typeface="Cambria Math" panose="02040503050406030204" pitchFamily="18" charset="0"/>
                            <a:cs typeface="Times New Roman" panose="02020603050405020304" pitchFamily="18" charset="0"/>
                          </a:rPr>
                        </m:ctrlPr>
                      </m:acc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e>
                    </m:acc>
                  </m:oMath>
                </a14:m>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mc:Choice>
        <mc:Fallback xmlns="">
          <p:sp>
            <p:nvSpPr>
              <p:cNvPr id="11" name="文本框 5"/>
              <p:cNvSpPr txBox="1">
                <a:spLocks noRot="1" noChangeAspect="1" noMove="1" noResize="1" noEditPoints="1" noAdjustHandles="1" noChangeArrowheads="1" noChangeShapeType="1" noTextEdit="1"/>
              </p:cNvSpPr>
              <p:nvPr/>
            </p:nvSpPr>
            <p:spPr>
              <a:xfrm>
                <a:off x="577516" y="3099896"/>
                <a:ext cx="11253977" cy="1134221"/>
              </a:xfrm>
              <a:prstGeom prst="rect">
                <a:avLst/>
              </a:prstGeom>
              <a:blipFill rotWithShape="1">
                <a:blip r:embed="rId5"/>
                <a:stretch>
                  <a:fillRect l="-758" b="-11828"/>
                </a:stretch>
              </a:blipFill>
            </p:spPr>
            <p:txBody>
              <a:bodyPr/>
              <a:lstStyle/>
              <a:p>
                <a:r>
                  <a:rPr lang="zh-CN" altLang="en-US">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3497199673"/>
              </p:ext>
            </p:extLst>
          </p:nvPr>
        </p:nvGraphicFramePr>
        <p:xfrm>
          <a:off x="1620453" y="4301379"/>
          <a:ext cx="4388716" cy="1981080"/>
        </p:xfrm>
        <a:graphic>
          <a:graphicData uri="http://schemas.openxmlformats.org/presentationml/2006/ole">
            <mc:AlternateContent xmlns:mc="http://schemas.openxmlformats.org/markup-compatibility/2006">
              <mc:Choice xmlns:v="urn:schemas-microsoft-com:vml" Requires="v">
                <p:oleObj spid="_x0000_s249956" name="Visio" r:id="rId6" imgW="2432547" imgH="1100250" progId="Visio.Drawing.11">
                  <p:embed/>
                </p:oleObj>
              </mc:Choice>
              <mc:Fallback>
                <p:oleObj name="Visio" r:id="rId6" imgW="2432547" imgH="1100250" progId="Visio.Drawing.11">
                  <p:embed/>
                  <p:pic>
                    <p:nvPicPr>
                      <p:cNvPr id="0"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0453" y="4301379"/>
                        <a:ext cx="4388716" cy="1981080"/>
                      </a:xfrm>
                      <a:prstGeom prst="rect">
                        <a:avLst/>
                      </a:prstGeom>
                      <a:solidFill>
                        <a:schemeClr val="accent5">
                          <a:lumMod val="20000"/>
                          <a:lumOff val="80000"/>
                        </a:schemeClr>
                      </a:solidFill>
                      <a:ln>
                        <a:noFill/>
                      </a:ln>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591881110"/>
              </p:ext>
            </p:extLst>
          </p:nvPr>
        </p:nvGraphicFramePr>
        <p:xfrm>
          <a:off x="6383518" y="4300225"/>
          <a:ext cx="4531541" cy="1958820"/>
        </p:xfrm>
        <a:graphic>
          <a:graphicData uri="http://schemas.openxmlformats.org/presentationml/2006/ole">
            <mc:AlternateContent xmlns:mc="http://schemas.openxmlformats.org/markup-compatibility/2006">
              <mc:Choice xmlns:v="urn:schemas-microsoft-com:vml" Requires="v">
                <p:oleObj spid="_x0000_s249957" name="Visio" r:id="rId8" imgW="2432547" imgH="1047600" progId="Visio.Drawing.11">
                  <p:embed/>
                </p:oleObj>
              </mc:Choice>
              <mc:Fallback>
                <p:oleObj name="Visio" r:id="rId8" imgW="2432547" imgH="1047600" progId="Visio.Drawing.11">
                  <p:embed/>
                  <p:pic>
                    <p:nvPicPr>
                      <p:cNvPr id="0" name="对象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3518" y="4300225"/>
                        <a:ext cx="4531541" cy="1958820"/>
                      </a:xfrm>
                      <a:prstGeom prst="rect">
                        <a:avLst/>
                      </a:prstGeom>
                      <a:solidFill>
                        <a:schemeClr val="accent5">
                          <a:lumMod val="20000"/>
                          <a:lumOff val="80000"/>
                        </a:schemeClr>
                      </a:solidFill>
                      <a:ln>
                        <a:noFill/>
                      </a:ln>
                    </p:spPr>
                  </p:pic>
                </p:oleObj>
              </mc:Fallback>
            </mc:AlternateContent>
          </a:graphicData>
        </a:graphic>
      </p:graphicFrame>
    </p:spTree>
    <p:extLst>
      <p:ext uri="{BB962C8B-B14F-4D97-AF65-F5344CB8AC3E}">
        <p14:creationId xmlns:p14="http://schemas.microsoft.com/office/powerpoint/2010/main" val="223348164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41</a:t>
            </a:fld>
            <a:endParaRPr lang="zh-CN" altLang="en-US"/>
          </a:p>
        </p:txBody>
      </p:sp>
      <p:sp>
        <p:nvSpPr>
          <p:cNvPr id="6" name="文本框 5"/>
          <p:cNvSpPr txBox="1"/>
          <p:nvPr/>
        </p:nvSpPr>
        <p:spPr>
          <a:xfrm>
            <a:off x="519764" y="1073286"/>
            <a:ext cx="11165305" cy="3970318"/>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4.9</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用</a:t>
            </a:r>
            <a:r>
              <a:rPr lang="zh-CN" altLang="en-US" sz="2400" b="1" dirty="0">
                <a:solidFill>
                  <a:srgbClr val="FF0000"/>
                </a:solidFill>
                <a:latin typeface="微软雅黑" panose="020B0503020204020204" pitchFamily="34" charset="-122"/>
                <a:ea typeface="微软雅黑" panose="020B0503020204020204" pitchFamily="34" charset="-122"/>
              </a:rPr>
              <a:t>与非门</a:t>
            </a:r>
            <a:r>
              <a:rPr lang="zh-CN" altLang="en-US" sz="2400" b="1" dirty="0">
                <a:latin typeface="微软雅黑" panose="020B0503020204020204" pitchFamily="34" charset="-122"/>
                <a:ea typeface="微软雅黑" panose="020B0503020204020204" pitchFamily="34" charset="-122"/>
              </a:rPr>
              <a:t>完成</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1.11】</a:t>
            </a:r>
            <a:r>
              <a:rPr lang="zh-CN" altLang="en-US" sz="2400" b="1" dirty="0">
                <a:latin typeface="微软雅黑" panose="020B0503020204020204" pitchFamily="34" charset="-122"/>
                <a:ea typeface="微软雅黑" panose="020B0503020204020204" pitchFamily="34" charset="-122"/>
              </a:rPr>
              <a:t>的逻辑问题对应的数字电路设计（允许反变量）输入：设计一个血型配对指示器，输血前，必须检测供血者和受血者的血型，相配才允许输血。下面三种情况可以输血：</a:t>
            </a:r>
          </a:p>
          <a:p>
            <a:pPr marL="800100" lvl="1" indent="-342900" defTabSz="540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）供血者和受血者血型相同；</a:t>
            </a:r>
          </a:p>
          <a:p>
            <a:pPr marL="800100" lvl="1" indent="-342900" defTabSz="540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smtClean="0">
                <a:latin typeface="微软雅黑" panose="020B0503020204020204" pitchFamily="34" charset="-122"/>
                <a:ea typeface="微软雅黑" panose="020B0503020204020204" pitchFamily="34" charset="-122"/>
              </a:rPr>
              <a:t>）供血</a:t>
            </a:r>
            <a:r>
              <a:rPr lang="zh-CN" altLang="en-US" sz="2400" b="1" dirty="0">
                <a:latin typeface="微软雅黑" panose="020B0503020204020204" pitchFamily="34" charset="-122"/>
                <a:ea typeface="微软雅黑" panose="020B0503020204020204" pitchFamily="34" charset="-122"/>
              </a:rPr>
              <a:t>者的血型是</a:t>
            </a:r>
            <a:r>
              <a:rPr lang="en-US" altLang="zh-CN" sz="2400" b="1" dirty="0">
                <a:latin typeface="微软雅黑" panose="020B0503020204020204" pitchFamily="34" charset="-122"/>
                <a:ea typeface="微软雅黑" panose="020B0503020204020204" pitchFamily="34" charset="-122"/>
              </a:rPr>
              <a:t>O</a:t>
            </a:r>
            <a:r>
              <a:rPr lang="zh-CN" altLang="en-US" sz="2400" b="1" dirty="0">
                <a:latin typeface="微软雅黑" panose="020B0503020204020204" pitchFamily="34" charset="-122"/>
                <a:ea typeface="微软雅黑" panose="020B0503020204020204" pitchFamily="34" charset="-122"/>
              </a:rPr>
              <a:t>型；</a:t>
            </a:r>
          </a:p>
          <a:p>
            <a:pPr marL="800100" lvl="1" indent="-342900" defTabSz="540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3</a:t>
            </a:r>
            <a:r>
              <a:rPr lang="zh-CN" altLang="en-US" sz="2400" b="1" dirty="0" smtClean="0">
                <a:latin typeface="微软雅黑" panose="020B0503020204020204" pitchFamily="34" charset="-122"/>
                <a:ea typeface="微软雅黑" panose="020B0503020204020204" pitchFamily="34" charset="-122"/>
              </a:rPr>
              <a:t>）受</a:t>
            </a:r>
            <a:r>
              <a:rPr lang="zh-CN" altLang="en-US" sz="2400" b="1" dirty="0">
                <a:latin typeface="微软雅黑" panose="020B0503020204020204" pitchFamily="34" charset="-122"/>
                <a:ea typeface="微软雅黑" panose="020B0503020204020204" pitchFamily="34" charset="-122"/>
              </a:rPr>
              <a:t>血者的血型是</a:t>
            </a:r>
            <a:r>
              <a:rPr lang="en-US" altLang="zh-CN" sz="2400" b="1" dirty="0">
                <a:latin typeface="微软雅黑" panose="020B0503020204020204" pitchFamily="34" charset="-122"/>
                <a:ea typeface="微软雅黑" panose="020B0503020204020204" pitchFamily="34" charset="-122"/>
              </a:rPr>
              <a:t>AB</a:t>
            </a:r>
            <a:r>
              <a:rPr lang="zh-CN" altLang="en-US" sz="2400" b="1" dirty="0">
                <a:latin typeface="微软雅黑" panose="020B0503020204020204" pitchFamily="34" charset="-122"/>
                <a:ea typeface="微软雅黑" panose="020B0503020204020204" pitchFamily="34" charset="-122"/>
              </a:rPr>
              <a:t>型；</a:t>
            </a:r>
          </a:p>
          <a:p>
            <a:pPr defTabSz="540000">
              <a:lnSpc>
                <a:spcPct val="150000"/>
              </a:lnSpc>
              <a:buClr>
                <a:srgbClr val="3859CD"/>
              </a:buClr>
            </a:pPr>
            <a:r>
              <a:rPr lang="zh-CN" altLang="en-US" sz="2400" b="1" dirty="0">
                <a:latin typeface="微软雅黑" panose="020B0503020204020204" pitchFamily="34" charset="-122"/>
                <a:ea typeface="微软雅黑" panose="020B0503020204020204" pitchFamily="34" charset="-122"/>
              </a:rPr>
              <a:t>如果允许输血，则绿色指示灯亮，否则红色指示灯亮。</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组合逻辑电路设计实例</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spTree>
    <p:extLst>
      <p:ext uri="{BB962C8B-B14F-4D97-AF65-F5344CB8AC3E}">
        <p14:creationId xmlns:p14="http://schemas.microsoft.com/office/powerpoint/2010/main" val="255648392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42</a:t>
            </a:fld>
            <a:endParaRPr lang="zh-CN" altLang="en-US"/>
          </a:p>
        </p:txBody>
      </p:sp>
      <p:sp>
        <p:nvSpPr>
          <p:cNvPr id="6" name="文本框 5"/>
          <p:cNvSpPr txBox="1"/>
          <p:nvPr/>
        </p:nvSpPr>
        <p:spPr>
          <a:xfrm>
            <a:off x="539014" y="1073286"/>
            <a:ext cx="11078679" cy="3970318"/>
          </a:xfrm>
          <a:prstGeom prst="rect">
            <a:avLst/>
          </a:prstGeom>
          <a:noFill/>
        </p:spPr>
        <p:txBody>
          <a:bodyPr wrap="square" rtlCol="0">
            <a:spAutoFit/>
          </a:bodyPr>
          <a:lstStyle/>
          <a:p>
            <a:pPr defTabSz="540000">
              <a:lnSpc>
                <a:spcPct val="150000"/>
              </a:lnSpc>
              <a:buClr>
                <a:srgbClr val="3859CD"/>
              </a:buClr>
            </a:pPr>
            <a:r>
              <a:rPr lang="zh-CN" altLang="en-US" sz="2400" b="1" dirty="0">
                <a:latin typeface="微软雅黑" panose="020B0503020204020204" pitchFamily="34" charset="-122"/>
                <a:ea typeface="微软雅黑" panose="020B0503020204020204" pitchFamily="34" charset="-122"/>
              </a:rPr>
              <a:t>解：按照步骤设计如下：</a:t>
            </a:r>
          </a:p>
          <a:p>
            <a:pPr marL="800100" lvl="1" indent="-342900" defTabSz="540000">
              <a:lnSpc>
                <a:spcPct val="150000"/>
              </a:lnSpc>
              <a:buClr>
                <a:srgbClr val="3859CD"/>
              </a:buClr>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1</a:t>
            </a:r>
            <a:r>
              <a:rPr lang="zh-CN" altLang="en-US" sz="2400" b="1" dirty="0" smtClean="0">
                <a:solidFill>
                  <a:srgbClr val="0000FF"/>
                </a:solidFill>
                <a:latin typeface="微软雅黑" panose="020B0503020204020204" pitchFamily="34" charset="-122"/>
                <a:ea typeface="微软雅黑" panose="020B0503020204020204" pitchFamily="34" charset="-122"/>
              </a:rPr>
              <a:t>）逻辑</a:t>
            </a:r>
            <a:r>
              <a:rPr lang="zh-CN" altLang="en-US" sz="2400" b="1" dirty="0">
                <a:solidFill>
                  <a:srgbClr val="0000FF"/>
                </a:solidFill>
                <a:latin typeface="微软雅黑" panose="020B0503020204020204" pitchFamily="34" charset="-122"/>
                <a:ea typeface="微软雅黑" panose="020B0503020204020204" pitchFamily="34" charset="-122"/>
              </a:rPr>
              <a:t>抽象与状态编码</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1.11】</a:t>
            </a:r>
            <a:r>
              <a:rPr lang="zh-CN" altLang="en-US" sz="2400" b="1" dirty="0">
                <a:latin typeface="微软雅黑" panose="020B0503020204020204" pitchFamily="34" charset="-122"/>
                <a:ea typeface="微软雅黑" panose="020B0503020204020204" pitchFamily="34" charset="-122"/>
              </a:rPr>
              <a:t>中的设计结果是：</a:t>
            </a:r>
          </a:p>
          <a:p>
            <a:pPr marL="1257300" lvl="2"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输入变量</a:t>
            </a:r>
            <a:r>
              <a:rPr lang="zh-CN" altLang="en-US" sz="2400" b="1" dirty="0">
                <a:latin typeface="微软雅黑" panose="020B0503020204020204" pitchFamily="34" charset="-122"/>
                <a:ea typeface="微软雅黑" panose="020B0503020204020204" pitchFamily="34" charset="-122"/>
              </a:rPr>
              <a:t>为</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个：</a:t>
            </a:r>
            <a:r>
              <a:rPr lang="en-US" altLang="zh-CN" sz="2400" b="1" dirty="0">
                <a:latin typeface="微软雅黑" panose="020B0503020204020204" pitchFamily="34" charset="-122"/>
                <a:ea typeface="微软雅黑" panose="020B0503020204020204" pitchFamily="34" charset="-122"/>
              </a:rPr>
              <a:t>XY</a:t>
            </a:r>
            <a:r>
              <a:rPr lang="zh-CN" altLang="en-US" sz="2400" b="1" dirty="0">
                <a:latin typeface="微软雅黑" panose="020B0503020204020204" pitchFamily="34" charset="-122"/>
                <a:ea typeface="微软雅黑" panose="020B0503020204020204" pitchFamily="34" charset="-122"/>
              </a:rPr>
              <a:t>为供血者的血型编码，</a:t>
            </a:r>
            <a:r>
              <a:rPr lang="en-US" altLang="zh-CN" sz="2400" b="1" dirty="0">
                <a:latin typeface="微软雅黑" panose="020B0503020204020204" pitchFamily="34" charset="-122"/>
                <a:ea typeface="微软雅黑" panose="020B0503020204020204" pitchFamily="34" charset="-122"/>
              </a:rPr>
              <a:t>PQ</a:t>
            </a:r>
            <a:r>
              <a:rPr lang="zh-CN" altLang="en-US" sz="2400" b="1" dirty="0">
                <a:latin typeface="微软雅黑" panose="020B0503020204020204" pitchFamily="34" charset="-122"/>
                <a:ea typeface="微软雅黑" panose="020B0503020204020204" pitchFamily="34" charset="-122"/>
              </a:rPr>
              <a:t>为受血者的血型</a:t>
            </a:r>
            <a:r>
              <a:rPr lang="zh-CN" altLang="en-US" sz="2400" b="1" dirty="0" smtClean="0">
                <a:latin typeface="微软雅黑" panose="020B0503020204020204" pitchFamily="34" charset="-122"/>
                <a:ea typeface="微软雅黑" panose="020B0503020204020204" pitchFamily="34" charset="-122"/>
              </a:rPr>
              <a:t>编码</a:t>
            </a:r>
            <a:endParaRPr lang="en-US" altLang="zh-CN" sz="2400" b="1" dirty="0" smtClean="0">
              <a:latin typeface="微软雅黑" panose="020B0503020204020204" pitchFamily="34" charset="-122"/>
              <a:ea typeface="微软雅黑" panose="020B0503020204020204" pitchFamily="34" charset="-122"/>
            </a:endParaRPr>
          </a:p>
          <a:p>
            <a:pPr marL="1714500" lvl="3" indent="-342900" defTabSz="540000">
              <a:lnSpc>
                <a:spcPct val="150000"/>
              </a:lnSpc>
              <a:buClr>
                <a:srgbClr val="3859CD"/>
              </a:buClr>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00</a:t>
            </a:r>
            <a:r>
              <a:rPr lang="zh-CN" altLang="en-US" sz="2400" b="1" dirty="0">
                <a:latin typeface="微软雅黑" panose="020B0503020204020204" pitchFamily="34" charset="-122"/>
                <a:ea typeface="微软雅黑" panose="020B0503020204020204" pitchFamily="34" charset="-122"/>
              </a:rPr>
              <a:t>代表</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型血，</a:t>
            </a:r>
            <a:r>
              <a:rPr lang="en-US" altLang="zh-CN" sz="2400" b="1" dirty="0">
                <a:latin typeface="微软雅黑" panose="020B0503020204020204" pitchFamily="34" charset="-122"/>
                <a:ea typeface="微软雅黑" panose="020B0503020204020204" pitchFamily="34" charset="-122"/>
              </a:rPr>
              <a:t>01</a:t>
            </a:r>
            <a:r>
              <a:rPr lang="zh-CN" altLang="en-US" sz="2400" b="1" dirty="0">
                <a:latin typeface="微软雅黑" panose="020B0503020204020204" pitchFamily="34" charset="-122"/>
                <a:ea typeface="微软雅黑" panose="020B0503020204020204" pitchFamily="34" charset="-122"/>
              </a:rPr>
              <a:t>代表</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型血，</a:t>
            </a:r>
            <a:r>
              <a:rPr lang="en-US" altLang="zh-CN" sz="2400" b="1" dirty="0">
                <a:latin typeface="微软雅黑" panose="020B0503020204020204" pitchFamily="34" charset="-122"/>
                <a:ea typeface="微软雅黑" panose="020B0503020204020204" pitchFamily="34" charset="-122"/>
              </a:rPr>
              <a:t>10</a:t>
            </a:r>
            <a:r>
              <a:rPr lang="zh-CN" altLang="en-US" sz="2400" b="1" dirty="0">
                <a:latin typeface="微软雅黑" panose="020B0503020204020204" pitchFamily="34" charset="-122"/>
                <a:ea typeface="微软雅黑" panose="020B0503020204020204" pitchFamily="34" charset="-122"/>
              </a:rPr>
              <a:t>代表</a:t>
            </a:r>
            <a:r>
              <a:rPr lang="en-US" altLang="zh-CN" sz="2400" b="1" dirty="0">
                <a:latin typeface="微软雅黑" panose="020B0503020204020204" pitchFamily="34" charset="-122"/>
                <a:ea typeface="微软雅黑" panose="020B0503020204020204" pitchFamily="34" charset="-122"/>
              </a:rPr>
              <a:t>AB</a:t>
            </a:r>
            <a:r>
              <a:rPr lang="zh-CN" altLang="en-US" sz="2400" b="1" dirty="0">
                <a:latin typeface="微软雅黑" panose="020B0503020204020204" pitchFamily="34" charset="-122"/>
                <a:ea typeface="微软雅黑" panose="020B0503020204020204" pitchFamily="34" charset="-122"/>
              </a:rPr>
              <a:t>型血，</a:t>
            </a:r>
            <a:r>
              <a:rPr lang="en-US" altLang="zh-CN" sz="2400" b="1" dirty="0">
                <a:latin typeface="微软雅黑" panose="020B0503020204020204" pitchFamily="34" charset="-122"/>
                <a:ea typeface="微软雅黑" panose="020B0503020204020204" pitchFamily="34" charset="-122"/>
              </a:rPr>
              <a:t>11</a:t>
            </a:r>
            <a:r>
              <a:rPr lang="zh-CN" altLang="en-US" sz="2400" b="1" dirty="0">
                <a:latin typeface="微软雅黑" panose="020B0503020204020204" pitchFamily="34" charset="-122"/>
                <a:ea typeface="微软雅黑" panose="020B0503020204020204" pitchFamily="34" charset="-122"/>
              </a:rPr>
              <a:t>代表</a:t>
            </a:r>
            <a:r>
              <a:rPr lang="en-US" altLang="zh-CN" sz="2400" b="1" dirty="0">
                <a:latin typeface="微软雅黑" panose="020B0503020204020204" pitchFamily="34" charset="-122"/>
                <a:ea typeface="微软雅黑" panose="020B0503020204020204" pitchFamily="34" charset="-122"/>
              </a:rPr>
              <a:t>O</a:t>
            </a:r>
            <a:r>
              <a:rPr lang="zh-CN" altLang="en-US" sz="2400" b="1" dirty="0">
                <a:latin typeface="微软雅黑" panose="020B0503020204020204" pitchFamily="34" charset="-122"/>
                <a:ea typeface="微软雅黑" panose="020B0503020204020204" pitchFamily="34" charset="-122"/>
              </a:rPr>
              <a:t>型血；</a:t>
            </a:r>
          </a:p>
          <a:p>
            <a:pPr marL="1257300" lvl="2"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输出变量</a:t>
            </a:r>
            <a:r>
              <a:rPr lang="zh-CN" altLang="en-US" sz="2400" b="1" dirty="0">
                <a:latin typeface="微软雅黑" panose="020B0503020204020204" pitchFamily="34" charset="-122"/>
                <a:ea typeface="微软雅黑" panose="020B0503020204020204" pitchFamily="34" charset="-122"/>
              </a:rPr>
              <a:t>为</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个</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1714500" lvl="3" indent="-342900" defTabSz="540000">
              <a:lnSpc>
                <a:spcPct val="150000"/>
              </a:lnSpc>
              <a:buClr>
                <a:srgbClr val="3859CD"/>
              </a:buClr>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R</a:t>
            </a:r>
            <a:r>
              <a:rPr lang="zh-CN" altLang="en-US" sz="2400" b="1" dirty="0">
                <a:latin typeface="微软雅黑" panose="020B0503020204020204" pitchFamily="34" charset="-122"/>
                <a:ea typeface="微软雅黑" panose="020B0503020204020204" pitchFamily="34" charset="-122"/>
              </a:rPr>
              <a:t>为红色指示灯，</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，表示血型不匹配；</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，血型可匹配</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1714500" lvl="3" indent="-342900" defTabSz="540000">
              <a:lnSpc>
                <a:spcPct val="150000"/>
              </a:lnSpc>
              <a:buClr>
                <a:srgbClr val="3859CD"/>
              </a:buClr>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G</a:t>
            </a:r>
            <a:r>
              <a:rPr lang="zh-CN" altLang="en-US" sz="2400" b="1" dirty="0">
                <a:latin typeface="微软雅黑" panose="020B0503020204020204" pitchFamily="34" charset="-122"/>
                <a:ea typeface="微软雅黑" panose="020B0503020204020204" pitchFamily="34" charset="-122"/>
              </a:rPr>
              <a:t>为绿色指示灯，</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，表示血型匹配；</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，血型不匹配；</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组合逻辑电路设计实例</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spTree>
    <p:extLst>
      <p:ext uri="{BB962C8B-B14F-4D97-AF65-F5344CB8AC3E}">
        <p14:creationId xmlns:p14="http://schemas.microsoft.com/office/powerpoint/2010/main" val="43177243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43</a:t>
            </a:fld>
            <a:endParaRPr lang="zh-CN" altLang="en-US"/>
          </a:p>
        </p:txBody>
      </p:sp>
      <p:sp>
        <p:nvSpPr>
          <p:cNvPr id="6" name="文本框 5"/>
          <p:cNvSpPr txBox="1"/>
          <p:nvPr/>
        </p:nvSpPr>
        <p:spPr>
          <a:xfrm>
            <a:off x="471921" y="1073286"/>
            <a:ext cx="6732023" cy="3416320"/>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2</a:t>
            </a:r>
            <a:r>
              <a:rPr lang="zh-CN" altLang="en-US" sz="2400" b="1" dirty="0" smtClean="0">
                <a:solidFill>
                  <a:srgbClr val="0000FF"/>
                </a:solidFill>
                <a:latin typeface="微软雅黑" panose="020B0503020204020204" pitchFamily="34" charset="-122"/>
                <a:ea typeface="微软雅黑" panose="020B0503020204020204" pitchFamily="34" charset="-122"/>
              </a:rPr>
              <a:t>）列出</a:t>
            </a:r>
            <a:r>
              <a:rPr lang="zh-CN" altLang="en-US" sz="2400" b="1" dirty="0">
                <a:solidFill>
                  <a:srgbClr val="0000FF"/>
                </a:solidFill>
                <a:latin typeface="微软雅黑" panose="020B0503020204020204" pitchFamily="34" charset="-122"/>
                <a:ea typeface="微软雅黑" panose="020B0503020204020204" pitchFamily="34" charset="-122"/>
              </a:rPr>
              <a:t>真值表；</a:t>
            </a:r>
          </a:p>
          <a:p>
            <a:pPr marL="800100" lvl="1" indent="-342900" defTabSz="540000">
              <a:lnSpc>
                <a:spcPct val="150000"/>
              </a:lnSpc>
              <a:buClr>
                <a:srgbClr val="3859CD"/>
              </a:buClr>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R</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G</a:t>
            </a:r>
            <a:r>
              <a:rPr lang="zh-CN" altLang="en-US" sz="2400" b="1" dirty="0">
                <a:latin typeface="微软雅黑" panose="020B0503020204020204" pitchFamily="34" charset="-122"/>
                <a:ea typeface="微软雅黑" panose="020B0503020204020204" pitchFamily="34" charset="-122"/>
              </a:rPr>
              <a:t>互为反相；</a:t>
            </a:r>
          </a:p>
          <a:p>
            <a:pPr marL="800100" lvl="1" indent="-342900" defTabSz="540000">
              <a:lnSpc>
                <a:spcPct val="150000"/>
              </a:lnSpc>
              <a:buClr>
                <a:srgbClr val="3859CD"/>
              </a:buClr>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2</a:t>
            </a:r>
            <a:r>
              <a:rPr lang="zh-CN" altLang="en-US" sz="2400" b="1" dirty="0" smtClean="0">
                <a:latin typeface="微软雅黑" panose="020B0503020204020204" pitchFamily="34" charset="-122"/>
                <a:ea typeface="微软雅黑" panose="020B0503020204020204" pitchFamily="34" charset="-122"/>
              </a:rPr>
              <a:t>）血型</a:t>
            </a:r>
            <a:r>
              <a:rPr lang="zh-CN" altLang="en-US" sz="2400" b="1" dirty="0">
                <a:latin typeface="微软雅黑" panose="020B0503020204020204" pitchFamily="34" charset="-122"/>
                <a:ea typeface="微软雅黑" panose="020B0503020204020204" pitchFamily="34" charset="-122"/>
              </a:rPr>
              <a:t>相配（</a:t>
            </a:r>
            <a:r>
              <a:rPr lang="en-US" altLang="zh-CN" sz="2400" b="1" dirty="0">
                <a:latin typeface="微软雅黑" panose="020B0503020204020204" pitchFamily="34" charset="-122"/>
                <a:ea typeface="微软雅黑" panose="020B0503020204020204" pitchFamily="34" charset="-122"/>
              </a:rPr>
              <a:t>G=1</a:t>
            </a:r>
            <a:r>
              <a:rPr lang="zh-CN" altLang="en-US" sz="2400" b="1" dirty="0">
                <a:latin typeface="微软雅黑" panose="020B0503020204020204" pitchFamily="34" charset="-122"/>
                <a:ea typeface="微软雅黑" panose="020B0503020204020204" pitchFamily="34" charset="-122"/>
              </a:rPr>
              <a:t>）的条件有三种情况</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供血</a:t>
            </a:r>
            <a:r>
              <a:rPr lang="zh-CN" altLang="en-US" sz="2400" b="1" dirty="0">
                <a:latin typeface="微软雅黑" panose="020B0503020204020204" pitchFamily="34" charset="-122"/>
                <a:ea typeface="微软雅黑" panose="020B0503020204020204" pitchFamily="34" charset="-122"/>
              </a:rPr>
              <a:t>者和受血者血型相同（</a:t>
            </a:r>
            <a:r>
              <a:rPr lang="en-US" altLang="zh-CN" sz="2400" b="1" dirty="0">
                <a:latin typeface="微软雅黑" panose="020B0503020204020204" pitchFamily="34" charset="-122"/>
                <a:ea typeface="微软雅黑" panose="020B0503020204020204" pitchFamily="34" charset="-122"/>
              </a:rPr>
              <a:t>XY=PQ</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供血</a:t>
            </a:r>
            <a:r>
              <a:rPr lang="zh-CN" altLang="en-US" sz="2400" b="1" dirty="0">
                <a:latin typeface="微软雅黑" panose="020B0503020204020204" pitchFamily="34" charset="-122"/>
                <a:ea typeface="微软雅黑" panose="020B0503020204020204" pitchFamily="34" charset="-122"/>
              </a:rPr>
              <a:t>者的血型是</a:t>
            </a:r>
            <a:r>
              <a:rPr lang="en-US" altLang="zh-CN" sz="2400" b="1" dirty="0">
                <a:latin typeface="微软雅黑" panose="020B0503020204020204" pitchFamily="34" charset="-122"/>
                <a:ea typeface="微软雅黑" panose="020B0503020204020204" pitchFamily="34" charset="-122"/>
              </a:rPr>
              <a:t>O</a:t>
            </a:r>
            <a:r>
              <a:rPr lang="zh-CN" altLang="en-US" sz="2400" b="1" dirty="0">
                <a:latin typeface="微软雅黑" panose="020B0503020204020204" pitchFamily="34" charset="-122"/>
                <a:ea typeface="微软雅黑" panose="020B0503020204020204" pitchFamily="34" charset="-122"/>
              </a:rPr>
              <a:t>型（</a:t>
            </a:r>
            <a:r>
              <a:rPr lang="en-US" altLang="zh-CN" sz="2400" b="1" dirty="0">
                <a:latin typeface="微软雅黑" panose="020B0503020204020204" pitchFamily="34" charset="-122"/>
                <a:ea typeface="微软雅黑" panose="020B0503020204020204" pitchFamily="34" charset="-122"/>
              </a:rPr>
              <a:t>XY=11</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受</a:t>
            </a:r>
            <a:r>
              <a:rPr lang="zh-CN" altLang="en-US" sz="2400" b="1" dirty="0">
                <a:latin typeface="微软雅黑" panose="020B0503020204020204" pitchFamily="34" charset="-122"/>
                <a:ea typeface="微软雅黑" panose="020B0503020204020204" pitchFamily="34" charset="-122"/>
              </a:rPr>
              <a:t>血者的血型是</a:t>
            </a:r>
            <a:r>
              <a:rPr lang="en-US" altLang="zh-CN" sz="2400" b="1" dirty="0">
                <a:latin typeface="微软雅黑" panose="020B0503020204020204" pitchFamily="34" charset="-122"/>
                <a:ea typeface="微软雅黑" panose="020B0503020204020204" pitchFamily="34" charset="-122"/>
              </a:rPr>
              <a:t>AB</a:t>
            </a:r>
            <a:r>
              <a:rPr lang="zh-CN" altLang="en-US" sz="2400" b="1" dirty="0">
                <a:latin typeface="微软雅黑" panose="020B0503020204020204" pitchFamily="34" charset="-122"/>
                <a:ea typeface="微软雅黑" panose="020B0503020204020204" pitchFamily="34" charset="-122"/>
              </a:rPr>
              <a:t>型（</a:t>
            </a:r>
            <a:r>
              <a:rPr lang="en-US" altLang="zh-CN" sz="2400" b="1" dirty="0">
                <a:latin typeface="微软雅黑" panose="020B0503020204020204" pitchFamily="34" charset="-122"/>
                <a:ea typeface="微软雅黑" panose="020B0503020204020204" pitchFamily="34" charset="-122"/>
              </a:rPr>
              <a:t>PQ=10</a:t>
            </a:r>
            <a:r>
              <a:rPr lang="zh-CN" altLang="en-US" sz="2400" b="1" dirty="0">
                <a:latin typeface="微软雅黑" panose="020B0503020204020204" pitchFamily="34" charset="-122"/>
                <a:ea typeface="微软雅黑" panose="020B0503020204020204" pitchFamily="34" charset="-122"/>
              </a:rPr>
              <a:t>）；</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组合逻辑电路设计实例</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2492609764"/>
              </p:ext>
            </p:extLst>
          </p:nvPr>
        </p:nvGraphicFramePr>
        <p:xfrm>
          <a:off x="7432544" y="129448"/>
          <a:ext cx="3976258" cy="6494459"/>
        </p:xfrm>
        <a:graphic>
          <a:graphicData uri="http://schemas.openxmlformats.org/drawingml/2006/table">
            <a:tbl>
              <a:tblPr firstRow="1" firstCol="1" bandRow="1">
                <a:tableStyleId>{B301B821-A1FF-4177-AEE7-76D212191A09}</a:tableStyleId>
              </a:tblPr>
              <a:tblGrid>
                <a:gridCol w="663914">
                  <a:extLst>
                    <a:ext uri="{9D8B030D-6E8A-4147-A177-3AD203B41FA5}">
                      <a16:colId xmlns:a16="http://schemas.microsoft.com/office/drawing/2014/main" xmlns="" val="3913050760"/>
                    </a:ext>
                  </a:extLst>
                </a:gridCol>
                <a:gridCol w="663914">
                  <a:extLst>
                    <a:ext uri="{9D8B030D-6E8A-4147-A177-3AD203B41FA5}">
                      <a16:colId xmlns:a16="http://schemas.microsoft.com/office/drawing/2014/main" xmlns="" val="3625416398"/>
                    </a:ext>
                  </a:extLst>
                </a:gridCol>
                <a:gridCol w="663914"/>
                <a:gridCol w="663914">
                  <a:extLst>
                    <a:ext uri="{9D8B030D-6E8A-4147-A177-3AD203B41FA5}">
                      <a16:colId xmlns:a16="http://schemas.microsoft.com/office/drawing/2014/main" xmlns="" val="3818640355"/>
                    </a:ext>
                  </a:extLst>
                </a:gridCol>
                <a:gridCol w="660301">
                  <a:extLst>
                    <a:ext uri="{9D8B030D-6E8A-4147-A177-3AD203B41FA5}">
                      <a16:colId xmlns:a16="http://schemas.microsoft.com/office/drawing/2014/main" xmlns="" val="4074955288"/>
                    </a:ext>
                  </a:extLst>
                </a:gridCol>
                <a:gridCol w="660301"/>
              </a:tblGrid>
              <a:tr h="382027">
                <a:tc>
                  <a:txBody>
                    <a:bodyPr/>
                    <a:lstStyle/>
                    <a:p>
                      <a:pPr marL="0" algn="ctr" defTabSz="914400" rtl="0" eaLnBrk="1" latinLnBrk="0" hangingPunct="1">
                        <a:lnSpc>
                          <a:spcPts val="2000"/>
                        </a:lnSpc>
                        <a:spcAft>
                          <a:spcPts val="0"/>
                        </a:spcAft>
                      </a:pPr>
                      <a:r>
                        <a:rPr lang="en-US" sz="2000" b="1" kern="100" dirty="0">
                          <a:solidFill>
                            <a:schemeClr val="bg1"/>
                          </a:solidFill>
                          <a:effectLst/>
                          <a:latin typeface="Times New Roman" panose="02020603050405020304" pitchFamily="18" charset="0"/>
                          <a:ea typeface="+mn-ea"/>
                          <a:cs typeface="Times New Roman" panose="02020603050405020304" pitchFamily="18" charset="0"/>
                        </a:rPr>
                        <a:t>X</a:t>
                      </a:r>
                      <a:endParaRPr lang="zh-CN" sz="2000" b="1" kern="100" dirty="0">
                        <a:solidFill>
                          <a:schemeClr val="bg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dirty="0">
                          <a:solidFill>
                            <a:schemeClr val="bg1"/>
                          </a:solidFill>
                          <a:effectLst/>
                          <a:latin typeface="Times New Roman" panose="02020603050405020304" pitchFamily="18" charset="0"/>
                          <a:ea typeface="+mn-ea"/>
                          <a:cs typeface="Times New Roman" panose="02020603050405020304" pitchFamily="18" charset="0"/>
                        </a:rPr>
                        <a:t>Y</a:t>
                      </a:r>
                      <a:endParaRPr lang="zh-CN" sz="2000" b="1" kern="100" dirty="0">
                        <a:solidFill>
                          <a:schemeClr val="bg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dirty="0">
                          <a:solidFill>
                            <a:schemeClr val="bg1"/>
                          </a:solidFill>
                          <a:effectLst/>
                          <a:latin typeface="Times New Roman" panose="02020603050405020304" pitchFamily="18" charset="0"/>
                          <a:ea typeface="+mn-ea"/>
                          <a:cs typeface="Times New Roman" panose="02020603050405020304" pitchFamily="18" charset="0"/>
                        </a:rPr>
                        <a:t>P</a:t>
                      </a:r>
                      <a:endParaRPr lang="zh-CN" sz="2000" b="1" kern="100" dirty="0">
                        <a:solidFill>
                          <a:schemeClr val="bg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dirty="0">
                          <a:solidFill>
                            <a:schemeClr val="bg1"/>
                          </a:solidFill>
                          <a:effectLst/>
                          <a:latin typeface="Times New Roman" panose="02020603050405020304" pitchFamily="18" charset="0"/>
                          <a:ea typeface="+mn-ea"/>
                          <a:cs typeface="Times New Roman" panose="02020603050405020304" pitchFamily="18" charset="0"/>
                        </a:rPr>
                        <a:t>Q</a:t>
                      </a:r>
                      <a:endParaRPr lang="zh-CN" sz="2000" b="1" kern="100" dirty="0">
                        <a:solidFill>
                          <a:schemeClr val="bg1"/>
                        </a:solidFill>
                        <a:effectLst/>
                        <a:latin typeface="Times New Roman" panose="02020603050405020304" pitchFamily="18" charset="0"/>
                        <a:ea typeface="+mn-ea"/>
                        <a:cs typeface="Times New Roman" panose="02020603050405020304" pitchFamily="18" charset="0"/>
                      </a:endParaRPr>
                    </a:p>
                  </a:txBody>
                  <a:tcPr marL="152401" marR="152401" marT="0" marB="0"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dirty="0">
                          <a:solidFill>
                            <a:schemeClr val="bg1"/>
                          </a:solidFill>
                          <a:effectLst/>
                          <a:latin typeface="Times New Roman" panose="02020603050405020304" pitchFamily="18" charset="0"/>
                          <a:ea typeface="+mn-ea"/>
                          <a:cs typeface="Times New Roman" panose="02020603050405020304" pitchFamily="18" charset="0"/>
                        </a:rPr>
                        <a:t>R</a:t>
                      </a:r>
                      <a:endParaRPr lang="zh-CN" sz="2000" b="1" kern="100" dirty="0">
                        <a:solidFill>
                          <a:schemeClr val="bg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dirty="0">
                          <a:solidFill>
                            <a:schemeClr val="bg1"/>
                          </a:solidFill>
                          <a:effectLst/>
                          <a:latin typeface="Times New Roman" panose="02020603050405020304" pitchFamily="18" charset="0"/>
                          <a:ea typeface="+mn-ea"/>
                          <a:cs typeface="Times New Roman" panose="02020603050405020304" pitchFamily="18" charset="0"/>
                        </a:rPr>
                        <a:t>G</a:t>
                      </a:r>
                      <a:endParaRPr lang="zh-CN" sz="2000" b="1" kern="100" dirty="0">
                        <a:solidFill>
                          <a:schemeClr val="bg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noFill/>
                      <a:prstDash val="solid"/>
                      <a:round/>
                      <a:headEnd type="none" w="med" len="med"/>
                      <a:tailEnd type="none" w="med" len="med"/>
                    </a:lnL>
                  </a:tcPr>
                </a:tc>
                <a:extLst>
                  <a:ext uri="{0D108BD9-81ED-4DB2-BD59-A6C34878D82A}">
                    <a16:rowId xmlns:a16="http://schemas.microsoft.com/office/drawing/2014/main" xmlns="" val="4248779281"/>
                  </a:ext>
                </a:extLst>
              </a:tr>
              <a:tr h="382027">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noFill/>
                      <a:prstDash val="solid"/>
                      <a:round/>
                      <a:headEnd type="none" w="med" len="med"/>
                      <a:tailEnd type="none" w="med" len="med"/>
                    </a:lnL>
                  </a:tcPr>
                </a:tc>
              </a:tr>
              <a:tr h="382027">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noFill/>
                      <a:prstDash val="solid"/>
                      <a:round/>
                      <a:headEnd type="none" w="med" len="med"/>
                      <a:tailEnd type="none" w="med" len="med"/>
                    </a:lnL>
                  </a:tcPr>
                </a:tc>
              </a:tr>
              <a:tr h="382027">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noFill/>
                      <a:prstDash val="solid"/>
                      <a:round/>
                      <a:headEnd type="none" w="med" len="med"/>
                      <a:tailEnd type="none" w="med" len="med"/>
                    </a:lnL>
                  </a:tcPr>
                </a:tc>
              </a:tr>
              <a:tr h="382027">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noFill/>
                      <a:prstDash val="solid"/>
                      <a:round/>
                      <a:headEnd type="none" w="med" len="med"/>
                      <a:tailEnd type="none" w="med" len="med"/>
                    </a:lnL>
                  </a:tcPr>
                </a:tc>
              </a:tr>
              <a:tr h="382027">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noFill/>
                      <a:prstDash val="solid"/>
                      <a:round/>
                      <a:headEnd type="none" w="med" len="med"/>
                      <a:tailEnd type="none" w="med" len="med"/>
                    </a:lnL>
                  </a:tcPr>
                </a:tc>
              </a:tr>
              <a:tr h="382027">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noFill/>
                      <a:prstDash val="solid"/>
                      <a:round/>
                      <a:headEnd type="none" w="med" len="med"/>
                      <a:tailEnd type="none" w="med" len="med"/>
                    </a:lnL>
                  </a:tcPr>
                </a:tc>
              </a:tr>
              <a:tr h="382027">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noFill/>
                      <a:prstDash val="solid"/>
                      <a:round/>
                      <a:headEnd type="none" w="med" len="med"/>
                      <a:tailEnd type="none" w="med" len="med"/>
                    </a:lnL>
                  </a:tcPr>
                </a:tc>
              </a:tr>
              <a:tr h="382027">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noFill/>
                      <a:prstDash val="solid"/>
                      <a:round/>
                      <a:headEnd type="none" w="med" len="med"/>
                      <a:tailEnd type="none" w="med" len="med"/>
                    </a:lnL>
                  </a:tcPr>
                </a:tc>
              </a:tr>
              <a:tr h="382027">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noFill/>
                      <a:prstDash val="solid"/>
                      <a:round/>
                      <a:headEnd type="none" w="med" len="med"/>
                      <a:tailEnd type="none" w="med" len="med"/>
                    </a:lnL>
                  </a:tcPr>
                </a:tc>
                <a:extLst>
                  <a:ext uri="{0D108BD9-81ED-4DB2-BD59-A6C34878D82A}">
                    <a16:rowId xmlns:a16="http://schemas.microsoft.com/office/drawing/2014/main" xmlns="" val="1485681277"/>
                  </a:ext>
                </a:extLst>
              </a:tr>
              <a:tr h="382027">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noFill/>
                      <a:prstDash val="solid"/>
                      <a:round/>
                      <a:headEnd type="none" w="med" len="med"/>
                      <a:tailEnd type="none" w="med" len="med"/>
                    </a:lnL>
                  </a:tcPr>
                </a:tc>
                <a:extLst>
                  <a:ext uri="{0D108BD9-81ED-4DB2-BD59-A6C34878D82A}">
                    <a16:rowId xmlns:a16="http://schemas.microsoft.com/office/drawing/2014/main" xmlns="" val="812648065"/>
                  </a:ext>
                </a:extLst>
              </a:tr>
              <a:tr h="382027">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noFill/>
                      <a:prstDash val="solid"/>
                      <a:round/>
                      <a:headEnd type="none" w="med" len="med"/>
                      <a:tailEnd type="none" w="med" len="med"/>
                    </a:lnL>
                  </a:tcPr>
                </a:tc>
                <a:extLst>
                  <a:ext uri="{0D108BD9-81ED-4DB2-BD59-A6C34878D82A}">
                    <a16:rowId xmlns:a16="http://schemas.microsoft.com/office/drawing/2014/main" xmlns="" val="4209297422"/>
                  </a:ext>
                </a:extLst>
              </a:tr>
              <a:tr h="382027">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noFill/>
                      <a:prstDash val="solid"/>
                      <a:round/>
                      <a:headEnd type="none" w="med" len="med"/>
                      <a:tailEnd type="none" w="med" len="med"/>
                    </a:lnL>
                  </a:tcPr>
                </a:tc>
                <a:extLst>
                  <a:ext uri="{0D108BD9-81ED-4DB2-BD59-A6C34878D82A}">
                    <a16:rowId xmlns:a16="http://schemas.microsoft.com/office/drawing/2014/main" xmlns="" val="4234790737"/>
                  </a:ext>
                </a:extLst>
              </a:tr>
              <a:tr h="382027">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noFill/>
                      <a:prstDash val="solid"/>
                      <a:round/>
                      <a:headEnd type="none" w="med" len="med"/>
                      <a:tailEnd type="none" w="med" len="med"/>
                    </a:lnL>
                  </a:tcPr>
                </a:tc>
                <a:extLst>
                  <a:ext uri="{0D108BD9-81ED-4DB2-BD59-A6C34878D82A}">
                    <a16:rowId xmlns:a16="http://schemas.microsoft.com/office/drawing/2014/main" xmlns="" val="2764009202"/>
                  </a:ext>
                </a:extLst>
              </a:tr>
              <a:tr h="382027">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noFill/>
                      <a:prstDash val="solid"/>
                      <a:round/>
                      <a:headEnd type="none" w="med" len="med"/>
                      <a:tailEnd type="none" w="med" len="med"/>
                    </a:lnL>
                  </a:tcPr>
                </a:tc>
                <a:extLst>
                  <a:ext uri="{0D108BD9-81ED-4DB2-BD59-A6C34878D82A}">
                    <a16:rowId xmlns:a16="http://schemas.microsoft.com/office/drawing/2014/main" xmlns="" val="4123121830"/>
                  </a:ext>
                </a:extLst>
              </a:tr>
              <a:tr h="382027">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noFill/>
                      <a:prstDash val="solid"/>
                      <a:round/>
                      <a:headEnd type="none" w="med" len="med"/>
                      <a:tailEnd type="none" w="med" len="med"/>
                    </a:lnL>
                  </a:tcPr>
                </a:tc>
                <a:extLst>
                  <a:ext uri="{0D108BD9-81ED-4DB2-BD59-A6C34878D82A}">
                    <a16:rowId xmlns:a16="http://schemas.microsoft.com/office/drawing/2014/main" xmlns="" val="1789263696"/>
                  </a:ext>
                </a:extLst>
              </a:tr>
              <a:tr h="382027">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a:solidFill>
                            <a:schemeClr val="dk1"/>
                          </a:solidFill>
                          <a:effectLst/>
                          <a:latin typeface="Times New Roman" panose="02020603050405020304" pitchFamily="18" charset="0"/>
                          <a:ea typeface="+mn-ea"/>
                          <a:cs typeface="Times New Roman" panose="02020603050405020304" pitchFamily="18" charset="0"/>
                        </a:rPr>
                        <a:t>0</a:t>
                      </a:r>
                      <a:endParaRPr lang="zh-CN" sz="2000" b="1" kern="10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2000" b="1" kern="100" dirty="0">
                          <a:solidFill>
                            <a:schemeClr val="dk1"/>
                          </a:solidFill>
                          <a:effectLst/>
                          <a:latin typeface="Times New Roman" panose="02020603050405020304" pitchFamily="18" charset="0"/>
                          <a:ea typeface="+mn-ea"/>
                          <a:cs typeface="Times New Roman" panose="02020603050405020304" pitchFamily="18" charset="0"/>
                        </a:rPr>
                        <a:t>1</a:t>
                      </a:r>
                      <a:endParaRPr lang="zh-CN" sz="20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152401" marR="152401" marT="0" marB="0" anchor="ctr">
                    <a:lnL w="12700" cap="flat" cmpd="sng" algn="ctr">
                      <a:noFill/>
                      <a:prstDash val="solid"/>
                      <a:round/>
                      <a:headEnd type="none" w="med" len="med"/>
                      <a:tailEnd type="none" w="med" len="med"/>
                    </a:lnL>
                  </a:tcPr>
                </a:tc>
                <a:extLst>
                  <a:ext uri="{0D108BD9-81ED-4DB2-BD59-A6C34878D82A}">
                    <a16:rowId xmlns:a16="http://schemas.microsoft.com/office/drawing/2014/main" xmlns="" val="2642953738"/>
                  </a:ext>
                </a:extLst>
              </a:tr>
            </a:tbl>
          </a:graphicData>
        </a:graphic>
      </p:graphicFrame>
    </p:spTree>
    <p:extLst>
      <p:ext uri="{BB962C8B-B14F-4D97-AF65-F5344CB8AC3E}">
        <p14:creationId xmlns:p14="http://schemas.microsoft.com/office/powerpoint/2010/main" val="18520705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44</a:t>
            </a:fld>
            <a:endParaRPr lang="zh-CN" altLang="en-US"/>
          </a:p>
        </p:txBody>
      </p:sp>
      <p:sp>
        <p:nvSpPr>
          <p:cNvPr id="6" name="文本框 5"/>
          <p:cNvSpPr txBox="1"/>
          <p:nvPr/>
        </p:nvSpPr>
        <p:spPr>
          <a:xfrm>
            <a:off x="290946" y="1073286"/>
            <a:ext cx="11526982" cy="581057"/>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3</a:t>
            </a:r>
            <a:r>
              <a:rPr lang="zh-CN" altLang="en-US" sz="2400" b="1" dirty="0" smtClean="0">
                <a:solidFill>
                  <a:srgbClr val="0000FF"/>
                </a:solidFill>
                <a:latin typeface="微软雅黑" panose="020B0503020204020204" pitchFamily="34" charset="-122"/>
                <a:ea typeface="微软雅黑" panose="020B0503020204020204" pitchFamily="34" charset="-122"/>
              </a:rPr>
              <a:t>）化</a:t>
            </a:r>
            <a:r>
              <a:rPr lang="zh-CN" altLang="en-US" sz="2400" b="1" dirty="0">
                <a:solidFill>
                  <a:srgbClr val="0000FF"/>
                </a:solidFill>
                <a:latin typeface="微软雅黑" panose="020B0503020204020204" pitchFamily="34" charset="-122"/>
                <a:ea typeface="微软雅黑" panose="020B0503020204020204" pitchFamily="34" charset="-122"/>
              </a:rPr>
              <a:t>简输出</a:t>
            </a:r>
            <a:r>
              <a:rPr lang="en-US" altLang="zh-CN" sz="2400" b="1" dirty="0">
                <a:solidFill>
                  <a:srgbClr val="0000FF"/>
                </a:solidFill>
                <a:latin typeface="微软雅黑" panose="020B0503020204020204" pitchFamily="34" charset="-122"/>
                <a:ea typeface="微软雅黑" panose="020B0503020204020204" pitchFamily="34" charset="-122"/>
              </a:rPr>
              <a:t>G</a:t>
            </a:r>
            <a:r>
              <a:rPr lang="zh-CN" altLang="en-US" sz="2400" b="1" dirty="0">
                <a:solidFill>
                  <a:srgbClr val="0000FF"/>
                </a:solidFill>
                <a:latin typeface="微软雅黑" panose="020B0503020204020204" pitchFamily="34" charset="-122"/>
                <a:ea typeface="微软雅黑" panose="020B0503020204020204" pitchFamily="34" charset="-122"/>
              </a:rPr>
              <a:t>的</a:t>
            </a:r>
            <a:r>
              <a:rPr lang="zh-CN" altLang="en-US" sz="2400" b="1" dirty="0" smtClean="0">
                <a:solidFill>
                  <a:srgbClr val="0000FF"/>
                </a:solidFill>
                <a:latin typeface="微软雅黑" panose="020B0503020204020204" pitchFamily="34" charset="-122"/>
                <a:ea typeface="微软雅黑" panose="020B0503020204020204" pitchFamily="34" charset="-122"/>
              </a:rPr>
              <a:t>函数； </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组合逻辑电路设计实例</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graphicFrame>
        <p:nvGraphicFramePr>
          <p:cNvPr id="7" name="对象 6"/>
          <p:cNvGraphicFramePr>
            <a:graphicFrameLocks noChangeAspect="1"/>
          </p:cNvGraphicFramePr>
          <p:nvPr>
            <p:extLst>
              <p:ext uri="{D42A27DB-BD31-4B8C-83A1-F6EECF244321}">
                <p14:modId xmlns:p14="http://schemas.microsoft.com/office/powerpoint/2010/main" val="3318911409"/>
              </p:ext>
            </p:extLst>
          </p:nvPr>
        </p:nvGraphicFramePr>
        <p:xfrm>
          <a:off x="783189" y="1823087"/>
          <a:ext cx="2521528" cy="2449053"/>
        </p:xfrm>
        <a:graphic>
          <a:graphicData uri="http://schemas.openxmlformats.org/presentationml/2006/ole">
            <mc:AlternateContent xmlns:mc="http://schemas.openxmlformats.org/markup-compatibility/2006">
              <mc:Choice xmlns:v="urn:schemas-microsoft-com:vml" Requires="v">
                <p:oleObj spid="_x0000_s67741" name="Visio" r:id="rId4" imgW="1322571" imgH="1290600" progId="Visio.Drawing.11">
                  <p:embed/>
                </p:oleObj>
              </mc:Choice>
              <mc:Fallback>
                <p:oleObj name="Visio" r:id="rId4" imgW="1322571" imgH="12906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189" y="1823087"/>
                        <a:ext cx="2521528" cy="2449053"/>
                      </a:xfrm>
                      <a:prstGeom prst="rect">
                        <a:avLst/>
                      </a:prstGeom>
                      <a:solidFill>
                        <a:schemeClr val="accent5">
                          <a:lumMod val="20000"/>
                          <a:lumOff val="80000"/>
                        </a:schemeClr>
                      </a:solidFill>
                    </p:spPr>
                  </p:pic>
                </p:oleObj>
              </mc:Fallback>
            </mc:AlternateContent>
          </a:graphicData>
        </a:graphic>
      </p:graphicFrame>
      <mc:AlternateContent xmlns:mc="http://schemas.openxmlformats.org/markup-compatibility/2006" xmlns:a14="http://schemas.microsoft.com/office/drawing/2010/main">
        <mc:Choice Requires="a14">
          <p:sp>
            <p:nvSpPr>
              <p:cNvPr id="8" name="文本框 7"/>
              <p:cNvSpPr txBox="1"/>
              <p:nvPr/>
            </p:nvSpPr>
            <p:spPr>
              <a:xfrm>
                <a:off x="485337" y="4605278"/>
                <a:ext cx="4793673" cy="832536"/>
              </a:xfrm>
              <a:prstGeom prst="rect">
                <a:avLst/>
              </a:prstGeom>
              <a:noFill/>
            </p:spPr>
            <p:txBody>
              <a:bodyPr wrap="square" rtlCol="0">
                <a:spAutoFit/>
              </a:bodyPr>
              <a:lstStyle/>
              <a:p>
                <a14:m>
                  <m:oMath xmlns:m="http://schemas.openxmlformats.org/officeDocument/2006/math">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𝑮</m:t>
                    </m:r>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𝒀</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𝑷</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𝑸</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𝒀</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𝑸</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𝒀</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𝑷</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𝑸</m:t>
                    </m:r>
                  </m:oMath>
                </a14:m>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𝑹</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𝑮</m:t>
                          </m:r>
                        </m:e>
                      </m:acc>
                    </m:oMath>
                  </m:oMathPara>
                </a14:m>
                <a:endParaRPr lang="zh-CN" alt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485337" y="4605278"/>
                <a:ext cx="4793673" cy="832536"/>
              </a:xfrm>
              <a:prstGeom prst="rect">
                <a:avLst/>
              </a:prstGeom>
              <a:blipFill rotWithShape="1">
                <a:blip r:embed="rId6"/>
                <a:stretch>
                  <a:fillRect l="-3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5"/>
              <p:cNvSpPr txBox="1"/>
              <p:nvPr/>
            </p:nvSpPr>
            <p:spPr>
              <a:xfrm>
                <a:off x="5279010" y="1073286"/>
                <a:ext cx="6231118" cy="2038763"/>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a:t>
                </a:r>
                <a:r>
                  <a:rPr lang="en-US" altLang="zh-CN" sz="2400" b="1" dirty="0" smtClean="0">
                    <a:solidFill>
                      <a:srgbClr val="0000FF"/>
                    </a:solidFill>
                    <a:latin typeface="微软雅黑" panose="020B0503020204020204" pitchFamily="34" charset="-122"/>
                    <a:ea typeface="微软雅黑" panose="020B0503020204020204" pitchFamily="34" charset="-122"/>
                  </a:rPr>
                  <a:t>4</a:t>
                </a:r>
                <a:r>
                  <a:rPr lang="zh-CN" altLang="en-US" sz="2400" b="1" dirty="0" smtClean="0">
                    <a:solidFill>
                      <a:srgbClr val="0000FF"/>
                    </a:solidFill>
                    <a:latin typeface="微软雅黑" panose="020B0503020204020204" pitchFamily="34" charset="-122"/>
                    <a:ea typeface="微软雅黑" panose="020B0503020204020204" pitchFamily="34" charset="-122"/>
                  </a:rPr>
                  <a:t>）变换</a:t>
                </a:r>
                <a:r>
                  <a:rPr lang="zh-CN" altLang="en-US" sz="2400" b="1" dirty="0">
                    <a:solidFill>
                      <a:srgbClr val="0000FF"/>
                    </a:solidFill>
                    <a:latin typeface="微软雅黑" panose="020B0503020204020204" pitchFamily="34" charset="-122"/>
                    <a:ea typeface="微软雅黑" panose="020B0503020204020204" pitchFamily="34" charset="-122"/>
                  </a:rPr>
                  <a:t>为与非</a:t>
                </a:r>
                <a:r>
                  <a:rPr lang="zh-CN" altLang="en-US" sz="2400" b="1" dirty="0" smtClean="0">
                    <a:solidFill>
                      <a:srgbClr val="0000FF"/>
                    </a:solidFill>
                    <a:latin typeface="微软雅黑" panose="020B0503020204020204" pitchFamily="34" charset="-122"/>
                    <a:ea typeface="微软雅黑" panose="020B0503020204020204" pitchFamily="34" charset="-122"/>
                  </a:rPr>
                  <a:t>式：</a:t>
                </a:r>
                <a:endParaRPr lang="zh-CN" altLang="en-US" sz="2400" b="1" dirty="0">
                  <a:solidFill>
                    <a:srgbClr val="0000FF"/>
                  </a:solidFill>
                  <a:latin typeface="微软雅黑" panose="020B0503020204020204" pitchFamily="34" charset="-122"/>
                  <a:ea typeface="微软雅黑" panose="020B0503020204020204" pitchFamily="34" charset="-122"/>
                </a:endParaRPr>
              </a:p>
              <a:p>
                <a:r>
                  <a:rPr lang="en-US" altLang="zh-CN" sz="2400" kern="100" dirty="0" smtClean="0">
                    <a:ea typeface="宋体" panose="02010600030101010101" pitchFamily="2" charset="-122"/>
                    <a:cs typeface="Times New Roman" panose="02020603050405020304" pitchFamily="18" charset="0"/>
                  </a:rPr>
                  <a:t>		</a:t>
                </a:r>
                <a14:m>
                  <m:oMath xmlns:m="http://schemas.openxmlformats.org/officeDocument/2006/math">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𝐺</m:t>
                    </m:r>
                    <m: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kern="100">
                            <a:effectLst/>
                            <a:latin typeface="Cambria Math"/>
                            <a:ea typeface="Cambria Math" panose="02040503050406030204" pitchFamily="18" charset="0"/>
                            <a:cs typeface="Times New Roman" panose="02020603050405020304" pitchFamily="18" charset="0"/>
                          </a:rPr>
                        </m:ctrlPr>
                      </m:accPr>
                      <m:e>
                        <m:acc>
                          <m:accPr>
                            <m:chr m:val="̅"/>
                            <m:ctrlPr>
                              <a:rPr lang="zh-CN" altLang="zh-CN" sz="2400" i="1" kern="100">
                                <a:effectLst/>
                                <a:latin typeface="Cambria Math"/>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𝑌</m:t>
                            </m:r>
                          </m:e>
                        </m:acc>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kern="100">
                                <a:effectLst/>
                                <a:latin typeface="Cambria Math"/>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kern="100">
                                    <a:effectLst/>
                                    <a:latin typeface="Cambria Math"/>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𝑄</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 </m:t>
                                </m:r>
                              </m:e>
                            </m:acc>
                          </m:e>
                        </m:acc>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kern="100">
                                <a:effectLst/>
                                <a:latin typeface="Cambria Math"/>
                                <a:ea typeface="Cambria Math" panose="02040503050406030204" pitchFamily="18" charset="0"/>
                                <a:cs typeface="Times New Roman" panose="02020603050405020304" pitchFamily="18" charset="0"/>
                              </a:rPr>
                            </m:ctrlPr>
                          </m:accPr>
                          <m:e>
                            <m:acc>
                              <m:accPr>
                                <m:chr m:val="̅"/>
                                <m:ctrlPr>
                                  <a:rPr lang="zh-CN" altLang="zh-CN" sz="2400" i="1" kern="100">
                                    <a:effectLst/>
                                    <a:latin typeface="Cambria Math"/>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𝑋</m:t>
                                </m:r>
                              </m:e>
                            </m:acc>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kern="100">
                                    <a:effectLst/>
                                    <a:latin typeface="Cambria Math"/>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𝑌</m:t>
                                </m:r>
                              </m:e>
                            </m:acc>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kern="100">
                                    <a:effectLst/>
                                    <a:latin typeface="Cambria Math"/>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𝑄</m:t>
                                </m:r>
                              </m:e>
                            </m:acc>
                          </m:e>
                        </m:acc>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kern="100">
                                <a:effectLst/>
                                <a:latin typeface="Cambria Math"/>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kern="100">
                                    <a:effectLst/>
                                    <a:latin typeface="Cambria Math"/>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𝑃</m:t>
                                </m:r>
                              </m:e>
                            </m:acc>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𝑄</m:t>
                            </m:r>
                          </m:e>
                        </m:acc>
                      </m:e>
                    </m:acc>
                  </m:oMath>
                </a14:m>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2400" dirty="0" smtClean="0">
                    <a:effectLst/>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𝑅</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effectLst/>
                            <a:latin typeface="Cambria Math"/>
                            <a:ea typeface="Cambria Math" panose="02040503050406030204" pitchFamily="18" charset="0"/>
                            <a:cs typeface="Times New Roman" panose="02020603050405020304" pitchFamily="18" charset="0"/>
                          </a:rPr>
                        </m:ctrlPr>
                      </m:acc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𝐺</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𝐺</m:t>
                        </m:r>
                      </m:e>
                    </m:acc>
                  </m:oMath>
                </a14:m>
                <a:r>
                  <a:rPr lang="en-US" altLang="zh-CN" sz="2400" dirty="0">
                    <a:effectLst/>
                    <a:latin typeface="Times New Roman" panose="02020603050405020304" pitchFamily="18" charset="0"/>
                    <a:ea typeface="宋体" panose="02010600030101010101" pitchFamily="2" charset="-122"/>
                  </a:rPr>
                  <a:t>                     </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effectLst/>
                    <a:latin typeface="Times New Roman" panose="02020603050405020304" pitchFamily="18" charset="0"/>
                    <a:ea typeface="宋体" panose="02010600030101010101" pitchFamily="2" charset="-122"/>
                  </a:rPr>
                  <a:t>4.17</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b="1" dirty="0">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a:t>
                </a:r>
                <a:r>
                  <a:rPr lang="en-US" altLang="zh-CN" sz="2400" b="1" dirty="0" smtClean="0">
                    <a:solidFill>
                      <a:srgbClr val="0000FF"/>
                    </a:solidFill>
                    <a:latin typeface="微软雅黑" panose="020B0503020204020204" pitchFamily="34" charset="-122"/>
                    <a:ea typeface="微软雅黑" panose="020B0503020204020204" pitchFamily="34" charset="-122"/>
                  </a:rPr>
                  <a:t>5</a:t>
                </a:r>
                <a:r>
                  <a:rPr lang="zh-CN" altLang="en-US" sz="2400" b="1" dirty="0" smtClean="0">
                    <a:solidFill>
                      <a:srgbClr val="0000FF"/>
                    </a:solidFill>
                    <a:latin typeface="微软雅黑" panose="020B0503020204020204" pitchFamily="34" charset="-122"/>
                    <a:ea typeface="微软雅黑" panose="020B0503020204020204" pitchFamily="34" charset="-122"/>
                  </a:rPr>
                  <a:t>）画</a:t>
                </a:r>
                <a:r>
                  <a:rPr lang="zh-CN" altLang="en-US" sz="2400" b="1" dirty="0">
                    <a:solidFill>
                      <a:srgbClr val="0000FF"/>
                    </a:solidFill>
                    <a:latin typeface="微软雅黑" panose="020B0503020204020204" pitchFamily="34" charset="-122"/>
                    <a:ea typeface="微软雅黑" panose="020B0503020204020204" pitchFamily="34" charset="-122"/>
                  </a:rPr>
                  <a:t>出</a:t>
                </a:r>
                <a:r>
                  <a:rPr lang="zh-CN" altLang="en-US" sz="2400" b="1" dirty="0" smtClean="0">
                    <a:solidFill>
                      <a:srgbClr val="0000FF"/>
                    </a:solidFill>
                    <a:latin typeface="微软雅黑" panose="020B0503020204020204" pitchFamily="34" charset="-122"/>
                    <a:ea typeface="微软雅黑" panose="020B0503020204020204" pitchFamily="34" charset="-122"/>
                  </a:rPr>
                  <a:t>电路图。</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14" name="文本框 5"/>
              <p:cNvSpPr txBox="1">
                <a:spLocks noRot="1" noChangeAspect="1" noMove="1" noResize="1" noEditPoints="1" noAdjustHandles="1" noChangeArrowheads="1" noChangeShapeType="1" noTextEdit="1"/>
              </p:cNvSpPr>
              <p:nvPr/>
            </p:nvSpPr>
            <p:spPr>
              <a:xfrm>
                <a:off x="5279010" y="1073286"/>
                <a:ext cx="6231118" cy="2038763"/>
              </a:xfrm>
              <a:prstGeom prst="rect">
                <a:avLst/>
              </a:prstGeom>
              <a:blipFill rotWithShape="1">
                <a:blip r:embed="rId7"/>
                <a:stretch>
                  <a:fillRect l="-1370" b="-2687"/>
                </a:stretch>
              </a:blipFill>
            </p:spPr>
            <p:txBody>
              <a:bodyPr/>
              <a:lstStyle/>
              <a:p>
                <a:r>
                  <a:rPr lang="zh-CN" altLang="en-US">
                    <a:noFill/>
                  </a:rPr>
                  <a:t> </a:t>
                </a:r>
              </a:p>
            </p:txBody>
          </p:sp>
        </mc:Fallback>
      </mc:AlternateContent>
      <p:graphicFrame>
        <p:nvGraphicFramePr>
          <p:cNvPr id="12" name="对象 11"/>
          <p:cNvGraphicFramePr>
            <a:graphicFrameLocks noChangeAspect="1"/>
          </p:cNvGraphicFramePr>
          <p:nvPr>
            <p:extLst>
              <p:ext uri="{D42A27DB-BD31-4B8C-83A1-F6EECF244321}">
                <p14:modId xmlns:p14="http://schemas.microsoft.com/office/powerpoint/2010/main" val="4286552004"/>
              </p:ext>
            </p:extLst>
          </p:nvPr>
        </p:nvGraphicFramePr>
        <p:xfrm>
          <a:off x="6294306" y="3242542"/>
          <a:ext cx="4809173" cy="3329707"/>
        </p:xfrm>
        <a:graphic>
          <a:graphicData uri="http://schemas.openxmlformats.org/presentationml/2006/ole">
            <mc:AlternateContent xmlns:mc="http://schemas.openxmlformats.org/markup-compatibility/2006">
              <mc:Choice xmlns:v="urn:schemas-microsoft-com:vml" Requires="v">
                <p:oleObj spid="_x0000_s67742" name="Visio" r:id="rId8" imgW="2745631" imgH="1901880" progId="Visio.Drawing.11">
                  <p:embed/>
                </p:oleObj>
              </mc:Choice>
              <mc:Fallback>
                <p:oleObj name="Visio" r:id="rId8" imgW="2745631" imgH="1901880" progId="Visio.Drawing.11">
                  <p:embed/>
                  <p:pic>
                    <p:nvPicPr>
                      <p:cNvPr id="0" name="对象 13"/>
                      <p:cNvPicPr>
                        <a:picLocks noChangeAspect="1" noChangeArrowheads="1"/>
                      </p:cNvPicPr>
                      <p:nvPr/>
                    </p:nvPicPr>
                    <p:blipFill>
                      <a:blip r:embed="rId9"/>
                      <a:srcRect/>
                      <a:stretch>
                        <a:fillRect/>
                      </a:stretch>
                    </p:blipFill>
                    <p:spPr bwMode="auto">
                      <a:xfrm>
                        <a:off x="6294306" y="3242542"/>
                        <a:ext cx="4809173" cy="3329707"/>
                      </a:xfrm>
                      <a:prstGeom prst="rect">
                        <a:avLst/>
                      </a:prstGeom>
                      <a:solidFill>
                        <a:schemeClr val="accent5">
                          <a:lumMod val="20000"/>
                          <a:lumOff val="80000"/>
                        </a:schemeClr>
                      </a:solidFill>
                      <a:ln>
                        <a:noFill/>
                      </a:ln>
                      <a:extLst/>
                    </p:spPr>
                  </p:pic>
                </p:oleObj>
              </mc:Fallback>
            </mc:AlternateContent>
          </a:graphicData>
        </a:graphic>
      </p:graphicFrame>
    </p:spTree>
    <p:extLst>
      <p:ext uri="{BB962C8B-B14F-4D97-AF65-F5344CB8AC3E}">
        <p14:creationId xmlns:p14="http://schemas.microsoft.com/office/powerpoint/2010/main" val="402096520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45</a:t>
            </a:fld>
            <a:endParaRPr lang="zh-CN" altLang="en-US"/>
          </a:p>
        </p:txBody>
      </p:sp>
      <p:sp>
        <p:nvSpPr>
          <p:cNvPr id="6" name="文本框 5"/>
          <p:cNvSpPr txBox="1"/>
          <p:nvPr/>
        </p:nvSpPr>
        <p:spPr>
          <a:xfrm>
            <a:off x="527900" y="1073286"/>
            <a:ext cx="11076495" cy="5632311"/>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4.10】	</a:t>
            </a:r>
            <a:r>
              <a:rPr lang="zh-CN" altLang="en-US" sz="2400" b="1" dirty="0">
                <a:latin typeface="微软雅黑" panose="020B0503020204020204" pitchFamily="34" charset="-122"/>
                <a:ea typeface="微软雅黑" panose="020B0503020204020204" pitchFamily="34" charset="-122"/>
              </a:rPr>
              <a:t>有四台设备，每台设备额定功率均为</a:t>
            </a:r>
            <a:r>
              <a:rPr lang="en-US" altLang="zh-CN" sz="2400" b="1" dirty="0">
                <a:latin typeface="微软雅黑" panose="020B0503020204020204" pitchFamily="34" charset="-122"/>
                <a:ea typeface="微软雅黑" panose="020B0503020204020204" pitchFamily="34" charset="-122"/>
              </a:rPr>
              <a:t>10kw</a:t>
            </a:r>
            <a:r>
              <a:rPr lang="zh-CN" altLang="en-US" sz="2400" b="1" dirty="0">
                <a:latin typeface="微软雅黑" panose="020B0503020204020204" pitchFamily="34" charset="-122"/>
                <a:ea typeface="微软雅黑" panose="020B0503020204020204" pitchFamily="34" charset="-122"/>
              </a:rPr>
              <a:t>。若这四台设备由两台发电机供电，第一台发电功率是</a:t>
            </a:r>
            <a:r>
              <a:rPr lang="en-US" altLang="zh-CN" sz="2400" b="1" dirty="0">
                <a:latin typeface="微软雅黑" panose="020B0503020204020204" pitchFamily="34" charset="-122"/>
                <a:ea typeface="微软雅黑" panose="020B0503020204020204" pitchFamily="34" charset="-122"/>
              </a:rPr>
              <a:t>10kw</a:t>
            </a:r>
            <a:r>
              <a:rPr lang="zh-CN" altLang="en-US" sz="2400" b="1" dirty="0">
                <a:latin typeface="微软雅黑" panose="020B0503020204020204" pitchFamily="34" charset="-122"/>
                <a:ea typeface="微软雅黑" panose="020B0503020204020204" pitchFamily="34" charset="-122"/>
              </a:rPr>
              <a:t>，第二台发电功率是</a:t>
            </a:r>
            <a:r>
              <a:rPr lang="en-US" altLang="zh-CN" sz="2400" b="1" dirty="0">
                <a:latin typeface="微软雅黑" panose="020B0503020204020204" pitchFamily="34" charset="-122"/>
                <a:ea typeface="微软雅黑" panose="020B0503020204020204" pitchFamily="34" charset="-122"/>
              </a:rPr>
              <a:t>20kw</a:t>
            </a:r>
            <a:r>
              <a:rPr lang="zh-CN" altLang="en-US" sz="2400" b="1" dirty="0">
                <a:latin typeface="微软雅黑" panose="020B0503020204020204" pitchFamily="34" charset="-122"/>
                <a:ea typeface="微软雅黑" panose="020B0503020204020204" pitchFamily="34" charset="-122"/>
              </a:rPr>
              <a:t>。工作情况是：四台设备不可能同时工作，但任何时候至少有一台工作。请设计一个供电控制电路，以达到节电的目的。</a:t>
            </a:r>
          </a:p>
          <a:p>
            <a:pPr defTabSz="540000">
              <a:lnSpc>
                <a:spcPct val="150000"/>
              </a:lnSpc>
              <a:buClr>
                <a:srgbClr val="3859CD"/>
              </a:buClr>
            </a:pPr>
            <a:r>
              <a:rPr lang="zh-CN" altLang="en-US" sz="2400" b="1" dirty="0">
                <a:latin typeface="微软雅黑" panose="020B0503020204020204" pitchFamily="34" charset="-122"/>
                <a:ea typeface="微软雅黑" panose="020B0503020204020204" pitchFamily="34" charset="-122"/>
              </a:rPr>
              <a:t>解：按照步骤设计如下：</a:t>
            </a:r>
          </a:p>
          <a:p>
            <a:pPr marL="800100" lvl="1" indent="-342900" defTabSz="540000">
              <a:lnSpc>
                <a:spcPct val="150000"/>
              </a:lnSpc>
              <a:buClr>
                <a:srgbClr val="3859CD"/>
              </a:buClr>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1</a:t>
            </a:r>
            <a:r>
              <a:rPr lang="zh-CN" altLang="en-US" sz="2400" b="1" dirty="0" smtClean="0">
                <a:solidFill>
                  <a:srgbClr val="0000FF"/>
                </a:solidFill>
                <a:latin typeface="微软雅黑" panose="020B0503020204020204" pitchFamily="34" charset="-122"/>
                <a:ea typeface="微软雅黑" panose="020B0503020204020204" pitchFamily="34" charset="-122"/>
              </a:rPr>
              <a:t>）逻辑</a:t>
            </a:r>
            <a:r>
              <a:rPr lang="zh-CN" altLang="en-US" sz="2400" b="1" dirty="0">
                <a:solidFill>
                  <a:srgbClr val="0000FF"/>
                </a:solidFill>
                <a:latin typeface="微软雅黑" panose="020B0503020204020204" pitchFamily="34" charset="-122"/>
                <a:ea typeface="微软雅黑" panose="020B0503020204020204" pitchFamily="34" charset="-122"/>
              </a:rPr>
              <a:t>抽象与状态编码：</a:t>
            </a:r>
          </a:p>
          <a:p>
            <a:pPr marL="1257300" lvl="2"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输入变量</a:t>
            </a:r>
            <a:r>
              <a:rPr lang="zh-CN" altLang="en-US" sz="2400" b="1" dirty="0">
                <a:latin typeface="微软雅黑" panose="020B0503020204020204" pitchFamily="34" charset="-122"/>
                <a:ea typeface="微软雅黑" panose="020B0503020204020204" pitchFamily="34" charset="-122"/>
              </a:rPr>
              <a:t>为</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台设备的工作状况，设为</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表示设备工作，</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表示设备不工作</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输出变量</a:t>
            </a:r>
            <a:r>
              <a:rPr lang="zh-CN" altLang="en-US" sz="2400" b="1" dirty="0">
                <a:latin typeface="微软雅黑" panose="020B0503020204020204" pitchFamily="34" charset="-122"/>
                <a:ea typeface="微软雅黑" panose="020B0503020204020204" pitchFamily="34" charset="-122"/>
              </a:rPr>
              <a:t>为两台发电机是否启动供电，设第一台为</a:t>
            </a:r>
            <a:r>
              <a:rPr lang="en-US" altLang="zh-CN" sz="2400" b="1" dirty="0">
                <a:latin typeface="微软雅黑" panose="020B0503020204020204" pitchFamily="34" charset="-122"/>
                <a:ea typeface="微软雅黑" panose="020B0503020204020204" pitchFamily="34" charset="-122"/>
              </a:rPr>
              <a:t>F</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，设第二台为</a:t>
            </a:r>
            <a:r>
              <a:rPr lang="en-US" altLang="zh-CN" sz="2400" b="1" dirty="0">
                <a:latin typeface="微软雅黑" panose="020B0503020204020204" pitchFamily="34" charset="-122"/>
                <a:ea typeface="微软雅黑" panose="020B0503020204020204" pitchFamily="34" charset="-122"/>
              </a:rPr>
              <a:t>F</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表示发电机供电，</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表示发电机不供电。</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组合逻辑电路设计实例</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spTree>
    <p:extLst>
      <p:ext uri="{BB962C8B-B14F-4D97-AF65-F5344CB8AC3E}">
        <p14:creationId xmlns:p14="http://schemas.microsoft.com/office/powerpoint/2010/main" val="422510743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46</a:t>
            </a:fld>
            <a:endParaRPr lang="zh-CN" altLang="en-US"/>
          </a:p>
        </p:txBody>
      </p:sp>
      <p:sp>
        <p:nvSpPr>
          <p:cNvPr id="6" name="文本框 5"/>
          <p:cNvSpPr txBox="1"/>
          <p:nvPr/>
        </p:nvSpPr>
        <p:spPr>
          <a:xfrm>
            <a:off x="527900" y="1073286"/>
            <a:ext cx="11114203" cy="581057"/>
          </a:xfrm>
          <a:prstGeom prst="rect">
            <a:avLst/>
          </a:prstGeom>
          <a:noFill/>
        </p:spPr>
        <p:txBody>
          <a:bodyPr wrap="square" rtlCol="0">
            <a:spAutoFit/>
          </a:bodyPr>
          <a:lstStyle/>
          <a:p>
            <a:pPr marL="800100" lvl="1" indent="-342900" defTabSz="540000">
              <a:lnSpc>
                <a:spcPct val="150000"/>
              </a:lnSpc>
              <a:buClr>
                <a:srgbClr val="3859CD"/>
              </a:buClr>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2</a:t>
            </a:r>
            <a:r>
              <a:rPr lang="zh-CN" altLang="en-US" sz="2400" b="1" dirty="0" smtClean="0">
                <a:solidFill>
                  <a:srgbClr val="0000FF"/>
                </a:solidFill>
                <a:latin typeface="微软雅黑" panose="020B0503020204020204" pitchFamily="34" charset="-122"/>
                <a:ea typeface="微软雅黑" panose="020B0503020204020204" pitchFamily="34" charset="-122"/>
              </a:rPr>
              <a:t>）列出</a:t>
            </a:r>
            <a:r>
              <a:rPr lang="zh-CN" altLang="en-US" sz="2400" b="1" dirty="0">
                <a:solidFill>
                  <a:srgbClr val="0000FF"/>
                </a:solidFill>
                <a:latin typeface="微软雅黑" panose="020B0503020204020204" pitchFamily="34" charset="-122"/>
                <a:ea typeface="微软雅黑" panose="020B0503020204020204" pitchFamily="34" charset="-122"/>
              </a:rPr>
              <a:t>真值表</a:t>
            </a:r>
            <a:r>
              <a:rPr lang="zh-CN" altLang="en-US" sz="2400" b="1" dirty="0" smtClean="0">
                <a:solidFill>
                  <a:srgbClr val="0000FF"/>
                </a:solidFill>
                <a:latin typeface="微软雅黑" panose="020B0503020204020204" pitchFamily="34" charset="-122"/>
                <a:ea typeface="微软雅黑" panose="020B0503020204020204" pitchFamily="34" charset="-122"/>
              </a:rPr>
              <a:t>；</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组合逻辑电路设计实例</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graphicFrame>
        <p:nvGraphicFramePr>
          <p:cNvPr id="11" name="表格 10"/>
          <p:cNvGraphicFramePr>
            <a:graphicFrameLocks noGrp="1"/>
          </p:cNvGraphicFramePr>
          <p:nvPr>
            <p:extLst>
              <p:ext uri="{D42A27DB-BD31-4B8C-83A1-F6EECF244321}">
                <p14:modId xmlns:p14="http://schemas.microsoft.com/office/powerpoint/2010/main" val="3300390687"/>
              </p:ext>
            </p:extLst>
          </p:nvPr>
        </p:nvGraphicFramePr>
        <p:xfrm>
          <a:off x="740475" y="1945813"/>
          <a:ext cx="10514589" cy="4209894"/>
        </p:xfrm>
        <a:graphic>
          <a:graphicData uri="http://schemas.openxmlformats.org/drawingml/2006/table">
            <a:tbl>
              <a:tblPr firstRow="1" bandRow="1">
                <a:tableStyleId>{5C22544A-7EE6-4342-B048-85BDC9FD1C3A}</a:tableStyleId>
              </a:tblPr>
              <a:tblGrid>
                <a:gridCol w="875222">
                  <a:extLst>
                    <a:ext uri="{9D8B030D-6E8A-4147-A177-3AD203B41FA5}">
                      <a16:colId xmlns:a16="http://schemas.microsoft.com/office/drawing/2014/main" xmlns="" val="423069017"/>
                    </a:ext>
                  </a:extLst>
                </a:gridCol>
                <a:gridCol w="876547">
                  <a:extLst>
                    <a:ext uri="{9D8B030D-6E8A-4147-A177-3AD203B41FA5}">
                      <a16:colId xmlns:a16="http://schemas.microsoft.com/office/drawing/2014/main" xmlns="" val="2326023977"/>
                    </a:ext>
                  </a:extLst>
                </a:gridCol>
                <a:gridCol w="876547">
                  <a:extLst>
                    <a:ext uri="{9D8B030D-6E8A-4147-A177-3AD203B41FA5}">
                      <a16:colId xmlns:a16="http://schemas.microsoft.com/office/drawing/2014/main" xmlns="" val="712034035"/>
                    </a:ext>
                  </a:extLst>
                </a:gridCol>
                <a:gridCol w="876547">
                  <a:extLst>
                    <a:ext uri="{9D8B030D-6E8A-4147-A177-3AD203B41FA5}">
                      <a16:colId xmlns:a16="http://schemas.microsoft.com/office/drawing/2014/main" xmlns="" val="440415198"/>
                    </a:ext>
                  </a:extLst>
                </a:gridCol>
                <a:gridCol w="875222">
                  <a:extLst>
                    <a:ext uri="{9D8B030D-6E8A-4147-A177-3AD203B41FA5}">
                      <a16:colId xmlns:a16="http://schemas.microsoft.com/office/drawing/2014/main" xmlns="" val="3328842745"/>
                    </a:ext>
                  </a:extLst>
                </a:gridCol>
                <a:gridCol w="876547">
                  <a:extLst>
                    <a:ext uri="{9D8B030D-6E8A-4147-A177-3AD203B41FA5}">
                      <a16:colId xmlns:a16="http://schemas.microsoft.com/office/drawing/2014/main" xmlns="" val="3897578930"/>
                    </a:ext>
                  </a:extLst>
                </a:gridCol>
                <a:gridCol w="876547">
                  <a:extLst>
                    <a:ext uri="{9D8B030D-6E8A-4147-A177-3AD203B41FA5}">
                      <a16:colId xmlns:a16="http://schemas.microsoft.com/office/drawing/2014/main" xmlns="" val="1723640357"/>
                    </a:ext>
                  </a:extLst>
                </a:gridCol>
                <a:gridCol w="876547">
                  <a:extLst>
                    <a:ext uri="{9D8B030D-6E8A-4147-A177-3AD203B41FA5}">
                      <a16:colId xmlns:a16="http://schemas.microsoft.com/office/drawing/2014/main" xmlns="" val="3610464137"/>
                    </a:ext>
                  </a:extLst>
                </a:gridCol>
                <a:gridCol w="875222">
                  <a:extLst>
                    <a:ext uri="{9D8B030D-6E8A-4147-A177-3AD203B41FA5}">
                      <a16:colId xmlns:a16="http://schemas.microsoft.com/office/drawing/2014/main" xmlns="" val="4031377794"/>
                    </a:ext>
                  </a:extLst>
                </a:gridCol>
                <a:gridCol w="876547">
                  <a:extLst>
                    <a:ext uri="{9D8B030D-6E8A-4147-A177-3AD203B41FA5}">
                      <a16:colId xmlns:a16="http://schemas.microsoft.com/office/drawing/2014/main" xmlns="" val="3331209075"/>
                    </a:ext>
                  </a:extLst>
                </a:gridCol>
                <a:gridCol w="876547">
                  <a:extLst>
                    <a:ext uri="{9D8B030D-6E8A-4147-A177-3AD203B41FA5}">
                      <a16:colId xmlns:a16="http://schemas.microsoft.com/office/drawing/2014/main" xmlns="" val="310250645"/>
                    </a:ext>
                  </a:extLst>
                </a:gridCol>
                <a:gridCol w="876547">
                  <a:extLst>
                    <a:ext uri="{9D8B030D-6E8A-4147-A177-3AD203B41FA5}">
                      <a16:colId xmlns:a16="http://schemas.microsoft.com/office/drawing/2014/main" xmlns="" val="2102824554"/>
                    </a:ext>
                  </a:extLst>
                </a:gridCol>
              </a:tblGrid>
              <a:tr h="467766">
                <a:tc>
                  <a:txBody>
                    <a:bodyPr/>
                    <a:lstStyle/>
                    <a:p>
                      <a:pPr algn="ctr">
                        <a:spcAft>
                          <a:spcPts val="0"/>
                        </a:spcAft>
                      </a:pPr>
                      <a:r>
                        <a:rPr lang="en-US" sz="2200" b="1" kern="100" dirty="0">
                          <a:effectLst/>
                          <a:latin typeface="Times New Roman" panose="02020603050405020304" pitchFamily="18" charset="0"/>
                          <a:cs typeface="Times New Roman" panose="02020603050405020304" pitchFamily="18" charset="0"/>
                        </a:rPr>
                        <a:t>A</a:t>
                      </a:r>
                      <a:endParaRPr lang="zh-CN" sz="22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B</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dirty="0">
                          <a:effectLst/>
                          <a:latin typeface="Times New Roman" panose="02020603050405020304" pitchFamily="18" charset="0"/>
                          <a:cs typeface="Times New Roman" panose="02020603050405020304" pitchFamily="18" charset="0"/>
                        </a:rPr>
                        <a:t>C</a:t>
                      </a:r>
                      <a:endParaRPr lang="zh-CN" sz="22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dirty="0">
                          <a:effectLst/>
                          <a:latin typeface="Times New Roman" panose="02020603050405020304" pitchFamily="18" charset="0"/>
                          <a:cs typeface="Times New Roman" panose="02020603050405020304" pitchFamily="18" charset="0"/>
                        </a:rPr>
                        <a:t>D</a:t>
                      </a:r>
                      <a:endParaRPr lang="zh-CN" sz="22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F</a:t>
                      </a:r>
                      <a:r>
                        <a:rPr lang="en-US" sz="2200" b="1" kern="100" baseline="-250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L w="19050" cap="flat" cmpd="sng" algn="ctr">
                      <a:solidFill>
                        <a:schemeClr val="tx1"/>
                      </a:solidFill>
                      <a:prstDash val="solid"/>
                      <a:round/>
                      <a:headEnd type="none" w="med" len="med"/>
                      <a:tailEnd type="none" w="med" len="med"/>
                    </a:lnL>
                  </a:tcPr>
                </a:tc>
                <a:tc>
                  <a:txBody>
                    <a:bodyPr/>
                    <a:lstStyle/>
                    <a:p>
                      <a:pPr algn="ctr">
                        <a:spcAft>
                          <a:spcPts val="0"/>
                        </a:spcAft>
                      </a:pPr>
                      <a:r>
                        <a:rPr lang="en-US" sz="2200" b="1" kern="100" dirty="0">
                          <a:effectLst/>
                          <a:latin typeface="Times New Roman" panose="02020603050405020304" pitchFamily="18" charset="0"/>
                          <a:cs typeface="Times New Roman" panose="02020603050405020304" pitchFamily="18" charset="0"/>
                        </a:rPr>
                        <a:t>F</a:t>
                      </a:r>
                      <a:r>
                        <a:rPr lang="en-US" sz="2200" b="1" kern="100" baseline="-25000" dirty="0">
                          <a:effectLst/>
                          <a:latin typeface="Times New Roman" panose="02020603050405020304" pitchFamily="18" charset="0"/>
                          <a:cs typeface="Times New Roman" panose="02020603050405020304" pitchFamily="18" charset="0"/>
                        </a:rPr>
                        <a:t>2</a:t>
                      </a:r>
                      <a:endParaRPr lang="zh-CN" sz="22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A</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B</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C</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dirty="0">
                          <a:effectLst/>
                          <a:latin typeface="Times New Roman" panose="02020603050405020304" pitchFamily="18" charset="0"/>
                          <a:cs typeface="Times New Roman" panose="02020603050405020304" pitchFamily="18" charset="0"/>
                        </a:rPr>
                        <a:t>D</a:t>
                      </a:r>
                      <a:endParaRPr lang="zh-CN" sz="22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F</a:t>
                      </a:r>
                      <a:r>
                        <a:rPr lang="en-US" sz="2200" b="1" kern="100" baseline="-250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L w="19050" cap="flat" cmpd="sng" algn="ctr">
                      <a:solidFill>
                        <a:schemeClr val="tx1"/>
                      </a:solidFill>
                      <a:prstDash val="solid"/>
                      <a:round/>
                      <a:headEnd type="none" w="med" len="med"/>
                      <a:tailEnd type="none" w="med" len="med"/>
                    </a:lnL>
                  </a:tcPr>
                </a:tc>
                <a:tc>
                  <a:txBody>
                    <a:bodyPr/>
                    <a:lstStyle/>
                    <a:p>
                      <a:pPr algn="ctr">
                        <a:spcAft>
                          <a:spcPts val="0"/>
                        </a:spcAft>
                      </a:pPr>
                      <a:r>
                        <a:rPr lang="en-US" sz="2200" b="1" kern="100" dirty="0">
                          <a:effectLst/>
                          <a:latin typeface="Times New Roman" panose="02020603050405020304" pitchFamily="18" charset="0"/>
                          <a:cs typeface="Times New Roman" panose="02020603050405020304" pitchFamily="18" charset="0"/>
                        </a:rPr>
                        <a:t>F</a:t>
                      </a:r>
                      <a:r>
                        <a:rPr lang="en-US" sz="2200" b="1" kern="100" baseline="-25000" dirty="0">
                          <a:effectLst/>
                          <a:latin typeface="Times New Roman" panose="02020603050405020304" pitchFamily="18" charset="0"/>
                          <a:cs typeface="Times New Roman" panose="02020603050405020304" pitchFamily="18" charset="0"/>
                        </a:rPr>
                        <a:t>2</a:t>
                      </a:r>
                      <a:endParaRPr lang="zh-CN" sz="22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extLst>
                  <a:ext uri="{0D108BD9-81ED-4DB2-BD59-A6C34878D82A}">
                    <a16:rowId xmlns:a16="http://schemas.microsoft.com/office/drawing/2014/main" xmlns="" val="1375357887"/>
                  </a:ext>
                </a:extLst>
              </a:tr>
              <a:tr h="467766">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dirty="0">
                          <a:effectLst/>
                          <a:latin typeface="Times New Roman" panose="02020603050405020304" pitchFamily="18" charset="0"/>
                          <a:cs typeface="Times New Roman" panose="02020603050405020304" pitchFamily="18" charset="0"/>
                        </a:rPr>
                        <a:t>0</a:t>
                      </a:r>
                      <a:endParaRPr lang="zh-CN" sz="22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200" b="1" kern="100" dirty="0">
                          <a:solidFill>
                            <a:srgbClr val="FF0000"/>
                          </a:solidFill>
                          <a:effectLst/>
                          <a:latin typeface="Times New Roman" panose="02020603050405020304" pitchFamily="18" charset="0"/>
                          <a:cs typeface="Times New Roman" panose="02020603050405020304" pitchFamily="18" charset="0"/>
                        </a:rPr>
                        <a:t>d</a:t>
                      </a:r>
                      <a:endParaRPr lang="zh-CN" sz="22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L w="19050" cap="flat" cmpd="sng" algn="ctr">
                      <a:solidFill>
                        <a:schemeClr val="tx1"/>
                      </a:solidFill>
                      <a:prstDash val="solid"/>
                      <a:round/>
                      <a:headEnd type="none" w="med" len="med"/>
                      <a:tailEnd type="none" w="med" len="med"/>
                    </a:lnL>
                  </a:tcPr>
                </a:tc>
                <a:tc>
                  <a:txBody>
                    <a:bodyPr/>
                    <a:lstStyle/>
                    <a:p>
                      <a:pPr algn="ctr">
                        <a:spcAft>
                          <a:spcPts val="0"/>
                        </a:spcAft>
                      </a:pPr>
                      <a:r>
                        <a:rPr lang="en-US" sz="2200" b="1" kern="100" dirty="0">
                          <a:solidFill>
                            <a:srgbClr val="FF0000"/>
                          </a:solidFill>
                          <a:effectLst/>
                          <a:latin typeface="Times New Roman" panose="02020603050405020304" pitchFamily="18" charset="0"/>
                          <a:cs typeface="Times New Roman" panose="02020603050405020304" pitchFamily="18" charset="0"/>
                        </a:rPr>
                        <a:t>d</a:t>
                      </a:r>
                      <a:endParaRPr lang="zh-CN" sz="22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L w="19050" cap="flat" cmpd="sng" algn="ctr">
                      <a:solidFill>
                        <a:schemeClr val="tx1"/>
                      </a:solidFill>
                      <a:prstDash val="solid"/>
                      <a:round/>
                      <a:headEnd type="none" w="med" len="med"/>
                      <a:tailEnd type="none" w="med" len="med"/>
                    </a:lnL>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extLst>
                  <a:ext uri="{0D108BD9-81ED-4DB2-BD59-A6C34878D82A}">
                    <a16:rowId xmlns:a16="http://schemas.microsoft.com/office/drawing/2014/main" xmlns="" val="2924417544"/>
                  </a:ext>
                </a:extLst>
              </a:tr>
              <a:tr h="467766">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200" b="1" kern="100" dirty="0">
                          <a:effectLst/>
                          <a:latin typeface="Times New Roman" panose="02020603050405020304" pitchFamily="18" charset="0"/>
                          <a:cs typeface="Times New Roman" panose="02020603050405020304" pitchFamily="18" charset="0"/>
                        </a:rPr>
                        <a:t>1</a:t>
                      </a:r>
                      <a:endParaRPr lang="zh-CN" sz="22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L w="19050" cap="flat" cmpd="sng" algn="ctr">
                      <a:solidFill>
                        <a:schemeClr val="tx1"/>
                      </a:solidFill>
                      <a:prstDash val="solid"/>
                      <a:round/>
                      <a:headEnd type="none" w="med" len="med"/>
                      <a:tailEnd type="none" w="med" len="med"/>
                    </a:lnL>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L w="19050" cap="flat" cmpd="sng" algn="ctr">
                      <a:solidFill>
                        <a:schemeClr val="tx1"/>
                      </a:solidFill>
                      <a:prstDash val="solid"/>
                      <a:round/>
                      <a:headEnd type="none" w="med" len="med"/>
                      <a:tailEnd type="none" w="med" len="med"/>
                    </a:lnL>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extLst>
                  <a:ext uri="{0D108BD9-81ED-4DB2-BD59-A6C34878D82A}">
                    <a16:rowId xmlns:a16="http://schemas.microsoft.com/office/drawing/2014/main" xmlns="" val="1495819602"/>
                  </a:ext>
                </a:extLst>
              </a:tr>
              <a:tr h="467766">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200" b="1" kern="100" dirty="0">
                          <a:effectLst/>
                          <a:latin typeface="Times New Roman" panose="02020603050405020304" pitchFamily="18" charset="0"/>
                          <a:cs typeface="Times New Roman" panose="02020603050405020304" pitchFamily="18" charset="0"/>
                        </a:rPr>
                        <a:t>1</a:t>
                      </a:r>
                      <a:endParaRPr lang="zh-CN" sz="22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L w="19050" cap="flat" cmpd="sng" algn="ctr">
                      <a:solidFill>
                        <a:schemeClr val="tx1"/>
                      </a:solidFill>
                      <a:prstDash val="solid"/>
                      <a:round/>
                      <a:headEnd type="none" w="med" len="med"/>
                      <a:tailEnd type="none" w="med" len="med"/>
                    </a:lnL>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L w="19050" cap="flat" cmpd="sng" algn="ctr">
                      <a:solidFill>
                        <a:schemeClr val="tx1"/>
                      </a:solidFill>
                      <a:prstDash val="solid"/>
                      <a:round/>
                      <a:headEnd type="none" w="med" len="med"/>
                      <a:tailEnd type="none" w="med" len="med"/>
                    </a:lnL>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extLst>
                  <a:ext uri="{0D108BD9-81ED-4DB2-BD59-A6C34878D82A}">
                    <a16:rowId xmlns:a16="http://schemas.microsoft.com/office/drawing/2014/main" xmlns="" val="3797408470"/>
                  </a:ext>
                </a:extLst>
              </a:tr>
              <a:tr h="467766">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L w="19050" cap="flat" cmpd="sng" algn="ctr">
                      <a:solidFill>
                        <a:schemeClr val="tx1"/>
                      </a:solidFill>
                      <a:prstDash val="solid"/>
                      <a:round/>
                      <a:headEnd type="none" w="med" len="med"/>
                      <a:tailEnd type="none" w="med" len="med"/>
                    </a:lnL>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L w="19050" cap="flat" cmpd="sng" algn="ctr">
                      <a:solidFill>
                        <a:schemeClr val="tx1"/>
                      </a:solidFill>
                      <a:prstDash val="solid"/>
                      <a:round/>
                      <a:headEnd type="none" w="med" len="med"/>
                      <a:tailEnd type="none" w="med" len="med"/>
                    </a:lnL>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extLst>
                  <a:ext uri="{0D108BD9-81ED-4DB2-BD59-A6C34878D82A}">
                    <a16:rowId xmlns:a16="http://schemas.microsoft.com/office/drawing/2014/main" xmlns="" val="1196995276"/>
                  </a:ext>
                </a:extLst>
              </a:tr>
              <a:tr h="467766">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L w="19050" cap="flat" cmpd="sng" algn="ctr">
                      <a:solidFill>
                        <a:schemeClr val="tx1"/>
                      </a:solidFill>
                      <a:prstDash val="solid"/>
                      <a:round/>
                      <a:headEnd type="none" w="med" len="med"/>
                      <a:tailEnd type="none" w="med" len="med"/>
                    </a:lnL>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L w="19050" cap="flat" cmpd="sng" algn="ctr">
                      <a:solidFill>
                        <a:schemeClr val="tx1"/>
                      </a:solidFill>
                      <a:prstDash val="solid"/>
                      <a:round/>
                      <a:headEnd type="none" w="med" len="med"/>
                      <a:tailEnd type="none" w="med" len="med"/>
                    </a:lnL>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extLst>
                  <a:ext uri="{0D108BD9-81ED-4DB2-BD59-A6C34878D82A}">
                    <a16:rowId xmlns:a16="http://schemas.microsoft.com/office/drawing/2014/main" xmlns="" val="3990053562"/>
                  </a:ext>
                </a:extLst>
              </a:tr>
              <a:tr h="467766">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L w="19050" cap="flat" cmpd="sng" algn="ctr">
                      <a:solidFill>
                        <a:schemeClr val="tx1"/>
                      </a:solidFill>
                      <a:prstDash val="solid"/>
                      <a:round/>
                      <a:headEnd type="none" w="med" len="med"/>
                      <a:tailEnd type="none" w="med" len="med"/>
                    </a:lnL>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200" b="1" kern="100" dirty="0">
                          <a:effectLst/>
                          <a:latin typeface="Times New Roman" panose="02020603050405020304" pitchFamily="18" charset="0"/>
                          <a:cs typeface="Times New Roman" panose="02020603050405020304" pitchFamily="18" charset="0"/>
                        </a:rPr>
                        <a:t>1</a:t>
                      </a:r>
                      <a:endParaRPr lang="zh-CN" sz="22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L w="19050" cap="flat" cmpd="sng" algn="ctr">
                      <a:solidFill>
                        <a:schemeClr val="tx1"/>
                      </a:solidFill>
                      <a:prstDash val="solid"/>
                      <a:round/>
                      <a:headEnd type="none" w="med" len="med"/>
                      <a:tailEnd type="none" w="med" len="med"/>
                    </a:lnL>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extLst>
                  <a:ext uri="{0D108BD9-81ED-4DB2-BD59-A6C34878D82A}">
                    <a16:rowId xmlns:a16="http://schemas.microsoft.com/office/drawing/2014/main" xmlns="" val="1394972960"/>
                  </a:ext>
                </a:extLst>
              </a:tr>
              <a:tr h="467766">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L w="19050" cap="flat" cmpd="sng" algn="ctr">
                      <a:solidFill>
                        <a:schemeClr val="tx1"/>
                      </a:solidFill>
                      <a:prstDash val="solid"/>
                      <a:round/>
                      <a:headEnd type="none" w="med" len="med"/>
                      <a:tailEnd type="none" w="med" len="med"/>
                    </a:lnL>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L w="19050" cap="flat" cmpd="sng" algn="ctr">
                      <a:solidFill>
                        <a:schemeClr val="tx1"/>
                      </a:solidFill>
                      <a:prstDash val="solid"/>
                      <a:round/>
                      <a:headEnd type="none" w="med" len="med"/>
                      <a:tailEnd type="none" w="med" len="med"/>
                    </a:lnL>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extLst>
                  <a:ext uri="{0D108BD9-81ED-4DB2-BD59-A6C34878D82A}">
                    <a16:rowId xmlns:a16="http://schemas.microsoft.com/office/drawing/2014/main" xmlns="" val="1720408859"/>
                  </a:ext>
                </a:extLst>
              </a:tr>
              <a:tr h="467766">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0</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L w="19050" cap="flat" cmpd="sng" algn="ctr">
                      <a:solidFill>
                        <a:schemeClr val="tx1"/>
                      </a:solidFill>
                      <a:prstDash val="solid"/>
                      <a:round/>
                      <a:headEnd type="none" w="med" len="med"/>
                      <a:tailEnd type="none" w="med" len="med"/>
                    </a:lnL>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R w="19050" cap="flat" cmpd="sng" algn="ctr">
                      <a:solidFill>
                        <a:srgbClr val="FF0000"/>
                      </a:solidFill>
                      <a:prstDash val="solid"/>
                      <a:round/>
                      <a:headEnd type="none" w="med" len="med"/>
                      <a:tailEnd type="none" w="med" len="med"/>
                    </a:lnR>
                  </a:tcPr>
                </a:tc>
                <a:tc>
                  <a:txBody>
                    <a:bodyPr/>
                    <a:lstStyle/>
                    <a:p>
                      <a:pPr algn="ctr">
                        <a:spcAft>
                          <a:spcPts val="0"/>
                        </a:spcAft>
                      </a:pPr>
                      <a:r>
                        <a:rPr lang="en-US" sz="2200" b="1" kern="100" dirty="0">
                          <a:effectLst/>
                          <a:latin typeface="Times New Roman" panose="02020603050405020304" pitchFamily="18" charset="0"/>
                          <a:cs typeface="Times New Roman" panose="02020603050405020304" pitchFamily="18" charset="0"/>
                        </a:rPr>
                        <a:t>1</a:t>
                      </a:r>
                      <a:endParaRPr lang="zh-CN" sz="22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L w="19050" cap="flat" cmpd="sng" algn="ctr">
                      <a:solidFill>
                        <a:srgbClr val="FF0000"/>
                      </a:solidFill>
                      <a:prstDash val="solid"/>
                      <a:round/>
                      <a:headEnd type="none" w="med" len="med"/>
                      <a:tailEnd type="none" w="med" len="med"/>
                    </a:lnL>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1</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200" b="1" kern="100">
                          <a:effectLst/>
                          <a:latin typeface="Times New Roman" panose="02020603050405020304" pitchFamily="18" charset="0"/>
                          <a:cs typeface="Times New Roman" panose="02020603050405020304" pitchFamily="18" charset="0"/>
                        </a:rPr>
                        <a:t>d</a:t>
                      </a:r>
                      <a:endParaRPr lang="zh-CN" sz="2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lnL w="19050" cap="flat" cmpd="sng" algn="ctr">
                      <a:solidFill>
                        <a:schemeClr val="tx1"/>
                      </a:solidFill>
                      <a:prstDash val="solid"/>
                      <a:round/>
                      <a:headEnd type="none" w="med" len="med"/>
                      <a:tailEnd type="none" w="med" len="med"/>
                    </a:lnL>
                  </a:tcPr>
                </a:tc>
                <a:tc>
                  <a:txBody>
                    <a:bodyPr/>
                    <a:lstStyle/>
                    <a:p>
                      <a:pPr algn="ctr">
                        <a:spcAft>
                          <a:spcPts val="0"/>
                        </a:spcAft>
                      </a:pPr>
                      <a:r>
                        <a:rPr lang="en-US" sz="2200" b="1" kern="100" dirty="0">
                          <a:effectLst/>
                          <a:latin typeface="Times New Roman" panose="02020603050405020304" pitchFamily="18" charset="0"/>
                          <a:cs typeface="Times New Roman" panose="02020603050405020304" pitchFamily="18" charset="0"/>
                        </a:rPr>
                        <a:t>d</a:t>
                      </a:r>
                      <a:endParaRPr lang="zh-CN" sz="22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43164" marR="143164" marT="0" marB="0" anchor="ctr"/>
                </a:tc>
                <a:extLst>
                  <a:ext uri="{0D108BD9-81ED-4DB2-BD59-A6C34878D82A}">
                    <a16:rowId xmlns:a16="http://schemas.microsoft.com/office/drawing/2014/main" xmlns="" val="229238065"/>
                  </a:ext>
                </a:extLst>
              </a:tr>
            </a:tbl>
          </a:graphicData>
        </a:graphic>
      </p:graphicFrame>
    </p:spTree>
    <p:extLst>
      <p:ext uri="{BB962C8B-B14F-4D97-AF65-F5344CB8AC3E}">
        <p14:creationId xmlns:p14="http://schemas.microsoft.com/office/powerpoint/2010/main" val="146845399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47</a:t>
            </a:fld>
            <a:endParaRPr lang="zh-CN" altLang="en-US"/>
          </a:p>
        </p:txBody>
      </p:sp>
      <p:sp>
        <p:nvSpPr>
          <p:cNvPr id="6" name="文本框 5"/>
          <p:cNvSpPr txBox="1"/>
          <p:nvPr/>
        </p:nvSpPr>
        <p:spPr>
          <a:xfrm>
            <a:off x="290946" y="1073286"/>
            <a:ext cx="11526982" cy="581057"/>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3</a:t>
            </a:r>
            <a:r>
              <a:rPr lang="zh-CN" altLang="en-US" sz="2400" b="1" dirty="0" smtClean="0">
                <a:solidFill>
                  <a:srgbClr val="0000FF"/>
                </a:solidFill>
                <a:latin typeface="微软雅黑" panose="020B0503020204020204" pitchFamily="34" charset="-122"/>
                <a:ea typeface="微软雅黑" panose="020B0503020204020204" pitchFamily="34" charset="-122"/>
              </a:rPr>
              <a:t>）卡</a:t>
            </a:r>
            <a:r>
              <a:rPr lang="zh-CN" altLang="en-US" sz="2400" b="1" dirty="0">
                <a:solidFill>
                  <a:srgbClr val="0000FF"/>
                </a:solidFill>
                <a:latin typeface="微软雅黑" panose="020B0503020204020204" pitchFamily="34" charset="-122"/>
                <a:ea typeface="微软雅黑" panose="020B0503020204020204" pitchFamily="34" charset="-122"/>
              </a:rPr>
              <a:t>诺图化简</a:t>
            </a:r>
            <a:r>
              <a:rPr lang="zh-CN" altLang="en-US" sz="2400" b="1" dirty="0" smtClean="0">
                <a:solidFill>
                  <a:srgbClr val="0000FF"/>
                </a:solidFill>
                <a:latin typeface="微软雅黑" panose="020B0503020204020204" pitchFamily="34" charset="-122"/>
                <a:ea typeface="微软雅黑" panose="020B0503020204020204" pitchFamily="34" charset="-122"/>
              </a:rPr>
              <a:t>：</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组合逻辑电路设计实例</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graphicFrame>
        <p:nvGraphicFramePr>
          <p:cNvPr id="8" name="对象 7"/>
          <p:cNvGraphicFramePr>
            <a:graphicFrameLocks noChangeAspect="1"/>
          </p:cNvGraphicFramePr>
          <p:nvPr>
            <p:extLst>
              <p:ext uri="{D42A27DB-BD31-4B8C-83A1-F6EECF244321}">
                <p14:modId xmlns:p14="http://schemas.microsoft.com/office/powerpoint/2010/main" val="1893049328"/>
              </p:ext>
            </p:extLst>
          </p:nvPr>
        </p:nvGraphicFramePr>
        <p:xfrm>
          <a:off x="1099128" y="1705183"/>
          <a:ext cx="2567997" cy="2525898"/>
        </p:xfrm>
        <a:graphic>
          <a:graphicData uri="http://schemas.openxmlformats.org/presentationml/2006/ole">
            <mc:AlternateContent xmlns:mc="http://schemas.openxmlformats.org/markup-compatibility/2006">
              <mc:Choice xmlns:v="urn:schemas-microsoft-com:vml" Requires="v">
                <p:oleObj spid="_x0000_s74050" name="Visio" r:id="rId4" imgW="1353096" imgH="1330290" progId="Visio.Drawing.11">
                  <p:embed/>
                </p:oleObj>
              </mc:Choice>
              <mc:Fallback>
                <p:oleObj name="Visio" r:id="rId4" imgW="1353096" imgH="133029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9128" y="1705183"/>
                        <a:ext cx="2567997" cy="2525898"/>
                      </a:xfrm>
                      <a:prstGeom prst="rect">
                        <a:avLst/>
                      </a:prstGeom>
                      <a:solidFill>
                        <a:schemeClr val="tx2">
                          <a:lumMod val="20000"/>
                          <a:lumOff val="80000"/>
                        </a:schemeClr>
                      </a:solid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71548454"/>
              </p:ext>
            </p:extLst>
          </p:nvPr>
        </p:nvGraphicFramePr>
        <p:xfrm>
          <a:off x="4942384" y="1654343"/>
          <a:ext cx="2649041" cy="2572900"/>
        </p:xfrm>
        <a:graphic>
          <a:graphicData uri="http://schemas.openxmlformats.org/presentationml/2006/ole">
            <mc:AlternateContent xmlns:mc="http://schemas.openxmlformats.org/markup-compatibility/2006">
              <mc:Choice xmlns:v="urn:schemas-microsoft-com:vml" Requires="v">
                <p:oleObj spid="_x0000_s74051" name="Visio" r:id="rId6" imgW="1322571" imgH="1290600" progId="Visio.Drawing.11">
                  <p:embed/>
                </p:oleObj>
              </mc:Choice>
              <mc:Fallback>
                <p:oleObj name="Visio" r:id="rId6" imgW="1322571" imgH="1290600" progId="Visio.Drawing.11">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2384" y="1654343"/>
                        <a:ext cx="2649041" cy="2572900"/>
                      </a:xfrm>
                      <a:prstGeom prst="rect">
                        <a:avLst/>
                      </a:prstGeom>
                      <a:solidFill>
                        <a:schemeClr val="tx2">
                          <a:lumMod val="20000"/>
                          <a:lumOff val="80000"/>
                        </a:schemeClr>
                      </a:solidFill>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612195997"/>
              </p:ext>
            </p:extLst>
          </p:nvPr>
        </p:nvGraphicFramePr>
        <p:xfrm>
          <a:off x="8941859" y="1654343"/>
          <a:ext cx="2716741" cy="2638654"/>
        </p:xfrm>
        <a:graphic>
          <a:graphicData uri="http://schemas.openxmlformats.org/presentationml/2006/ole">
            <mc:AlternateContent xmlns:mc="http://schemas.openxmlformats.org/markup-compatibility/2006">
              <mc:Choice xmlns:v="urn:schemas-microsoft-com:vml" Requires="v">
                <p:oleObj spid="_x0000_s74052" name="Visio" r:id="rId8" imgW="1322571" imgH="1290600" progId="Visio.Drawing.11">
                  <p:embed/>
                </p:oleObj>
              </mc:Choice>
              <mc:Fallback>
                <p:oleObj name="Visio" r:id="rId8" imgW="1322571" imgH="1290600" progId="Visio.Drawing.11">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41859" y="1654343"/>
                        <a:ext cx="2716741" cy="2638654"/>
                      </a:xfrm>
                      <a:prstGeom prst="rect">
                        <a:avLst/>
                      </a:prstGeom>
                      <a:solidFill>
                        <a:schemeClr val="tx2">
                          <a:lumMod val="20000"/>
                          <a:lumOff val="80000"/>
                        </a:schemeClr>
                      </a:solidFill>
                    </p:spPr>
                  </p:pic>
                </p:oleObj>
              </mc:Fallback>
            </mc:AlternateContent>
          </a:graphicData>
        </a:graphic>
      </p:graphicFrame>
      <mc:AlternateContent xmlns:mc="http://schemas.openxmlformats.org/markup-compatibility/2006" xmlns:a14="http://schemas.microsoft.com/office/drawing/2010/main">
        <mc:Choice Requires="a14">
          <p:sp>
            <p:nvSpPr>
              <p:cNvPr id="21" name="文本框 5"/>
              <p:cNvSpPr txBox="1"/>
              <p:nvPr/>
            </p:nvSpPr>
            <p:spPr>
              <a:xfrm>
                <a:off x="853354" y="4414888"/>
                <a:ext cx="10402166" cy="2311402"/>
              </a:xfrm>
              <a:prstGeom prst="rect">
                <a:avLst/>
              </a:prstGeom>
              <a:solidFill>
                <a:schemeClr val="accent4">
                  <a:lumMod val="40000"/>
                  <a:lumOff val="60000"/>
                </a:schemeClr>
              </a:solidFill>
            </p:spPr>
            <p:txBody>
              <a:bodyPr wrap="square" rtlCol="0">
                <a:spAutoFit/>
              </a:bodyPr>
              <a:lstStyle/>
              <a:p>
                <a:pPr indent="269240"/>
                <a14:m>
                  <m:oMath xmlns:m="http://schemas.openxmlformats.org/officeDocument/2006/math">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𝑭</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𝑫</m:t>
                        </m:r>
                      </m:e>
                    </m:acc>
                    <m:d>
                      <m:dPr>
                        <m:ctrlPr>
                          <a:rPr lang="zh-CN" altLang="zh-CN" sz="2400" b="1" i="1" kern="100">
                            <a:effectLst/>
                            <a:latin typeface="Cambria Math"/>
                            <a:ea typeface="Cambria Math" panose="02040503050406030204" pitchFamily="18" charset="0"/>
                            <a:cs typeface="Times New Roman" panose="02020603050405020304" pitchFamily="18" charset="0"/>
                          </a:rPr>
                        </m:ctrlPr>
                      </m:dPr>
                      <m:e>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acc>
                      </m:e>
                    </m:d>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𝑫</m:t>
                    </m:r>
                    <m:d>
                      <m:dPr>
                        <m:ctrlPr>
                          <a:rPr lang="zh-CN" altLang="zh-CN" sz="2400" b="1" i="1" kern="100">
                            <a:effectLst/>
                            <a:latin typeface="Cambria Math"/>
                            <a:ea typeface="Cambria Math" panose="02040503050406030204" pitchFamily="18" charset="0"/>
                            <a:cs typeface="Times New Roman" panose="02020603050405020304" pitchFamily="18" charset="0"/>
                          </a:rPr>
                        </m:ctrlPr>
                      </m:dPr>
                      <m:e>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d>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𝑪𝑫</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𝑫</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p>
                <a:pPr indent="269240"/>
                <a14:m>
                  <m:oMath xmlns:m="http://schemas.openxmlformats.org/officeDocument/2006/math">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𝑫</m:t>
                        </m:r>
                      </m:e>
                    </m:acc>
                    <m:d>
                      <m:dPr>
                        <m:ctrlPr>
                          <a:rPr lang="zh-CN" altLang="zh-CN" sz="2400" b="1" i="1" kern="100">
                            <a:effectLst/>
                            <a:latin typeface="Cambria Math"/>
                            <a:ea typeface="Cambria Math" panose="02040503050406030204" pitchFamily="18" charset="0"/>
                            <a:cs typeface="Times New Roman" panose="02020603050405020304" pitchFamily="18" charset="0"/>
                          </a:rPr>
                        </m:ctrlPr>
                      </m:d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d>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𝑫</m:t>
                    </m:r>
                    <m:d>
                      <m:dPr>
                        <m:ctrlPr>
                          <a:rPr lang="zh-CN" altLang="zh-CN" sz="2400" b="1" i="1" kern="100">
                            <a:effectLst/>
                            <a:latin typeface="Cambria Math"/>
                            <a:ea typeface="Cambria Math" panose="02040503050406030204" pitchFamily="18" charset="0"/>
                            <a:cs typeface="Times New Roman" panose="02020603050405020304" pitchFamily="18" charset="0"/>
                          </a:rPr>
                        </m:ctrlPr>
                      </m:dPr>
                      <m:e>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acc>
                      </m:e>
                    </m:d>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𝑪𝑫</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𝑫</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p>
                <a:pPr indent="269240"/>
                <a14:m>
                  <m:oMath xmlns:m="http://schemas.openxmlformats.org/officeDocument/2006/math">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𝑫</m:t>
                        </m:r>
                      </m:e>
                    </m:acc>
                    <m:d>
                      <m:dPr>
                        <m:ctrlPr>
                          <a:rPr lang="zh-CN" altLang="zh-CN" sz="2400" b="1" i="1" kern="100">
                            <a:effectLst/>
                            <a:latin typeface="Cambria Math"/>
                            <a:ea typeface="Cambria Math" panose="02040503050406030204" pitchFamily="18" charset="0"/>
                            <a:cs typeface="Times New Roman" panose="02020603050405020304" pitchFamily="18" charset="0"/>
                          </a:rPr>
                        </m:ctrlPr>
                      </m:d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d>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𝑫</m:t>
                    </m:r>
                    <m:d>
                      <m:dPr>
                        <m:ctrlPr>
                          <a:rPr lang="zh-CN" altLang="zh-CN" sz="2400" b="1" i="1" kern="100">
                            <a:effectLst/>
                            <a:latin typeface="Cambria Math"/>
                            <a:ea typeface="Cambria Math" panose="02040503050406030204" pitchFamily="18" charset="0"/>
                            <a:cs typeface="Times New Roman" panose="02020603050405020304" pitchFamily="18" charset="0"/>
                          </a:rPr>
                        </m:ctrlPr>
                      </m:dPr>
                      <m:e>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acc>
                      </m:e>
                    </m:d>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𝑫</m:t>
                    </m:r>
                    <m:d>
                      <m:dPr>
                        <m:ctrlPr>
                          <a:rPr lang="zh-CN" altLang="zh-CN" sz="2400" b="1" i="1" kern="100">
                            <a:effectLst/>
                            <a:latin typeface="Cambria Math"/>
                            <a:ea typeface="Cambria Math" panose="02040503050406030204" pitchFamily="18" charset="0"/>
                            <a:cs typeface="Times New Roman" panose="02020603050405020304" pitchFamily="18" charset="0"/>
                          </a:rPr>
                        </m:ctrlPr>
                      </m:d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d>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𝑫</m:t>
                        </m:r>
                      </m:e>
                    </m:acc>
                    <m:d>
                      <m:dPr>
                        <m:ctrlPr>
                          <a:rPr lang="zh-CN" altLang="zh-CN" sz="2400" b="1" i="1" kern="100">
                            <a:effectLst/>
                            <a:latin typeface="Cambria Math"/>
                            <a:ea typeface="Cambria Math" panose="02040503050406030204" pitchFamily="18" charset="0"/>
                            <a:cs typeface="Times New Roman" panose="02020603050405020304" pitchFamily="18" charset="0"/>
                          </a:rPr>
                        </m:ctrlPr>
                      </m:dPr>
                      <m:e>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acc>
                      </m:e>
                    </m:d>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p>
                <a:pPr indent="269240"/>
                <a14:m>
                  <m:oMath xmlns:m="http://schemas.openxmlformats.org/officeDocument/2006/math">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d>
                      <m:dPr>
                        <m:ctrlPr>
                          <a:rPr lang="zh-CN" altLang="zh-CN" sz="2400" b="1" i="1" kern="100">
                            <a:effectLst/>
                            <a:latin typeface="Cambria Math"/>
                            <a:ea typeface="Cambria Math" panose="02040503050406030204" pitchFamily="18" charset="0"/>
                            <a:cs typeface="Times New Roman" panose="02020603050405020304" pitchFamily="18" charset="0"/>
                          </a:rPr>
                        </m:ctrlPr>
                      </m:d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𝑫</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d>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d>
                      <m:dPr>
                        <m:ctrlPr>
                          <a:rPr lang="zh-CN" altLang="zh-CN" sz="2400" b="1" i="1" kern="100">
                            <a:effectLst/>
                            <a:latin typeface="Cambria Math"/>
                            <a:ea typeface="Cambria Math" panose="02040503050406030204" pitchFamily="18" charset="0"/>
                            <a:cs typeface="Times New Roman" panose="02020603050405020304" pitchFamily="18" charset="0"/>
                          </a:rPr>
                        </m:ctrlPr>
                      </m:dPr>
                      <m:e>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𝑫</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acc>
                      </m:e>
                    </m:d>
                  </m:oMath>
                </a14:m>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p>
                <a:pPr indent="269240"/>
                <a14:m>
                  <m:oMath xmlns:m="http://schemas.openxmlformats.org/officeDocument/2006/math">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𝑫</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𝑫</m:t>
                    </m:r>
                  </m:oMath>
                </a14:m>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p>
                <a:pPr indent="269240"/>
                <a14:m>
                  <m:oMath xmlns:m="http://schemas.openxmlformats.org/officeDocument/2006/math">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𝑭</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𝑨𝑩</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𝑪𝑫</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𝑩𝑫</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𝑩𝑪</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𝑨𝑫</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𝑨𝑪</m:t>
                    </m:r>
                  </m:oMath>
                </a14:m>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b="1" kern="100" dirty="0" smtClean="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1" name="文本框 5"/>
              <p:cNvSpPr txBox="1">
                <a:spLocks noRot="1" noChangeAspect="1" noMove="1" noResize="1" noEditPoints="1" noAdjustHandles="1" noChangeArrowheads="1" noChangeShapeType="1" noTextEdit="1"/>
              </p:cNvSpPr>
              <p:nvPr/>
            </p:nvSpPr>
            <p:spPr>
              <a:xfrm>
                <a:off x="853354" y="4414888"/>
                <a:ext cx="10402166" cy="2311402"/>
              </a:xfrm>
              <a:prstGeom prst="rect">
                <a:avLst/>
              </a:prstGeom>
              <a:blipFill rotWithShape="1">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8243310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48</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组合逻辑电路设计实例</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graphicFrame>
        <p:nvGraphicFramePr>
          <p:cNvPr id="22" name="对象 21"/>
          <p:cNvGraphicFramePr>
            <a:graphicFrameLocks noChangeAspect="1"/>
          </p:cNvGraphicFramePr>
          <p:nvPr>
            <p:extLst>
              <p:ext uri="{D42A27DB-BD31-4B8C-83A1-F6EECF244321}">
                <p14:modId xmlns:p14="http://schemas.microsoft.com/office/powerpoint/2010/main" val="3316815584"/>
              </p:ext>
            </p:extLst>
          </p:nvPr>
        </p:nvGraphicFramePr>
        <p:xfrm>
          <a:off x="1922423" y="2029359"/>
          <a:ext cx="7916902" cy="4457166"/>
        </p:xfrm>
        <a:graphic>
          <a:graphicData uri="http://schemas.openxmlformats.org/presentationml/2006/ole">
            <mc:AlternateContent xmlns:mc="http://schemas.openxmlformats.org/markup-compatibility/2006">
              <mc:Choice xmlns:v="urn:schemas-microsoft-com:vml" Requires="v">
                <p:oleObj spid="_x0000_s74859" name="Visio" r:id="rId4" imgW="3815358" imgH="2147040" progId="Visio.Drawing.11">
                  <p:embed/>
                </p:oleObj>
              </mc:Choice>
              <mc:Fallback>
                <p:oleObj name="Visio" r:id="rId4" imgW="3815358" imgH="214704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2423" y="2029359"/>
                        <a:ext cx="7916902" cy="4457166"/>
                      </a:xfrm>
                      <a:prstGeom prst="rect">
                        <a:avLst/>
                      </a:prstGeom>
                      <a:solidFill>
                        <a:schemeClr val="accent5">
                          <a:lumMod val="20000"/>
                          <a:lumOff val="80000"/>
                        </a:schemeClr>
                      </a:solidFill>
                    </p:spPr>
                  </p:pic>
                </p:oleObj>
              </mc:Fallback>
            </mc:AlternateContent>
          </a:graphicData>
        </a:graphic>
      </p:graphicFrame>
      <p:sp>
        <p:nvSpPr>
          <p:cNvPr id="8" name="矩形 7"/>
          <p:cNvSpPr/>
          <p:nvPr/>
        </p:nvSpPr>
        <p:spPr>
          <a:xfrm>
            <a:off x="835102" y="1302413"/>
            <a:ext cx="2874505" cy="461665"/>
          </a:xfrm>
          <a:prstGeom prst="rect">
            <a:avLst/>
          </a:prstGeom>
        </p:spPr>
        <p:txBody>
          <a:bodyPr wrap="none">
            <a:spAutoFit/>
          </a:bodyPr>
          <a:lstStyle/>
          <a:p>
            <a:pPr marL="342900" indent="-342900">
              <a:buClr>
                <a:srgbClr val="3859CD"/>
              </a:buClr>
              <a:buFont typeface="Wingdings" panose="05000000000000000000" pitchFamily="2" charset="2"/>
              <a:buChar char="n"/>
            </a:pPr>
            <a:r>
              <a:rPr lang="zh-CN" altLang="en-US" sz="2400" b="1" kern="1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b="1" kern="1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）画出</a:t>
            </a:r>
            <a:r>
              <a:rPr lang="zh-CN" altLang="en-US" sz="2400" b="1" kern="1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电路图</a:t>
            </a:r>
            <a:endParaRPr lang="zh-CN" altLang="zh-CN" sz="2400" b="1" kern="1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文本框 5"/>
              <p:cNvSpPr txBox="1"/>
              <p:nvPr/>
            </p:nvSpPr>
            <p:spPr>
              <a:xfrm>
                <a:off x="3982179" y="1074297"/>
                <a:ext cx="5857146" cy="830997"/>
              </a:xfrm>
              <a:prstGeom prst="rect">
                <a:avLst/>
              </a:prstGeom>
              <a:solidFill>
                <a:schemeClr val="accent6">
                  <a:lumMod val="40000"/>
                  <a:lumOff val="60000"/>
                </a:schemeClr>
              </a:solidFill>
            </p:spPr>
            <p:txBody>
              <a:bodyPr wrap="square" rtlCol="0">
                <a:spAutoFit/>
              </a:bodyPr>
              <a:lstStyle/>
              <a:p>
                <a:pPr indent="269240"/>
                <a14:m>
                  <m:oMath xmlns:m="http://schemas.openxmlformats.org/officeDocument/2006/math">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𝑭</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𝑫</m:t>
                    </m:r>
                  </m:oMath>
                </a14:m>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p>
                <a:pPr indent="269240"/>
                <a14:m>
                  <m:oMath xmlns:m="http://schemas.openxmlformats.org/officeDocument/2006/math">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𝑭</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𝑨𝑩</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𝑪𝑫</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𝑩𝑫</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𝑩𝑪</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𝑨𝑫</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𝑨𝑪</m:t>
                    </m:r>
                  </m:oMath>
                </a14:m>
                <a:r>
                  <a:rPr lang="en-US" altLang="zh-CN" sz="2400" b="1" kern="100" dirty="0" smtClean="0">
                    <a:effectLst/>
                    <a:latin typeface="Times New Roman" panose="02020603050405020304" pitchFamily="18" charset="0"/>
                    <a:ea typeface="宋体" panose="02010600030101010101" pitchFamily="2" charset="-122"/>
                    <a:cs typeface="Times New Roman" panose="02020603050405020304" pitchFamily="18" charset="0"/>
                  </a:rPr>
                  <a:t>                               </a:t>
                </a:r>
              </a:p>
            </p:txBody>
          </p:sp>
        </mc:Choice>
        <mc:Fallback xmlns="">
          <p:sp>
            <p:nvSpPr>
              <p:cNvPr id="18" name="文本框 5"/>
              <p:cNvSpPr txBox="1">
                <a:spLocks noRot="1" noChangeAspect="1" noMove="1" noResize="1" noEditPoints="1" noAdjustHandles="1" noChangeArrowheads="1" noChangeShapeType="1" noTextEdit="1"/>
              </p:cNvSpPr>
              <p:nvPr/>
            </p:nvSpPr>
            <p:spPr>
              <a:xfrm>
                <a:off x="3982179" y="1074297"/>
                <a:ext cx="5857146" cy="830997"/>
              </a:xfrm>
              <a:prstGeom prst="rect">
                <a:avLst/>
              </a:prstGeom>
              <a:blipFill rotWithShape="1">
                <a:blip r:embed="rId6"/>
                <a:stretch>
                  <a:fillRect b="-7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028274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49</a:t>
            </a:fld>
            <a:endParaRPr lang="zh-CN" altLang="en-US"/>
          </a:p>
        </p:txBody>
      </p:sp>
      <p:sp>
        <p:nvSpPr>
          <p:cNvPr id="6" name="文本框 5"/>
          <p:cNvSpPr txBox="1"/>
          <p:nvPr/>
        </p:nvSpPr>
        <p:spPr>
          <a:xfrm>
            <a:off x="538899" y="1073285"/>
            <a:ext cx="11114202" cy="3970318"/>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4.11】	</a:t>
            </a:r>
            <a:r>
              <a:rPr lang="zh-CN" altLang="en-US" sz="2400" b="1" dirty="0">
                <a:latin typeface="微软雅黑" panose="020B0503020204020204" pitchFamily="34" charset="-122"/>
                <a:ea typeface="微软雅黑" panose="020B0503020204020204" pitchFamily="34" charset="-122"/>
              </a:rPr>
              <a:t>试设计一个数值检测器，其输入为</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位</a:t>
            </a:r>
            <a:r>
              <a:rPr lang="en-US" altLang="zh-CN" sz="2400" b="1" dirty="0">
                <a:latin typeface="微软雅黑" panose="020B0503020204020204" pitchFamily="34" charset="-122"/>
                <a:ea typeface="微软雅黑" panose="020B0503020204020204" pitchFamily="34" charset="-122"/>
              </a:rPr>
              <a:t>8421-BCD</a:t>
            </a:r>
            <a:r>
              <a:rPr lang="zh-CN" altLang="en-US" sz="2400" b="1" dirty="0">
                <a:latin typeface="微软雅黑" panose="020B0503020204020204" pitchFamily="34" charset="-122"/>
                <a:ea typeface="微软雅黑" panose="020B0503020204020204" pitchFamily="34" charset="-122"/>
              </a:rPr>
              <a:t>码（</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位二进制），输出为</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；输入对应的十进制数为</a:t>
            </a: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，当</a:t>
            </a:r>
            <a:r>
              <a:rPr lang="en-US" altLang="zh-CN" sz="2400" b="1" dirty="0">
                <a:latin typeface="微软雅黑" panose="020B0503020204020204" pitchFamily="34" charset="-122"/>
                <a:ea typeface="微软雅黑" panose="020B0503020204020204" pitchFamily="34" charset="-122"/>
              </a:rPr>
              <a:t>3≤x≤6</a:t>
            </a:r>
            <a:r>
              <a:rPr lang="zh-CN" altLang="en-US" sz="2400" b="1" dirty="0">
                <a:latin typeface="微软雅黑" panose="020B0503020204020204" pitchFamily="34" charset="-122"/>
                <a:ea typeface="微软雅黑" panose="020B0503020204020204" pitchFamily="34" charset="-122"/>
              </a:rPr>
              <a:t>时，</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有指示。</a:t>
            </a:r>
            <a:r>
              <a:rPr lang="zh-CN" altLang="en-US" sz="2400" b="1" dirty="0">
                <a:solidFill>
                  <a:srgbClr val="FF0000"/>
                </a:solidFill>
                <a:latin typeface="微软雅黑" panose="020B0503020204020204" pitchFamily="34" charset="-122"/>
                <a:ea typeface="微软雅黑" panose="020B0503020204020204" pitchFamily="34" charset="-122"/>
              </a:rPr>
              <a:t>请使用与非门实现，不允许有反变量输入。</a:t>
            </a:r>
          </a:p>
          <a:p>
            <a:pPr marL="342900" indent="-342900" defTabSz="540000">
              <a:lnSpc>
                <a:spcPct val="150000"/>
              </a:lnSpc>
              <a:buClr>
                <a:srgbClr val="3859CD"/>
              </a:buClr>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1</a:t>
            </a:r>
            <a:r>
              <a:rPr lang="zh-CN" altLang="en-US" sz="2400" b="1" dirty="0" smtClean="0">
                <a:solidFill>
                  <a:srgbClr val="0000FF"/>
                </a:solidFill>
                <a:latin typeface="微软雅黑" panose="020B0503020204020204" pitchFamily="34" charset="-122"/>
                <a:ea typeface="微软雅黑" panose="020B0503020204020204" pitchFamily="34" charset="-122"/>
              </a:rPr>
              <a:t>）进行</a:t>
            </a:r>
            <a:r>
              <a:rPr lang="zh-CN" altLang="en-US" sz="2400" b="1" dirty="0">
                <a:solidFill>
                  <a:srgbClr val="0000FF"/>
                </a:solidFill>
                <a:latin typeface="微软雅黑" panose="020B0503020204020204" pitchFamily="34" charset="-122"/>
                <a:ea typeface="微软雅黑" panose="020B0503020204020204" pitchFamily="34" charset="-122"/>
              </a:rPr>
              <a:t>逻辑定义：</a:t>
            </a:r>
            <a:r>
              <a:rPr lang="zh-CN" altLang="en-US" sz="2400" b="1" dirty="0">
                <a:latin typeface="微软雅黑" panose="020B0503020204020204" pitchFamily="34" charset="-122"/>
                <a:ea typeface="微软雅黑" panose="020B0503020204020204" pitchFamily="34" charset="-122"/>
              </a:rPr>
              <a:t>设</a:t>
            </a:r>
            <a:r>
              <a:rPr lang="en-US" altLang="zh-CN" sz="2400" b="1" dirty="0">
                <a:latin typeface="微软雅黑" panose="020B0503020204020204" pitchFamily="34" charset="-122"/>
                <a:ea typeface="微软雅黑" panose="020B0503020204020204" pitchFamily="34" charset="-122"/>
              </a:rPr>
              <a:t>8421-BCD</a:t>
            </a:r>
            <a:r>
              <a:rPr lang="zh-CN" altLang="en-US" sz="2400" b="1" dirty="0">
                <a:latin typeface="微软雅黑" panose="020B0503020204020204" pitchFamily="34" charset="-122"/>
                <a:ea typeface="微软雅黑" panose="020B0503020204020204" pitchFamily="34" charset="-122"/>
              </a:rPr>
              <a:t>码输入变量为</a:t>
            </a:r>
            <a:r>
              <a:rPr lang="en-US" altLang="zh-CN" sz="2400" b="1" dirty="0">
                <a:latin typeface="微软雅黑" panose="020B0503020204020204" pitchFamily="34" charset="-122"/>
                <a:ea typeface="微软雅黑" panose="020B0503020204020204" pitchFamily="34" charset="-122"/>
              </a:rPr>
              <a:t>X</a:t>
            </a:r>
            <a:r>
              <a:rPr lang="en-US" altLang="zh-CN" sz="2400" b="1" baseline="-25000" dirty="0">
                <a:latin typeface="微软雅黑" panose="020B0503020204020204" pitchFamily="34" charset="-122"/>
                <a:ea typeface="微软雅黑" panose="020B0503020204020204" pitchFamily="34" charset="-122"/>
              </a:rPr>
              <a:t>8</a:t>
            </a:r>
            <a:r>
              <a:rPr lang="en-US" altLang="zh-CN" sz="2400" b="1" dirty="0">
                <a:latin typeface="微软雅黑" panose="020B0503020204020204" pitchFamily="34" charset="-122"/>
                <a:ea typeface="微软雅黑" panose="020B0503020204020204" pitchFamily="34" charset="-122"/>
              </a:rPr>
              <a:t> X</a:t>
            </a:r>
            <a:r>
              <a:rPr lang="en-US" altLang="zh-CN" sz="2400" b="1" baseline="-25000" dirty="0">
                <a:latin typeface="微软雅黑" panose="020B0503020204020204" pitchFamily="34" charset="-122"/>
                <a:ea typeface="微软雅黑" panose="020B0503020204020204" pitchFamily="34" charset="-122"/>
              </a:rPr>
              <a:t>4</a:t>
            </a:r>
            <a:r>
              <a:rPr lang="en-US" altLang="zh-CN" sz="2400" b="1" dirty="0">
                <a:latin typeface="微软雅黑" panose="020B0503020204020204" pitchFamily="34" charset="-122"/>
                <a:ea typeface="微软雅黑" panose="020B0503020204020204" pitchFamily="34" charset="-122"/>
              </a:rPr>
              <a:t> X</a:t>
            </a:r>
            <a:r>
              <a:rPr lang="en-US" altLang="zh-CN" sz="2400" b="1" baseline="-25000" dirty="0">
                <a:latin typeface="微软雅黑" panose="020B0503020204020204" pitchFamily="34" charset="-122"/>
                <a:ea typeface="微软雅黑" panose="020B0503020204020204" pitchFamily="34" charset="-122"/>
              </a:rPr>
              <a:t>2</a:t>
            </a:r>
            <a:r>
              <a:rPr lang="en-US" altLang="zh-CN" sz="2400" b="1" dirty="0">
                <a:latin typeface="微软雅黑" panose="020B0503020204020204" pitchFamily="34" charset="-122"/>
                <a:ea typeface="微软雅黑" panose="020B0503020204020204" pitchFamily="34" charset="-122"/>
              </a:rPr>
              <a:t> X</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，其中</a:t>
            </a:r>
            <a:r>
              <a:rPr lang="en-US" altLang="zh-CN" sz="2400" b="1" dirty="0">
                <a:latin typeface="微软雅黑" panose="020B0503020204020204" pitchFamily="34" charset="-122"/>
                <a:ea typeface="微软雅黑" panose="020B0503020204020204" pitchFamily="34" charset="-122"/>
              </a:rPr>
              <a:t>X</a:t>
            </a:r>
            <a:r>
              <a:rPr lang="en-US" altLang="zh-CN" sz="2400" b="1" baseline="-25000" dirty="0">
                <a:latin typeface="微软雅黑" panose="020B0503020204020204" pitchFamily="34" charset="-122"/>
                <a:ea typeface="微软雅黑" panose="020B0503020204020204" pitchFamily="34" charset="-122"/>
              </a:rPr>
              <a:t>8</a:t>
            </a:r>
            <a:r>
              <a:rPr lang="zh-CN" altLang="en-US" sz="2400" b="1" dirty="0">
                <a:latin typeface="微软雅黑" panose="020B0503020204020204" pitchFamily="34" charset="-122"/>
                <a:ea typeface="微软雅黑" panose="020B0503020204020204" pitchFamily="34" charset="-122"/>
              </a:rPr>
              <a:t>为最高有效位。设输出指示变量为</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F=1</a:t>
            </a:r>
            <a:r>
              <a:rPr lang="zh-CN" altLang="en-US" sz="2400" b="1" dirty="0">
                <a:latin typeface="微软雅黑" panose="020B0503020204020204" pitchFamily="34" charset="-122"/>
                <a:ea typeface="微软雅黑" panose="020B0503020204020204" pitchFamily="34" charset="-122"/>
              </a:rPr>
              <a:t>表明</a:t>
            </a:r>
            <a:r>
              <a:rPr lang="en-US" altLang="zh-CN" sz="2400" b="1" dirty="0">
                <a:latin typeface="微软雅黑" panose="020B0503020204020204" pitchFamily="34" charset="-122"/>
                <a:ea typeface="微软雅黑" panose="020B0503020204020204" pitchFamily="34" charset="-122"/>
              </a:rPr>
              <a:t>BCD</a:t>
            </a:r>
            <a:r>
              <a:rPr lang="zh-CN" altLang="en-US" sz="2400" b="1" dirty="0">
                <a:latin typeface="微软雅黑" panose="020B0503020204020204" pitchFamily="34" charset="-122"/>
                <a:ea typeface="微软雅黑" panose="020B0503020204020204" pitchFamily="34" charset="-122"/>
              </a:rPr>
              <a:t>码在区间</a:t>
            </a:r>
            <a:r>
              <a:rPr lang="en-US" altLang="zh-CN" sz="2400" b="1" dirty="0">
                <a:latin typeface="微软雅黑" panose="020B0503020204020204" pitchFamily="34" charset="-122"/>
                <a:ea typeface="微软雅黑" panose="020B0503020204020204" pitchFamily="34" charset="-122"/>
              </a:rPr>
              <a:t>[3,6]</a:t>
            </a:r>
            <a:r>
              <a:rPr lang="zh-CN" altLang="en-US" sz="2400" b="1" dirty="0">
                <a:latin typeface="微软雅黑" panose="020B0503020204020204" pitchFamily="34" charset="-122"/>
                <a:ea typeface="微软雅黑" panose="020B0503020204020204" pitchFamily="34" charset="-122"/>
              </a:rPr>
              <a:t>中，</a:t>
            </a:r>
            <a:r>
              <a:rPr lang="en-US" altLang="zh-CN" sz="2400" b="1" dirty="0">
                <a:latin typeface="微软雅黑" panose="020B0503020204020204" pitchFamily="34" charset="-122"/>
                <a:ea typeface="微软雅黑" panose="020B0503020204020204" pitchFamily="34" charset="-122"/>
              </a:rPr>
              <a:t>F=0</a:t>
            </a:r>
            <a:r>
              <a:rPr lang="zh-CN" altLang="en-US" sz="2400" b="1" dirty="0">
                <a:latin typeface="微软雅黑" panose="020B0503020204020204" pitchFamily="34" charset="-122"/>
                <a:ea typeface="微软雅黑" panose="020B0503020204020204" pitchFamily="34" charset="-122"/>
              </a:rPr>
              <a:t>表明</a:t>
            </a:r>
            <a:r>
              <a:rPr lang="en-US" altLang="zh-CN" sz="2400" b="1" dirty="0">
                <a:latin typeface="微软雅黑" panose="020B0503020204020204" pitchFamily="34" charset="-122"/>
                <a:ea typeface="微软雅黑" panose="020B0503020204020204" pitchFamily="34" charset="-122"/>
              </a:rPr>
              <a:t>BCD</a:t>
            </a:r>
            <a:r>
              <a:rPr lang="zh-CN" altLang="en-US" sz="2400" b="1" dirty="0">
                <a:latin typeface="微软雅黑" panose="020B0503020204020204" pitchFamily="34" charset="-122"/>
                <a:ea typeface="微软雅黑" panose="020B0503020204020204" pitchFamily="34" charset="-122"/>
              </a:rPr>
              <a:t>码＞</a:t>
            </a:r>
            <a:r>
              <a:rPr lang="en-US" altLang="zh-CN" sz="2400" b="1" dirty="0">
                <a:latin typeface="微软雅黑" panose="020B0503020204020204" pitchFamily="34" charset="-122"/>
                <a:ea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rPr>
              <a:t>或者＜</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a:t>
            </a:r>
          </a:p>
          <a:p>
            <a:pPr marL="342900" indent="-342900" defTabSz="540000">
              <a:lnSpc>
                <a:spcPct val="150000"/>
              </a:lnSpc>
              <a:buClr>
                <a:srgbClr val="3859CD"/>
              </a:buClr>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2</a:t>
            </a:r>
            <a:r>
              <a:rPr lang="zh-CN" altLang="en-US" sz="2400" b="1" dirty="0" smtClean="0">
                <a:solidFill>
                  <a:srgbClr val="0000FF"/>
                </a:solidFill>
                <a:latin typeface="微软雅黑" panose="020B0503020204020204" pitchFamily="34" charset="-122"/>
                <a:ea typeface="微软雅黑" panose="020B0503020204020204" pitchFamily="34" charset="-122"/>
              </a:rPr>
              <a:t>）列出真值表：</a:t>
            </a:r>
            <a:r>
              <a:rPr lang="zh-CN" altLang="en-US" sz="2400" b="1" dirty="0" smtClean="0">
                <a:latin typeface="微软雅黑" panose="020B0503020204020204" pitchFamily="34" charset="-122"/>
                <a:ea typeface="微软雅黑" panose="020B0503020204020204" pitchFamily="34" charset="-122"/>
              </a:rPr>
              <a:t>编码</a:t>
            </a:r>
            <a:r>
              <a:rPr lang="en-US" altLang="zh-CN" sz="2400" b="1" dirty="0">
                <a:latin typeface="微软雅黑" panose="020B0503020204020204" pitchFamily="34" charset="-122"/>
                <a:ea typeface="微软雅黑" panose="020B0503020204020204" pitchFamily="34" charset="-122"/>
              </a:rPr>
              <a:t>1010~1111</a:t>
            </a:r>
            <a:r>
              <a:rPr lang="zh-CN" altLang="en-US" sz="2400" b="1" dirty="0">
                <a:latin typeface="微软雅黑" panose="020B0503020204020204" pitchFamily="34" charset="-122"/>
                <a:ea typeface="微软雅黑" panose="020B0503020204020204" pitchFamily="34" charset="-122"/>
              </a:rPr>
              <a:t>为非法</a:t>
            </a:r>
            <a:r>
              <a:rPr lang="en-US" altLang="zh-CN" sz="2400" b="1" dirty="0">
                <a:latin typeface="微软雅黑" panose="020B0503020204020204" pitchFamily="34" charset="-122"/>
                <a:ea typeface="微软雅黑" panose="020B0503020204020204" pitchFamily="34" charset="-122"/>
              </a:rPr>
              <a:t>BCD</a:t>
            </a:r>
            <a:r>
              <a:rPr lang="zh-CN" altLang="en-US" sz="2400" b="1" dirty="0">
                <a:latin typeface="微软雅黑" panose="020B0503020204020204" pitchFamily="34" charset="-122"/>
                <a:ea typeface="微软雅黑" panose="020B0503020204020204" pitchFamily="34" charset="-122"/>
              </a:rPr>
              <a:t>码</a:t>
            </a:r>
            <a:r>
              <a:rPr lang="zh-CN" altLang="en-US" sz="2400" b="1" dirty="0" smtClean="0">
                <a:latin typeface="微软雅黑" panose="020B0503020204020204" pitchFamily="34" charset="-122"/>
                <a:ea typeface="微软雅黑" panose="020B0503020204020204" pitchFamily="34" charset="-122"/>
              </a:rPr>
              <a:t>，对应</a:t>
            </a:r>
            <a:r>
              <a:rPr lang="zh-CN" altLang="en-US" sz="2400" b="1" dirty="0">
                <a:latin typeface="微软雅黑" panose="020B0503020204020204" pitchFamily="34" charset="-122"/>
                <a:ea typeface="微软雅黑" panose="020B0503020204020204" pitchFamily="34" charset="-122"/>
              </a:rPr>
              <a:t>输出</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为</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，是无关项。</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组合逻辑电路设计实例</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spTree>
    <p:extLst>
      <p:ext uri="{BB962C8B-B14F-4D97-AF65-F5344CB8AC3E}">
        <p14:creationId xmlns:p14="http://schemas.microsoft.com/office/powerpoint/2010/main" val="76707120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a:t>
            </a:fld>
            <a:endParaRPr lang="zh-CN" altLang="en-US"/>
          </a:p>
        </p:txBody>
      </p:sp>
      <p:sp>
        <p:nvSpPr>
          <p:cNvPr id="6" name="文本框 5"/>
          <p:cNvSpPr txBox="1"/>
          <p:nvPr/>
        </p:nvSpPr>
        <p:spPr>
          <a:xfrm>
            <a:off x="622170" y="1073286"/>
            <a:ext cx="7918516" cy="5078313"/>
          </a:xfrm>
          <a:prstGeom prst="rect">
            <a:avLst/>
          </a:prstGeom>
          <a:noFill/>
        </p:spPr>
        <p:txBody>
          <a:bodyPr wrap="square" rtlCol="0">
            <a:spAutoFit/>
          </a:bodyPr>
          <a:lstStyle/>
          <a:p>
            <a:pPr marL="342900" indent="-342900" defTabSz="540000">
              <a:lnSpc>
                <a:spcPct val="150000"/>
              </a:lnSpc>
              <a:buClr>
                <a:srgbClr val="235EB8"/>
              </a:buClr>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电路：</a:t>
            </a:r>
            <a:r>
              <a:rPr lang="zh-CN" altLang="en-US" sz="2400" b="1" dirty="0" smtClean="0">
                <a:latin typeface="微软雅黑" panose="020B0503020204020204" pitchFamily="34" charset="-122"/>
                <a:ea typeface="微软雅黑" panose="020B0503020204020204" pitchFamily="34" charset="-122"/>
              </a:rPr>
              <a:t>可以</a:t>
            </a:r>
            <a:r>
              <a:rPr lang="zh-CN" altLang="en-US" sz="2400" b="1" dirty="0">
                <a:latin typeface="微软雅黑" panose="020B0503020204020204" pitchFamily="34" charset="-122"/>
                <a:ea typeface="微软雅黑" panose="020B0503020204020204" pitchFamily="34" charset="-122"/>
              </a:rPr>
              <a:t>看成是元件构成的</a:t>
            </a:r>
            <a:r>
              <a:rPr lang="zh-CN" altLang="en-US" sz="2400" b="1" dirty="0" smtClean="0">
                <a:latin typeface="微软雅黑" panose="020B0503020204020204" pitchFamily="34" charset="-122"/>
                <a:ea typeface="微软雅黑" panose="020B0503020204020204" pitchFamily="34" charset="-122"/>
              </a:rPr>
              <a:t>网络；</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元件：</a:t>
            </a:r>
            <a:r>
              <a:rPr lang="zh-CN" altLang="en-US" sz="2400" b="1" dirty="0" smtClean="0">
                <a:latin typeface="微软雅黑" panose="020B0503020204020204" pitchFamily="34" charset="-122"/>
                <a:ea typeface="微软雅黑" panose="020B0503020204020204" pitchFamily="34" charset="-122"/>
              </a:rPr>
              <a:t>本身</a:t>
            </a:r>
            <a:r>
              <a:rPr lang="zh-CN" altLang="en-US" sz="2400" b="1" dirty="0">
                <a:latin typeface="微软雅黑" panose="020B0503020204020204" pitchFamily="34" charset="-122"/>
                <a:ea typeface="微软雅黑" panose="020B0503020204020204" pitchFamily="34" charset="-122"/>
              </a:rPr>
              <a:t>也是带有输入、输出和特征规范的电路</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元件</a:t>
            </a:r>
            <a:r>
              <a:rPr lang="zh-CN" altLang="en-US" sz="2400" b="1" dirty="0">
                <a:solidFill>
                  <a:srgbClr val="FF0000"/>
                </a:solidFill>
                <a:latin typeface="微软雅黑" panose="020B0503020204020204" pitchFamily="34" charset="-122"/>
                <a:ea typeface="微软雅黑" panose="020B0503020204020204" pitchFamily="34" charset="-122"/>
              </a:rPr>
              <a:t>之间由导线连接</a:t>
            </a:r>
            <a:r>
              <a:rPr lang="zh-CN" altLang="en-US" sz="2400" b="1" dirty="0">
                <a:latin typeface="微软雅黑" panose="020B0503020204020204" pitchFamily="34" charset="-122"/>
                <a:ea typeface="微软雅黑" panose="020B0503020204020204" pitchFamily="34" charset="-122"/>
              </a:rPr>
              <a:t>，导线用电压传递离散变量的值，又称为</a:t>
            </a:r>
            <a:r>
              <a:rPr lang="zh-CN" altLang="en-US" sz="2400" b="1" dirty="0">
                <a:solidFill>
                  <a:srgbClr val="FF0000"/>
                </a:solidFill>
                <a:latin typeface="微软雅黑" panose="020B0503020204020204" pitchFamily="34" charset="-122"/>
                <a:ea typeface="微软雅黑" panose="020B0503020204020204" pitchFamily="34" charset="-122"/>
              </a:rPr>
              <a:t>结点</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结点：</a:t>
            </a:r>
            <a:r>
              <a:rPr lang="zh-CN" altLang="en-US" sz="2400" b="1" dirty="0" smtClean="0">
                <a:latin typeface="微软雅黑" panose="020B0503020204020204" pitchFamily="34" charset="-122"/>
                <a:ea typeface="微软雅黑" panose="020B0503020204020204" pitchFamily="34" charset="-122"/>
              </a:rPr>
              <a:t>分为</a:t>
            </a:r>
            <a:r>
              <a:rPr lang="zh-CN" altLang="en-US" sz="2400" b="1" dirty="0">
                <a:latin typeface="微软雅黑" panose="020B0503020204020204" pitchFamily="34" charset="-122"/>
                <a:ea typeface="微软雅黑" panose="020B0503020204020204" pitchFamily="34" charset="-122"/>
              </a:rPr>
              <a:t>输入结点、输出结点和内部结点</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输入结点：</a:t>
            </a:r>
            <a:r>
              <a:rPr lang="zh-CN" altLang="en-US" sz="2400" b="1" dirty="0" smtClean="0">
                <a:latin typeface="微软雅黑" panose="020B0503020204020204" pitchFamily="34" charset="-122"/>
                <a:ea typeface="微软雅黑" panose="020B0503020204020204" pitchFamily="34" charset="-122"/>
              </a:rPr>
              <a:t>接收</a:t>
            </a:r>
            <a:r>
              <a:rPr lang="zh-CN" altLang="en-US" sz="2400" b="1" dirty="0">
                <a:latin typeface="微软雅黑" panose="020B0503020204020204" pitchFamily="34" charset="-122"/>
                <a:ea typeface="微软雅黑" panose="020B0503020204020204" pitchFamily="34" charset="-122"/>
              </a:rPr>
              <a:t>电路外部的离散</a:t>
            </a:r>
            <a:r>
              <a:rPr lang="zh-CN" altLang="en-US" sz="2400" b="1" dirty="0" smtClean="0">
                <a:latin typeface="微软雅黑" panose="020B0503020204020204" pitchFamily="34" charset="-122"/>
                <a:ea typeface="微软雅黑" panose="020B0503020204020204" pitchFamily="34" charset="-122"/>
              </a:rPr>
              <a:t>值</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输出结点：</a:t>
            </a:r>
            <a:r>
              <a:rPr lang="zh-CN" altLang="en-US" sz="2400" b="1" dirty="0" smtClean="0">
                <a:latin typeface="微软雅黑" panose="020B0503020204020204" pitchFamily="34" charset="-122"/>
                <a:ea typeface="微软雅黑" panose="020B0503020204020204" pitchFamily="34" charset="-122"/>
              </a:rPr>
              <a:t>将</a:t>
            </a:r>
            <a:r>
              <a:rPr lang="zh-CN" altLang="en-US" sz="2400" b="1" dirty="0">
                <a:latin typeface="微软雅黑" panose="020B0503020204020204" pitchFamily="34" charset="-122"/>
                <a:ea typeface="微软雅黑" panose="020B0503020204020204" pitchFamily="34" charset="-122"/>
              </a:rPr>
              <a:t>处理结果值输出到电路外部</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内部</a:t>
            </a:r>
            <a:r>
              <a:rPr lang="zh-CN" altLang="en-US" sz="2400" b="1" dirty="0" smtClean="0">
                <a:solidFill>
                  <a:srgbClr val="FF0000"/>
                </a:solidFill>
                <a:latin typeface="微软雅黑" panose="020B0503020204020204" pitchFamily="34" charset="-122"/>
                <a:ea typeface="微软雅黑" panose="020B0503020204020204" pitchFamily="34" charset="-122"/>
              </a:rPr>
              <a:t>结点：</a:t>
            </a:r>
            <a:r>
              <a:rPr lang="zh-CN" altLang="en-US" sz="2400" b="1" dirty="0" smtClean="0">
                <a:latin typeface="微软雅黑" panose="020B0503020204020204" pitchFamily="34" charset="-122"/>
                <a:ea typeface="微软雅黑" panose="020B0503020204020204" pitchFamily="34" charset="-122"/>
              </a:rPr>
              <a:t>内部</a:t>
            </a:r>
            <a:r>
              <a:rPr lang="zh-CN" altLang="en-US" sz="2400" b="1" dirty="0">
                <a:latin typeface="微软雅黑" panose="020B0503020204020204" pitchFamily="34" charset="-122"/>
                <a:ea typeface="微软雅黑" panose="020B0503020204020204" pitchFamily="34" charset="-122"/>
              </a:rPr>
              <a:t>元件之间连接的结点（既不是输入结点也不是输出结点</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4.1.1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逻辑电路的分类</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2237080569"/>
              </p:ext>
            </p:extLst>
          </p:nvPr>
        </p:nvGraphicFramePr>
        <p:xfrm>
          <a:off x="8454140" y="2788829"/>
          <a:ext cx="3517900" cy="2436813"/>
        </p:xfrm>
        <a:graphic>
          <a:graphicData uri="http://schemas.openxmlformats.org/presentationml/2006/ole">
            <mc:AlternateContent xmlns:mc="http://schemas.openxmlformats.org/markup-compatibility/2006">
              <mc:Choice xmlns:v="urn:schemas-microsoft-com:vml" Requires="v">
                <p:oleObj spid="_x0000_s243768" name="Visio" r:id="rId4" imgW="2406344" imgH="1667520" progId="Visio.Drawing.11">
                  <p:embed/>
                </p:oleObj>
              </mc:Choice>
              <mc:Fallback>
                <p:oleObj name="Visio" r:id="rId4" imgW="2406344" imgH="1667520" progId="Visio.Drawing.11">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4140" y="2788829"/>
                        <a:ext cx="3517900" cy="2436813"/>
                      </a:xfrm>
                      <a:prstGeom prst="rect">
                        <a:avLst/>
                      </a:prstGeom>
                      <a:solidFill>
                        <a:schemeClr val="accent5">
                          <a:lumMod val="20000"/>
                          <a:lumOff val="80000"/>
                        </a:schemeClr>
                      </a:solidFill>
                      <a:ln>
                        <a:noFill/>
                      </a:ln>
                      <a:extLst/>
                    </p:spPr>
                  </p:pic>
                </p:oleObj>
              </mc:Fallback>
            </mc:AlternateContent>
          </a:graphicData>
        </a:graphic>
      </p:graphicFrame>
    </p:spTree>
    <p:extLst>
      <p:ext uri="{BB962C8B-B14F-4D97-AF65-F5344CB8AC3E}">
        <p14:creationId xmlns:p14="http://schemas.microsoft.com/office/powerpoint/2010/main" val="40937892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50</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组合逻辑电路设计实例</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graphicFrame>
        <p:nvGraphicFramePr>
          <p:cNvPr id="7" name="表格 6"/>
          <p:cNvGraphicFramePr>
            <a:graphicFrameLocks noGrp="1"/>
          </p:cNvGraphicFramePr>
          <p:nvPr>
            <p:extLst>
              <p:ext uri="{D42A27DB-BD31-4B8C-83A1-F6EECF244321}">
                <p14:modId xmlns:p14="http://schemas.microsoft.com/office/powerpoint/2010/main" val="3604794047"/>
              </p:ext>
            </p:extLst>
          </p:nvPr>
        </p:nvGraphicFramePr>
        <p:xfrm>
          <a:off x="441775" y="1162493"/>
          <a:ext cx="7090242" cy="3866706"/>
        </p:xfrm>
        <a:graphic>
          <a:graphicData uri="http://schemas.openxmlformats.org/drawingml/2006/table">
            <a:tbl>
              <a:tblPr firstRow="1" bandRow="1">
                <a:tableStyleId>{5C22544A-7EE6-4342-B048-85BDC9FD1C3A}</a:tableStyleId>
              </a:tblPr>
              <a:tblGrid>
                <a:gridCol w="708647">
                  <a:extLst>
                    <a:ext uri="{9D8B030D-6E8A-4147-A177-3AD203B41FA5}">
                      <a16:colId xmlns:a16="http://schemas.microsoft.com/office/drawing/2014/main" xmlns="" val="717283362"/>
                    </a:ext>
                  </a:extLst>
                </a:gridCol>
                <a:gridCol w="708647">
                  <a:extLst>
                    <a:ext uri="{9D8B030D-6E8A-4147-A177-3AD203B41FA5}">
                      <a16:colId xmlns:a16="http://schemas.microsoft.com/office/drawing/2014/main" xmlns="" val="900575984"/>
                    </a:ext>
                  </a:extLst>
                </a:gridCol>
                <a:gridCol w="709590">
                  <a:extLst>
                    <a:ext uri="{9D8B030D-6E8A-4147-A177-3AD203B41FA5}">
                      <a16:colId xmlns:a16="http://schemas.microsoft.com/office/drawing/2014/main" xmlns="" val="785391610"/>
                    </a:ext>
                  </a:extLst>
                </a:gridCol>
                <a:gridCol w="708647">
                  <a:extLst>
                    <a:ext uri="{9D8B030D-6E8A-4147-A177-3AD203B41FA5}">
                      <a16:colId xmlns:a16="http://schemas.microsoft.com/office/drawing/2014/main" xmlns="" val="674290346"/>
                    </a:ext>
                  </a:extLst>
                </a:gridCol>
                <a:gridCol w="709590">
                  <a:extLst>
                    <a:ext uri="{9D8B030D-6E8A-4147-A177-3AD203B41FA5}">
                      <a16:colId xmlns:a16="http://schemas.microsoft.com/office/drawing/2014/main" xmlns="" val="894357382"/>
                    </a:ext>
                  </a:extLst>
                </a:gridCol>
                <a:gridCol w="708647">
                  <a:extLst>
                    <a:ext uri="{9D8B030D-6E8A-4147-A177-3AD203B41FA5}">
                      <a16:colId xmlns:a16="http://schemas.microsoft.com/office/drawing/2014/main" xmlns="" val="4032967394"/>
                    </a:ext>
                  </a:extLst>
                </a:gridCol>
                <a:gridCol w="708647">
                  <a:extLst>
                    <a:ext uri="{9D8B030D-6E8A-4147-A177-3AD203B41FA5}">
                      <a16:colId xmlns:a16="http://schemas.microsoft.com/office/drawing/2014/main" xmlns="" val="2335353359"/>
                    </a:ext>
                  </a:extLst>
                </a:gridCol>
                <a:gridCol w="709590">
                  <a:extLst>
                    <a:ext uri="{9D8B030D-6E8A-4147-A177-3AD203B41FA5}">
                      <a16:colId xmlns:a16="http://schemas.microsoft.com/office/drawing/2014/main" xmlns="" val="2115007494"/>
                    </a:ext>
                  </a:extLst>
                </a:gridCol>
                <a:gridCol w="708647">
                  <a:extLst>
                    <a:ext uri="{9D8B030D-6E8A-4147-A177-3AD203B41FA5}">
                      <a16:colId xmlns:a16="http://schemas.microsoft.com/office/drawing/2014/main" xmlns="" val="2150212902"/>
                    </a:ext>
                  </a:extLst>
                </a:gridCol>
                <a:gridCol w="709590">
                  <a:extLst>
                    <a:ext uri="{9D8B030D-6E8A-4147-A177-3AD203B41FA5}">
                      <a16:colId xmlns:a16="http://schemas.microsoft.com/office/drawing/2014/main" xmlns="" val="4250568644"/>
                    </a:ext>
                  </a:extLst>
                </a:gridCol>
              </a:tblGrid>
              <a:tr h="429634">
                <a:tc>
                  <a:txBody>
                    <a:bodyPr/>
                    <a:lstStyle/>
                    <a:p>
                      <a:pPr algn="ctr">
                        <a:spcAft>
                          <a:spcPts val="0"/>
                        </a:spcAft>
                      </a:pPr>
                      <a:r>
                        <a:rPr lang="en-US" sz="2000" b="1" kern="100" dirty="0">
                          <a:effectLst/>
                          <a:latin typeface="Times New Roman" panose="02020603050405020304" pitchFamily="18" charset="0"/>
                          <a:cs typeface="Times New Roman" panose="02020603050405020304" pitchFamily="18" charset="0"/>
                        </a:rPr>
                        <a:t>X</a:t>
                      </a:r>
                      <a:r>
                        <a:rPr lang="en-US" sz="2000" b="1" kern="100" baseline="-25000" dirty="0">
                          <a:effectLst/>
                          <a:latin typeface="Times New Roman" panose="02020603050405020304" pitchFamily="18" charset="0"/>
                          <a:cs typeface="Times New Roman" panose="02020603050405020304" pitchFamily="18" charset="0"/>
                        </a:rPr>
                        <a:t>8</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dirty="0">
                          <a:effectLst/>
                          <a:latin typeface="Times New Roman" panose="02020603050405020304" pitchFamily="18" charset="0"/>
                          <a:cs typeface="Times New Roman" panose="02020603050405020304" pitchFamily="18" charset="0"/>
                        </a:rPr>
                        <a:t>X</a:t>
                      </a:r>
                      <a:r>
                        <a:rPr lang="en-US" sz="2000" b="1" kern="100" baseline="-25000" dirty="0">
                          <a:effectLst/>
                          <a:latin typeface="Times New Roman" panose="02020603050405020304" pitchFamily="18" charset="0"/>
                          <a:cs typeface="Times New Roman" panose="02020603050405020304" pitchFamily="18" charset="0"/>
                        </a:rPr>
                        <a:t>4</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X</a:t>
                      </a:r>
                      <a:r>
                        <a:rPr lang="en-US" sz="2000" b="1" kern="100" baseline="-25000">
                          <a:effectLst/>
                          <a:latin typeface="Times New Roman" panose="02020603050405020304" pitchFamily="18" charset="0"/>
                          <a:cs typeface="Times New Roman" panose="02020603050405020304" pitchFamily="18" charset="0"/>
                        </a:rPr>
                        <a:t>2</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dirty="0">
                          <a:effectLst/>
                          <a:latin typeface="Times New Roman" panose="02020603050405020304" pitchFamily="18" charset="0"/>
                          <a:cs typeface="Times New Roman" panose="02020603050405020304" pitchFamily="18" charset="0"/>
                        </a:rPr>
                        <a:t>X</a:t>
                      </a:r>
                      <a:r>
                        <a:rPr lang="en-US" sz="2000" b="1" kern="100" baseline="-250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dirty="0">
                          <a:effectLst/>
                          <a:latin typeface="Times New Roman" panose="02020603050405020304" pitchFamily="18" charset="0"/>
                          <a:cs typeface="Times New Roman" panose="02020603050405020304" pitchFamily="18" charset="0"/>
                        </a:rPr>
                        <a:t>F</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L w="19050" cap="flat" cmpd="sng" algn="ctr">
                      <a:solidFill>
                        <a:schemeClr val="tx1"/>
                      </a:solidFill>
                      <a:prstDash val="solid"/>
                      <a:round/>
                      <a:headEnd type="none" w="med" len="med"/>
                      <a:tailEnd type="none" w="med" len="med"/>
                    </a:lnL>
                    <a:lnR w="19050" cap="flat" cmpd="sng" algn="ctr">
                      <a:solidFill>
                        <a:srgbClr val="FF0000"/>
                      </a:solidFill>
                      <a:prstDash val="dash"/>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X</a:t>
                      </a:r>
                      <a:r>
                        <a:rPr lang="en-US" sz="2000" b="1" kern="100" baseline="-25000">
                          <a:effectLst/>
                          <a:latin typeface="Times New Roman" panose="02020603050405020304" pitchFamily="18" charset="0"/>
                          <a:cs typeface="Times New Roman" panose="02020603050405020304" pitchFamily="18" charset="0"/>
                        </a:rPr>
                        <a:t>8</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L w="19050" cap="flat" cmpd="sng" algn="ctr">
                      <a:solidFill>
                        <a:srgbClr val="FF0000"/>
                      </a:solidFill>
                      <a:prstDash val="dash"/>
                      <a:round/>
                      <a:headEnd type="none" w="med" len="med"/>
                      <a:tailEnd type="none" w="med" len="med"/>
                    </a:lnL>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X</a:t>
                      </a:r>
                      <a:r>
                        <a:rPr lang="en-US" sz="2000" b="1" kern="100" baseline="-25000">
                          <a:effectLst/>
                          <a:latin typeface="Times New Roman" panose="02020603050405020304" pitchFamily="18" charset="0"/>
                          <a:cs typeface="Times New Roman" panose="02020603050405020304" pitchFamily="18" charset="0"/>
                        </a:rPr>
                        <a:t>4</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X</a:t>
                      </a:r>
                      <a:r>
                        <a:rPr lang="en-US" sz="2000" b="1" kern="100" baseline="-25000">
                          <a:effectLst/>
                          <a:latin typeface="Times New Roman" panose="02020603050405020304" pitchFamily="18" charset="0"/>
                          <a:cs typeface="Times New Roman" panose="02020603050405020304" pitchFamily="18" charset="0"/>
                        </a:rPr>
                        <a:t>2</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dirty="0">
                          <a:effectLst/>
                          <a:latin typeface="Times New Roman" panose="02020603050405020304" pitchFamily="18" charset="0"/>
                          <a:cs typeface="Times New Roman" panose="02020603050405020304" pitchFamily="18" charset="0"/>
                        </a:rPr>
                        <a:t>X</a:t>
                      </a:r>
                      <a:r>
                        <a:rPr lang="en-US" sz="2000" b="1" kern="100" baseline="-250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F</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762292652"/>
                  </a:ext>
                </a:extLst>
              </a:tr>
              <a:tr h="429634">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L w="19050" cap="flat" cmpd="sng" algn="ctr">
                      <a:solidFill>
                        <a:schemeClr val="tx1"/>
                      </a:solidFill>
                      <a:prstDash val="solid"/>
                      <a:round/>
                      <a:headEnd type="none" w="med" len="med"/>
                      <a:tailEnd type="none" w="med" len="med"/>
                    </a:lnL>
                    <a:lnR w="19050" cap="flat" cmpd="sng" algn="ctr">
                      <a:solidFill>
                        <a:srgbClr val="FF0000"/>
                      </a:solidFill>
                      <a:prstDash val="dash"/>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L w="19050" cap="flat" cmpd="sng" algn="ctr">
                      <a:solidFill>
                        <a:srgbClr val="FF0000"/>
                      </a:solidFill>
                      <a:prstDash val="dash"/>
                      <a:round/>
                      <a:headEnd type="none" w="med" len="med"/>
                      <a:tailEnd type="none" w="med" len="med"/>
                    </a:lnL>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2578611159"/>
                  </a:ext>
                </a:extLst>
              </a:tr>
              <a:tr h="429634">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L w="19050" cap="flat" cmpd="sng" algn="ctr">
                      <a:solidFill>
                        <a:schemeClr val="tx1"/>
                      </a:solidFill>
                      <a:prstDash val="solid"/>
                      <a:round/>
                      <a:headEnd type="none" w="med" len="med"/>
                      <a:tailEnd type="none" w="med" len="med"/>
                    </a:lnL>
                    <a:lnR w="19050" cap="flat" cmpd="sng" algn="ctr">
                      <a:solidFill>
                        <a:srgbClr val="FF0000"/>
                      </a:solidFill>
                      <a:prstDash val="dash"/>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L w="19050" cap="flat" cmpd="sng" algn="ctr">
                      <a:solidFill>
                        <a:srgbClr val="FF0000"/>
                      </a:solidFill>
                      <a:prstDash val="dash"/>
                      <a:round/>
                      <a:headEnd type="none" w="med" len="med"/>
                      <a:tailEnd type="none" w="med" len="med"/>
                    </a:lnL>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3138330605"/>
                  </a:ext>
                </a:extLst>
              </a:tr>
              <a:tr h="429634">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L w="19050" cap="flat" cmpd="sng" algn="ctr">
                      <a:solidFill>
                        <a:schemeClr val="tx1"/>
                      </a:solidFill>
                      <a:prstDash val="solid"/>
                      <a:round/>
                      <a:headEnd type="none" w="med" len="med"/>
                      <a:tailEnd type="none" w="med" len="med"/>
                    </a:lnL>
                    <a:lnR w="19050" cap="flat" cmpd="sng" algn="ctr">
                      <a:solidFill>
                        <a:srgbClr val="FF0000"/>
                      </a:solidFill>
                      <a:prstDash val="dash"/>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L w="19050" cap="flat" cmpd="sng" algn="ctr">
                      <a:solidFill>
                        <a:srgbClr val="FF0000"/>
                      </a:solidFill>
                      <a:prstDash val="dash"/>
                      <a:round/>
                      <a:headEnd type="none" w="med" len="med"/>
                      <a:tailEnd type="none" w="med" len="med"/>
                    </a:lnL>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dirty="0">
                          <a:solidFill>
                            <a:srgbClr val="FF0000"/>
                          </a:solidFill>
                          <a:effectLst/>
                          <a:latin typeface="Times New Roman" panose="02020603050405020304" pitchFamily="18" charset="0"/>
                          <a:cs typeface="Times New Roman" panose="02020603050405020304" pitchFamily="18" charset="0"/>
                        </a:rPr>
                        <a:t>d</a:t>
                      </a:r>
                      <a:endParaRPr 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139651891"/>
                  </a:ext>
                </a:extLst>
              </a:tr>
              <a:tr h="429634">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L w="19050" cap="flat" cmpd="sng" algn="ctr">
                      <a:solidFill>
                        <a:schemeClr val="tx1"/>
                      </a:solidFill>
                      <a:prstDash val="solid"/>
                      <a:round/>
                      <a:headEnd type="none" w="med" len="med"/>
                      <a:tailEnd type="none" w="med" len="med"/>
                    </a:lnL>
                    <a:lnR w="19050" cap="flat" cmpd="sng" algn="ctr">
                      <a:solidFill>
                        <a:srgbClr val="FF0000"/>
                      </a:solidFill>
                      <a:prstDash val="dash"/>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L w="19050" cap="flat" cmpd="sng" algn="ctr">
                      <a:solidFill>
                        <a:srgbClr val="FF0000"/>
                      </a:solidFill>
                      <a:prstDash val="dash"/>
                      <a:round/>
                      <a:headEnd type="none" w="med" len="med"/>
                      <a:tailEnd type="none" w="med" len="med"/>
                    </a:lnL>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dirty="0">
                          <a:solidFill>
                            <a:srgbClr val="FF0000"/>
                          </a:solidFill>
                          <a:effectLst/>
                          <a:latin typeface="Times New Roman" panose="02020603050405020304" pitchFamily="18" charset="0"/>
                          <a:cs typeface="Times New Roman" panose="02020603050405020304" pitchFamily="18" charset="0"/>
                        </a:rPr>
                        <a:t>d</a:t>
                      </a:r>
                      <a:endParaRPr 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2945825357"/>
                  </a:ext>
                </a:extLst>
              </a:tr>
              <a:tr h="429634">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L w="19050" cap="flat" cmpd="sng" algn="ctr">
                      <a:solidFill>
                        <a:schemeClr val="tx1"/>
                      </a:solidFill>
                      <a:prstDash val="solid"/>
                      <a:round/>
                      <a:headEnd type="none" w="med" len="med"/>
                      <a:tailEnd type="none" w="med" len="med"/>
                    </a:lnL>
                    <a:lnR w="19050" cap="flat" cmpd="sng" algn="ctr">
                      <a:solidFill>
                        <a:srgbClr val="FF0000"/>
                      </a:solidFill>
                      <a:prstDash val="dash"/>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L w="19050" cap="flat" cmpd="sng" algn="ctr">
                      <a:solidFill>
                        <a:srgbClr val="FF0000"/>
                      </a:solidFill>
                      <a:prstDash val="dash"/>
                      <a:round/>
                      <a:headEnd type="none" w="med" len="med"/>
                      <a:tailEnd type="none" w="med" len="med"/>
                    </a:lnL>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dirty="0">
                          <a:solidFill>
                            <a:srgbClr val="FF0000"/>
                          </a:solidFill>
                          <a:effectLst/>
                          <a:latin typeface="Times New Roman" panose="02020603050405020304" pitchFamily="18" charset="0"/>
                          <a:cs typeface="Times New Roman" panose="02020603050405020304" pitchFamily="18" charset="0"/>
                        </a:rPr>
                        <a:t>d</a:t>
                      </a:r>
                      <a:endParaRPr 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2850219595"/>
                  </a:ext>
                </a:extLst>
              </a:tr>
              <a:tr h="429634">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L w="19050" cap="flat" cmpd="sng" algn="ctr">
                      <a:solidFill>
                        <a:schemeClr val="tx1"/>
                      </a:solidFill>
                      <a:prstDash val="solid"/>
                      <a:round/>
                      <a:headEnd type="none" w="med" len="med"/>
                      <a:tailEnd type="none" w="med" len="med"/>
                    </a:lnL>
                    <a:lnR w="19050" cap="flat" cmpd="sng" algn="ctr">
                      <a:solidFill>
                        <a:srgbClr val="FF0000"/>
                      </a:solidFill>
                      <a:prstDash val="dash"/>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L w="19050" cap="flat" cmpd="sng" algn="ctr">
                      <a:solidFill>
                        <a:srgbClr val="FF0000"/>
                      </a:solidFill>
                      <a:prstDash val="dash"/>
                      <a:round/>
                      <a:headEnd type="none" w="med" len="med"/>
                      <a:tailEnd type="none" w="med" len="med"/>
                    </a:lnL>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dirty="0">
                          <a:solidFill>
                            <a:srgbClr val="FF0000"/>
                          </a:solidFill>
                          <a:effectLst/>
                          <a:latin typeface="Times New Roman" panose="02020603050405020304" pitchFamily="18" charset="0"/>
                          <a:cs typeface="Times New Roman" panose="02020603050405020304" pitchFamily="18" charset="0"/>
                        </a:rPr>
                        <a:t>d</a:t>
                      </a:r>
                      <a:endParaRPr 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3725230781"/>
                  </a:ext>
                </a:extLst>
              </a:tr>
              <a:tr h="429634">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L w="19050" cap="flat" cmpd="sng" algn="ctr">
                      <a:solidFill>
                        <a:schemeClr val="tx1"/>
                      </a:solidFill>
                      <a:prstDash val="solid"/>
                      <a:round/>
                      <a:headEnd type="none" w="med" len="med"/>
                      <a:tailEnd type="none" w="med" len="med"/>
                    </a:lnL>
                    <a:lnR w="19050" cap="flat" cmpd="sng" algn="ctr">
                      <a:solidFill>
                        <a:srgbClr val="FF0000"/>
                      </a:solidFill>
                      <a:prstDash val="dash"/>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L w="19050" cap="flat" cmpd="sng" algn="ctr">
                      <a:solidFill>
                        <a:srgbClr val="FF0000"/>
                      </a:solidFill>
                      <a:prstDash val="dash"/>
                      <a:round/>
                      <a:headEnd type="none" w="med" len="med"/>
                      <a:tailEnd type="none" w="med" len="med"/>
                    </a:lnL>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dirty="0">
                          <a:solidFill>
                            <a:srgbClr val="FF0000"/>
                          </a:solidFill>
                          <a:effectLst/>
                          <a:latin typeface="Times New Roman" panose="02020603050405020304" pitchFamily="18" charset="0"/>
                          <a:cs typeface="Times New Roman" panose="02020603050405020304" pitchFamily="18" charset="0"/>
                        </a:rPr>
                        <a:t>d</a:t>
                      </a:r>
                      <a:endParaRPr 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2851160926"/>
                  </a:ext>
                </a:extLst>
              </a:tr>
              <a:tr h="429634">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L w="19050" cap="flat" cmpd="sng" algn="ctr">
                      <a:solidFill>
                        <a:schemeClr val="tx1"/>
                      </a:solidFill>
                      <a:prstDash val="solid"/>
                      <a:round/>
                      <a:headEnd type="none" w="med" len="med"/>
                      <a:tailEnd type="none" w="med" len="med"/>
                    </a:lnL>
                    <a:lnR w="19050" cap="flat" cmpd="sng" algn="ctr">
                      <a:solidFill>
                        <a:srgbClr val="FF0000"/>
                      </a:solidFill>
                      <a:prstDash val="dash"/>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L w="19050" cap="flat" cmpd="sng" algn="ctr">
                      <a:solidFill>
                        <a:srgbClr val="FF0000"/>
                      </a:solidFill>
                      <a:prstDash val="dash"/>
                      <a:round/>
                      <a:headEnd type="none" w="med" len="med"/>
                      <a:tailEnd type="none" w="med" len="med"/>
                    </a:lnL>
                  </a:tcPr>
                </a:tc>
                <a:tc>
                  <a:txBody>
                    <a:bodyPr/>
                    <a:lstStyle/>
                    <a:p>
                      <a:pPr algn="ctr">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dirty="0">
                          <a:solidFill>
                            <a:srgbClr val="FF0000"/>
                          </a:solidFill>
                          <a:effectLst/>
                          <a:latin typeface="Times New Roman" panose="02020603050405020304" pitchFamily="18" charset="0"/>
                          <a:cs typeface="Times New Roman" panose="02020603050405020304" pitchFamily="18" charset="0"/>
                        </a:rPr>
                        <a:t>d</a:t>
                      </a:r>
                      <a:endParaRPr 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55698" marR="155698" marT="0" marB="0" anchor="ct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3657336566"/>
                  </a:ext>
                </a:extLst>
              </a:tr>
            </a:tbl>
          </a:graphicData>
        </a:graphic>
      </p:graphicFrame>
      <mc:AlternateContent xmlns:mc="http://schemas.openxmlformats.org/markup-compatibility/2006" xmlns:a14="http://schemas.microsoft.com/office/drawing/2010/main">
        <mc:Choice Requires="a14">
          <p:sp>
            <p:nvSpPr>
              <p:cNvPr id="12" name="文本框 5"/>
              <p:cNvSpPr txBox="1"/>
              <p:nvPr/>
            </p:nvSpPr>
            <p:spPr>
              <a:xfrm>
                <a:off x="908500" y="5180613"/>
                <a:ext cx="6149525" cy="1015663"/>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3</a:t>
                </a:r>
                <a:r>
                  <a:rPr lang="zh-CN" altLang="en-US" sz="2400" b="1" dirty="0">
                    <a:solidFill>
                      <a:srgbClr val="0000FF"/>
                    </a:solidFill>
                    <a:latin typeface="微软雅黑" panose="020B0503020204020204" pitchFamily="34" charset="-122"/>
                    <a:ea typeface="微软雅黑" panose="020B0503020204020204" pitchFamily="34" charset="-122"/>
                  </a:rPr>
                  <a:t>）化简为与或表达式</a:t>
                </a:r>
                <a:r>
                  <a:rPr lang="zh-CN" altLang="en-US" sz="2400" b="1" dirty="0" smtClean="0">
                    <a:solidFill>
                      <a:srgbClr val="0000FF"/>
                    </a:solidFill>
                    <a:latin typeface="微软雅黑" panose="020B0503020204020204" pitchFamily="34" charset="-122"/>
                    <a:ea typeface="微软雅黑" panose="020B0503020204020204" pitchFamily="34" charset="-122"/>
                  </a:rPr>
                  <a:t>：</a:t>
                </a:r>
                <a:endParaRPr lang="en-US" altLang="zh-CN" sz="2400" b="1" dirty="0" smtClean="0">
                  <a:solidFill>
                    <a:srgbClr val="0000FF"/>
                  </a:solidFill>
                  <a:latin typeface="微软雅黑" panose="020B0503020204020204" pitchFamily="34" charset="-122"/>
                  <a:ea typeface="微软雅黑" panose="020B0503020204020204" pitchFamily="34" charset="-122"/>
                </a:endParaRPr>
              </a:p>
              <a:p>
                <a:pPr indent="269240" algn="just">
                  <a:spcAft>
                    <a:spcPts val="0"/>
                  </a:spcAft>
                </a:pPr>
                <a:r>
                  <a:rPr lang="en-US" altLang="zh-CN" sz="2400" kern="100" dirty="0" smtClean="0">
                    <a:ea typeface="宋体" panose="02010600030101010101" pitchFamily="2" charset="-122"/>
                    <a:cs typeface="Times New Roman" panose="02020603050405020304" pitchFamily="18" charset="0"/>
                  </a:rPr>
                  <a:t>		</a:t>
                </a:r>
                <a14:m>
                  <m:oMath xmlns:m="http://schemas.openxmlformats.org/officeDocument/2006/math">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𝑭</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𝟒</m:t>
                        </m:r>
                      </m:sub>
                    </m:sSub>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𝟐</m:t>
                            </m:r>
                          </m:sub>
                        </m:sSub>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𝟒</m:t>
                        </m:r>
                      </m:sub>
                    </m:sSub>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𝟒</m:t>
                            </m:r>
                          </m:sub>
                        </m:sSub>
                      </m:e>
                    </m:acc>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𝟐</m:t>
                        </m:r>
                      </m:sub>
                    </m:sSub>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oMath>
                </a14:m>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400" b="1" dirty="0">
                  <a:latin typeface="微软雅黑" panose="020B0503020204020204" pitchFamily="34" charset="-122"/>
                  <a:ea typeface="微软雅黑" panose="020B0503020204020204" pitchFamily="34" charset="-122"/>
                </a:endParaRPr>
              </a:p>
            </p:txBody>
          </p:sp>
        </mc:Choice>
        <mc:Fallback xmlns="">
          <p:sp>
            <p:nvSpPr>
              <p:cNvPr id="12" name="文本框 5"/>
              <p:cNvSpPr txBox="1">
                <a:spLocks noRot="1" noChangeAspect="1" noMove="1" noResize="1" noEditPoints="1" noAdjustHandles="1" noChangeArrowheads="1" noChangeShapeType="1" noTextEdit="1"/>
              </p:cNvSpPr>
              <p:nvPr/>
            </p:nvSpPr>
            <p:spPr>
              <a:xfrm>
                <a:off x="908500" y="5180613"/>
                <a:ext cx="6149525" cy="1015663"/>
              </a:xfrm>
              <a:prstGeom prst="rect">
                <a:avLst/>
              </a:prstGeom>
              <a:blipFill rotWithShape="1">
                <a:blip r:embed="rId4"/>
                <a:stretch>
                  <a:fillRect l="-1288" b="-602"/>
                </a:stretch>
              </a:blipFill>
            </p:spPr>
            <p:txBody>
              <a:bodyPr/>
              <a:lstStyle/>
              <a:p>
                <a:r>
                  <a:rPr lang="zh-CN" altLang="en-US">
                    <a:noFill/>
                  </a:rPr>
                  <a:t> </a:t>
                </a:r>
              </a:p>
            </p:txBody>
          </p:sp>
        </mc:Fallback>
      </mc:AlternateContent>
      <p:graphicFrame>
        <p:nvGraphicFramePr>
          <p:cNvPr id="14" name="对象 13"/>
          <p:cNvGraphicFramePr>
            <a:graphicFrameLocks noChangeAspect="1"/>
          </p:cNvGraphicFramePr>
          <p:nvPr>
            <p:extLst>
              <p:ext uri="{D42A27DB-BD31-4B8C-83A1-F6EECF244321}">
                <p14:modId xmlns:p14="http://schemas.microsoft.com/office/powerpoint/2010/main" val="3894125688"/>
              </p:ext>
            </p:extLst>
          </p:nvPr>
        </p:nvGraphicFramePr>
        <p:xfrm>
          <a:off x="7939235" y="2636419"/>
          <a:ext cx="3364694" cy="3288131"/>
        </p:xfrm>
        <a:graphic>
          <a:graphicData uri="http://schemas.openxmlformats.org/presentationml/2006/ole">
            <mc:AlternateContent xmlns:mc="http://schemas.openxmlformats.org/markup-compatibility/2006">
              <mc:Choice xmlns:v="urn:schemas-microsoft-com:vml" Requires="v">
                <p:oleObj spid="_x0000_s250928" name="Visio" r:id="rId5" imgW="1325542" imgH="1293840" progId="Visio.Drawing.11">
                  <p:embed/>
                </p:oleObj>
              </mc:Choice>
              <mc:Fallback>
                <p:oleObj name="Visio" r:id="rId5" imgW="1325542" imgH="1293840" progId="Visio.Drawing.11">
                  <p:embed/>
                  <p:pic>
                    <p:nvPicPr>
                      <p:cNvPr id="0" name=""/>
                      <p:cNvPicPr>
                        <a:picLocks noChangeAspect="1" noChangeArrowheads="1"/>
                      </p:cNvPicPr>
                      <p:nvPr/>
                    </p:nvPicPr>
                    <p:blipFill>
                      <a:blip r:embed="rId6"/>
                      <a:srcRect/>
                      <a:stretch>
                        <a:fillRect/>
                      </a:stretch>
                    </p:blipFill>
                    <p:spPr bwMode="auto">
                      <a:xfrm>
                        <a:off x="7939235" y="2636419"/>
                        <a:ext cx="3364694" cy="3288131"/>
                      </a:xfrm>
                      <a:prstGeom prst="rect">
                        <a:avLst/>
                      </a:prstGeom>
                      <a:solidFill>
                        <a:schemeClr val="accent5">
                          <a:lumMod val="20000"/>
                          <a:lumOff val="80000"/>
                        </a:schemeClr>
                      </a:solidFill>
                    </p:spPr>
                  </p:pic>
                </p:oleObj>
              </mc:Fallback>
            </mc:AlternateContent>
          </a:graphicData>
        </a:graphic>
      </p:graphicFrame>
    </p:spTree>
    <p:extLst>
      <p:ext uri="{BB962C8B-B14F-4D97-AF65-F5344CB8AC3E}">
        <p14:creationId xmlns:p14="http://schemas.microsoft.com/office/powerpoint/2010/main" val="93499980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51</a:t>
            </a:fld>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290946" y="1073286"/>
                <a:ext cx="11526982" cy="2453172"/>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4</a:t>
                </a:r>
                <a:r>
                  <a:rPr lang="zh-CN" altLang="en-US" sz="2400" b="1" dirty="0">
                    <a:solidFill>
                      <a:srgbClr val="0000FF"/>
                    </a:solidFill>
                    <a:latin typeface="微软雅黑" panose="020B0503020204020204" pitchFamily="34" charset="-122"/>
                    <a:ea typeface="微软雅黑" panose="020B0503020204020204" pitchFamily="34" charset="-122"/>
                  </a:rPr>
                  <a:t>）变换最简与或表达式为无反变量的与非表达式</a:t>
                </a:r>
                <a:r>
                  <a:rPr lang="zh-CN" altLang="en-US" sz="2400" b="1" dirty="0" smtClean="0">
                    <a:solidFill>
                      <a:srgbClr val="0000FF"/>
                    </a:solidFill>
                    <a:latin typeface="微软雅黑" panose="020B0503020204020204" pitchFamily="34" charset="-122"/>
                    <a:ea typeface="微软雅黑" panose="020B0503020204020204" pitchFamily="34" charset="-122"/>
                  </a:rPr>
                  <a:t>：</a:t>
                </a:r>
                <a:endParaRPr lang="zh-CN" altLang="en-US" sz="2400" b="1" dirty="0">
                  <a:solidFill>
                    <a:srgbClr val="0000FF"/>
                  </a:solidFill>
                  <a:latin typeface="微软雅黑" panose="020B0503020204020204" pitchFamily="34" charset="-122"/>
                  <a:ea typeface="微软雅黑" panose="020B0503020204020204" pitchFamily="34" charset="-122"/>
                </a:endParaRPr>
              </a:p>
              <a:p>
                <a:pPr indent="269240" algn="just">
                  <a:lnSpc>
                    <a:spcPct val="150000"/>
                  </a:lnSpc>
                  <a:spcAft>
                    <a:spcPts val="0"/>
                  </a:spcAft>
                </a:pPr>
                <a14:m>
                  <m:oMath xmlns:m="http://schemas.openxmlformats.org/officeDocument/2006/math">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𝑭</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𝟒</m:t>
                        </m:r>
                      </m:sub>
                    </m:sSub>
                    <m:d>
                      <m:dPr>
                        <m:ctrlPr>
                          <a:rPr lang="zh-CN" altLang="zh-CN" sz="2400" b="1" i="1" kern="100">
                            <a:effectLst/>
                            <a:latin typeface="Cambria Math"/>
                            <a:ea typeface="Cambria Math" panose="02040503050406030204" pitchFamily="18" charset="0"/>
                            <a:cs typeface="Times New Roman" panose="02020603050405020304" pitchFamily="18" charset="0"/>
                          </a:rPr>
                        </m:ctrlPr>
                      </m:dPr>
                      <m:e>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𝟐</m:t>
                                </m:r>
                              </m:sub>
                            </m:sSub>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e>
                    </m:d>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𝟒</m:t>
                            </m:r>
                          </m:sub>
                        </m:sSub>
                      </m:e>
                    </m:acc>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𝟐</m:t>
                        </m:r>
                      </m:sub>
                    </m:sSub>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𝟒</m:t>
                        </m:r>
                      </m:sub>
                    </m:sSub>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𝟐</m:t>
                            </m:r>
                          </m:sub>
                        </m:sSub>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𝟒</m:t>
                            </m:r>
                          </m:sub>
                        </m:sSub>
                      </m:e>
                    </m:acc>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𝟐</m:t>
                        </m:r>
                      </m:sub>
                    </m:sSub>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𝟒</m:t>
                        </m:r>
                      </m:sub>
                    </m:sSub>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𝟒</m:t>
                            </m:r>
                          </m:sub>
                        </m:sSub>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𝟐</m:t>
                            </m:r>
                          </m:sub>
                        </m:sSub>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𝟒</m:t>
                            </m:r>
                          </m:sub>
                        </m:sSub>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𝟐</m:t>
                            </m:r>
                          </m:sub>
                        </m:sSub>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𝟐</m:t>
                        </m:r>
                      </m:sub>
                    </m:sSub>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oMath>
                </a14:m>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p>
                <a:pPr indent="269240" algn="just">
                  <a:lnSpc>
                    <a:spcPct val="150000"/>
                  </a:lnSpc>
                  <a:spcAft>
                    <a:spcPts val="0"/>
                  </a:spcAft>
                </a:pP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𝟒</m:t>
                            </m:r>
                          </m:sub>
                        </m:sSub>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𝟒</m:t>
                                </m:r>
                              </m:sub>
                            </m:sSub>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𝟐</m:t>
                                </m:r>
                              </m:sub>
                            </m:sSub>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𝟒</m:t>
                                </m:r>
                              </m:sub>
                            </m:sSub>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𝟐</m:t>
                                </m:r>
                              </m:sub>
                            </m:sSub>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𝟐</m:t>
                            </m:r>
                          </m:sub>
                        </m:sSub>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𝟒</m:t>
                                </m:r>
                              </m:sub>
                            </m:sSub>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𝟒</m:t>
                                    </m:r>
                                  </m:sub>
                                </m:sSub>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𝟐</m:t>
                                    </m:r>
                                  </m:sub>
                                </m:sSub>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𝟒</m:t>
                                    </m:r>
                                  </m:sub>
                                </m:sSub>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𝟐</m:t>
                                    </m:r>
                                  </m:sub>
                                </m:sSub>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𝟐</m:t>
                                </m:r>
                              </m:sub>
                            </m:sSub>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e>
                    </m:acc>
                  </m:oMath>
                </a14:m>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400" b="1" dirty="0">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5</a:t>
                </a:r>
                <a:r>
                  <a:rPr lang="zh-CN" altLang="en-US" sz="2400" b="1" dirty="0">
                    <a:solidFill>
                      <a:srgbClr val="0000FF"/>
                    </a:solidFill>
                    <a:latin typeface="微软雅黑" panose="020B0503020204020204" pitchFamily="34" charset="-122"/>
                    <a:ea typeface="微软雅黑" panose="020B0503020204020204" pitchFamily="34" charset="-122"/>
                  </a:rPr>
                  <a:t>）用与非门，画出</a:t>
                </a:r>
                <a:r>
                  <a:rPr lang="zh-CN" altLang="en-US" sz="2400" b="1" dirty="0" smtClean="0">
                    <a:solidFill>
                      <a:srgbClr val="0000FF"/>
                    </a:solidFill>
                    <a:latin typeface="微软雅黑" panose="020B0503020204020204" pitchFamily="34" charset="-122"/>
                    <a:ea typeface="微软雅黑" panose="020B0503020204020204" pitchFamily="34" charset="-122"/>
                  </a:rPr>
                  <a:t>电路图。</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290946" y="1073286"/>
                <a:ext cx="11526982" cy="2453172"/>
              </a:xfrm>
              <a:prstGeom prst="rect">
                <a:avLst/>
              </a:prstGeom>
              <a:blipFill rotWithShape="1">
                <a:blip r:embed="rId4"/>
                <a:stretch>
                  <a:fillRect l="-740" b="-2239"/>
                </a:stretch>
              </a:blipFill>
            </p:spPr>
            <p:txBody>
              <a:bodyPr/>
              <a:lstStyle/>
              <a:p>
                <a:r>
                  <a:rPr lang="zh-CN" altLang="en-US">
                    <a:noFill/>
                  </a:rPr>
                  <a:t> </a:t>
                </a:r>
              </a:p>
            </p:txBody>
          </p:sp>
        </mc:Fallback>
      </mc:AlternateContent>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组合逻辑电路设计实例</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graphicFrame>
        <p:nvGraphicFramePr>
          <p:cNvPr id="15" name="对象 14"/>
          <p:cNvGraphicFramePr>
            <a:graphicFrameLocks noChangeAspect="1"/>
          </p:cNvGraphicFramePr>
          <p:nvPr>
            <p:extLst>
              <p:ext uri="{D42A27DB-BD31-4B8C-83A1-F6EECF244321}">
                <p14:modId xmlns:p14="http://schemas.microsoft.com/office/powerpoint/2010/main" val="3342570901"/>
              </p:ext>
            </p:extLst>
          </p:nvPr>
        </p:nvGraphicFramePr>
        <p:xfrm>
          <a:off x="2413150" y="3619608"/>
          <a:ext cx="6913892" cy="2724041"/>
        </p:xfrm>
        <a:graphic>
          <a:graphicData uri="http://schemas.openxmlformats.org/presentationml/2006/ole">
            <mc:AlternateContent xmlns:mc="http://schemas.openxmlformats.org/markup-compatibility/2006">
              <mc:Choice xmlns:v="urn:schemas-microsoft-com:vml" Requires="v">
                <p:oleObj spid="_x0000_s78952" name="Visio" r:id="rId5" imgW="2588954" imgH="1023300" progId="Visio.Drawing.11">
                  <p:embed/>
                </p:oleObj>
              </mc:Choice>
              <mc:Fallback>
                <p:oleObj name="Visio" r:id="rId5" imgW="2588954" imgH="1023300"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3150" y="3619608"/>
                        <a:ext cx="6913892" cy="2724041"/>
                      </a:xfrm>
                      <a:prstGeom prst="rect">
                        <a:avLst/>
                      </a:prstGeom>
                      <a:solidFill>
                        <a:schemeClr val="accent5">
                          <a:lumMod val="20000"/>
                          <a:lumOff val="80000"/>
                        </a:schemeClr>
                      </a:solidFill>
                    </p:spPr>
                  </p:pic>
                </p:oleObj>
              </mc:Fallback>
            </mc:AlternateContent>
          </a:graphicData>
        </a:graphic>
      </p:graphicFrame>
    </p:spTree>
    <p:extLst>
      <p:ext uri="{BB962C8B-B14F-4D97-AF65-F5344CB8AC3E}">
        <p14:creationId xmlns:p14="http://schemas.microsoft.com/office/powerpoint/2010/main" val="413889174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52</a:t>
            </a:fld>
            <a:endParaRPr lang="zh-CN" altLang="en-US"/>
          </a:p>
        </p:txBody>
      </p:sp>
      <p:sp>
        <p:nvSpPr>
          <p:cNvPr id="6" name="文本框 5"/>
          <p:cNvSpPr txBox="1"/>
          <p:nvPr/>
        </p:nvSpPr>
        <p:spPr>
          <a:xfrm>
            <a:off x="542925" y="1073286"/>
            <a:ext cx="11153776" cy="5373779"/>
          </a:xfrm>
          <a:prstGeom prst="rect">
            <a:avLst/>
          </a:prstGeom>
          <a:noFill/>
        </p:spPr>
        <p:txBody>
          <a:bodyPr wrap="square" rtlCol="0">
            <a:spAutoFit/>
          </a:bodyPr>
          <a:lstStyle/>
          <a:p>
            <a:pPr marL="342900" indent="-342900" defTabSz="540000">
              <a:lnSpc>
                <a:spcPct val="13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4.12】	</a:t>
            </a:r>
            <a:r>
              <a:rPr lang="zh-CN" altLang="en-US" sz="2400" b="1" dirty="0">
                <a:latin typeface="微软雅黑" panose="020B0503020204020204" pitchFamily="34" charset="-122"/>
                <a:ea typeface="微软雅黑" panose="020B0503020204020204" pitchFamily="34" charset="-122"/>
              </a:rPr>
              <a:t>设计一个逻辑运算器，输入为两个两位二进制数、一个功能选择</a:t>
            </a:r>
            <a:r>
              <a:rPr lang="en-US" altLang="zh-CN" sz="2400" b="1" dirty="0">
                <a:latin typeface="微软雅黑" panose="020B0503020204020204" pitchFamily="34" charset="-122"/>
                <a:ea typeface="微软雅黑" panose="020B0503020204020204" pitchFamily="34" charset="-122"/>
              </a:rPr>
              <a:t>S</a:t>
            </a:r>
            <a:r>
              <a:rPr lang="zh-CN" altLang="en-US" sz="2400" b="1" dirty="0">
                <a:latin typeface="微软雅黑" panose="020B0503020204020204" pitchFamily="34" charset="-122"/>
                <a:ea typeface="微软雅黑" panose="020B0503020204020204" pitchFamily="34" charset="-122"/>
              </a:rPr>
              <a:t>，输出为两位运算结果；当</a:t>
            </a:r>
            <a:r>
              <a:rPr lang="en-US" altLang="zh-CN" sz="2400" b="1" dirty="0">
                <a:latin typeface="微软雅黑" panose="020B0503020204020204" pitchFamily="34" charset="-122"/>
                <a:ea typeface="微软雅黑" panose="020B0503020204020204" pitchFamily="34" charset="-122"/>
              </a:rPr>
              <a:t>S=0</a:t>
            </a:r>
            <a:r>
              <a:rPr lang="zh-CN" altLang="en-US" sz="2400" b="1" dirty="0">
                <a:latin typeface="微软雅黑" panose="020B0503020204020204" pitchFamily="34" charset="-122"/>
                <a:ea typeface="微软雅黑" panose="020B0503020204020204" pitchFamily="34" charset="-122"/>
              </a:rPr>
              <a:t>，两个数做</a:t>
            </a:r>
            <a:r>
              <a:rPr lang="zh-CN" altLang="en-US" sz="2400" b="1" dirty="0">
                <a:solidFill>
                  <a:srgbClr val="0000FF"/>
                </a:solidFill>
                <a:latin typeface="微软雅黑" panose="020B0503020204020204" pitchFamily="34" charset="-122"/>
                <a:ea typeface="微软雅黑" panose="020B0503020204020204" pitchFamily="34" charset="-122"/>
              </a:rPr>
              <a:t>与非</a:t>
            </a:r>
            <a:r>
              <a:rPr lang="zh-CN" altLang="en-US" sz="2400" b="1" dirty="0">
                <a:latin typeface="微软雅黑" panose="020B0503020204020204" pitchFamily="34" charset="-122"/>
                <a:ea typeface="微软雅黑" panose="020B0503020204020204" pitchFamily="34" charset="-122"/>
              </a:rPr>
              <a:t>运算，当</a:t>
            </a:r>
            <a:r>
              <a:rPr lang="en-US" altLang="zh-CN" sz="2400" b="1" dirty="0">
                <a:latin typeface="微软雅黑" panose="020B0503020204020204" pitchFamily="34" charset="-122"/>
                <a:ea typeface="微软雅黑" panose="020B0503020204020204" pitchFamily="34" charset="-122"/>
              </a:rPr>
              <a:t>S=1</a:t>
            </a:r>
            <a:r>
              <a:rPr lang="zh-CN" altLang="en-US" sz="2400" b="1" dirty="0">
                <a:latin typeface="微软雅黑" panose="020B0503020204020204" pitchFamily="34" charset="-122"/>
                <a:ea typeface="微软雅黑" panose="020B0503020204020204" pitchFamily="34" charset="-122"/>
              </a:rPr>
              <a:t>，两个数做</a:t>
            </a:r>
            <a:r>
              <a:rPr lang="zh-CN" altLang="en-US" sz="2400" b="1" dirty="0">
                <a:solidFill>
                  <a:srgbClr val="0000FF"/>
                </a:solidFill>
                <a:latin typeface="微软雅黑" panose="020B0503020204020204" pitchFamily="34" charset="-122"/>
                <a:ea typeface="微软雅黑" panose="020B0503020204020204" pitchFamily="34" charset="-122"/>
              </a:rPr>
              <a:t>或非</a:t>
            </a:r>
            <a:r>
              <a:rPr lang="zh-CN" altLang="en-US" sz="2400" b="1" dirty="0">
                <a:latin typeface="微软雅黑" panose="020B0503020204020204" pitchFamily="34" charset="-122"/>
                <a:ea typeface="微软雅黑" panose="020B0503020204020204" pitchFamily="34" charset="-122"/>
              </a:rPr>
              <a:t>运算。</a:t>
            </a:r>
            <a:r>
              <a:rPr lang="zh-CN" altLang="en-US" sz="2400" b="1" dirty="0">
                <a:solidFill>
                  <a:srgbClr val="FF0000"/>
                </a:solidFill>
                <a:latin typeface="微软雅黑" panose="020B0503020204020204" pitchFamily="34" charset="-122"/>
                <a:ea typeface="微软雅黑" panose="020B0503020204020204" pitchFamily="34" charset="-122"/>
              </a:rPr>
              <a:t>请使用最少的逻辑门实现，电路中没有反变量输入。</a:t>
            </a:r>
          </a:p>
          <a:p>
            <a:pPr marL="342900" indent="-342900" defTabSz="540000">
              <a:lnSpc>
                <a:spcPct val="13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解</a:t>
            </a:r>
            <a:r>
              <a:rPr lang="zh-CN" altLang="en-US" sz="2400" b="1" dirty="0" smtClean="0">
                <a:latin typeface="微软雅黑" panose="020B0503020204020204" pitchFamily="34" charset="-122"/>
                <a:ea typeface="微软雅黑" panose="020B0503020204020204" pitchFamily="34" charset="-122"/>
              </a:rPr>
              <a:t>：</a:t>
            </a:r>
            <a:r>
              <a:rPr lang="zh-CN" altLang="en-US" sz="2400" b="1" dirty="0" smtClean="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1</a:t>
            </a:r>
            <a:r>
              <a:rPr lang="zh-CN" altLang="en-US" sz="2400" b="1" dirty="0">
                <a:solidFill>
                  <a:srgbClr val="0000FF"/>
                </a:solidFill>
                <a:latin typeface="微软雅黑" panose="020B0503020204020204" pitchFamily="34" charset="-122"/>
                <a:ea typeface="微软雅黑" panose="020B0503020204020204" pitchFamily="34" charset="-122"/>
              </a:rPr>
              <a:t>）首先进行逻辑定义</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3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输入：二进制数</a:t>
            </a:r>
            <a:r>
              <a:rPr lang="en-US" altLang="zh-CN" sz="2400" b="1" dirty="0" smtClean="0">
                <a:latin typeface="微软雅黑" panose="020B0503020204020204" pitchFamily="34" charset="-122"/>
                <a:ea typeface="微软雅黑" panose="020B0503020204020204" pitchFamily="34" charset="-122"/>
              </a:rPr>
              <a:t>A</a:t>
            </a:r>
            <a:r>
              <a:rPr lang="en-US" altLang="zh-CN" sz="2400" b="1" baseline="-25000" dirty="0" smtClean="0">
                <a:latin typeface="微软雅黑" panose="020B0503020204020204" pitchFamily="34" charset="-122"/>
                <a:ea typeface="微软雅黑" panose="020B0503020204020204" pitchFamily="34" charset="-122"/>
              </a:rPr>
              <a:t>1</a:t>
            </a:r>
            <a:r>
              <a:rPr lang="en-US" altLang="zh-CN" sz="2400" b="1" dirty="0" smtClean="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A</a:t>
            </a:r>
            <a:r>
              <a:rPr lang="en-US" altLang="zh-CN" sz="2400" b="1" baseline="-25000"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B</a:t>
            </a:r>
            <a:r>
              <a:rPr lang="en-US" altLang="zh-CN" sz="2400" b="1" baseline="-25000" dirty="0">
                <a:latin typeface="微软雅黑" panose="020B0503020204020204" pitchFamily="34" charset="-122"/>
                <a:ea typeface="微软雅黑" panose="020B0503020204020204" pitchFamily="34" charset="-122"/>
              </a:rPr>
              <a:t>1 </a:t>
            </a:r>
            <a:r>
              <a:rPr lang="en-US" altLang="zh-CN" sz="2400" b="1" dirty="0">
                <a:latin typeface="微软雅黑" panose="020B0503020204020204" pitchFamily="34" charset="-122"/>
                <a:ea typeface="微软雅黑" panose="020B0503020204020204" pitchFamily="34" charset="-122"/>
              </a:rPr>
              <a:t>B</a:t>
            </a:r>
            <a:r>
              <a:rPr lang="en-US" altLang="zh-CN" sz="2400" b="1" baseline="-25000"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功能选择为</a:t>
            </a:r>
            <a:r>
              <a:rPr lang="en-US" altLang="zh-CN" sz="2400" b="1" dirty="0">
                <a:latin typeface="微软雅黑" panose="020B0503020204020204" pitchFamily="34" charset="-122"/>
                <a:ea typeface="微软雅黑" panose="020B0503020204020204" pitchFamily="34" charset="-122"/>
              </a:rPr>
              <a:t>S</a:t>
            </a:r>
            <a:r>
              <a:rPr lang="zh-CN" altLang="en-US" sz="2400" b="1" dirty="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输出：计算</a:t>
            </a:r>
            <a:r>
              <a:rPr lang="zh-CN" altLang="en-US" sz="2400" b="1" dirty="0">
                <a:latin typeface="微软雅黑" panose="020B0503020204020204" pitchFamily="34" charset="-122"/>
                <a:ea typeface="微软雅黑" panose="020B0503020204020204" pitchFamily="34" charset="-122"/>
              </a:rPr>
              <a:t>结果</a:t>
            </a:r>
            <a:r>
              <a:rPr lang="en-US" altLang="zh-CN" sz="2400" b="1" dirty="0">
                <a:latin typeface="微软雅黑" panose="020B0503020204020204" pitchFamily="34" charset="-122"/>
                <a:ea typeface="微软雅黑" panose="020B0503020204020204" pitchFamily="34" charset="-122"/>
              </a:rPr>
              <a:t>Y</a:t>
            </a:r>
            <a:r>
              <a:rPr lang="en-US" altLang="zh-CN" sz="2400" b="1" baseline="-25000" dirty="0">
                <a:latin typeface="微软雅黑" panose="020B0503020204020204" pitchFamily="34" charset="-122"/>
                <a:ea typeface="微软雅黑" panose="020B0503020204020204" pitchFamily="34" charset="-122"/>
              </a:rPr>
              <a:t>1 </a:t>
            </a:r>
            <a:r>
              <a:rPr lang="en-US" altLang="zh-CN" sz="2400" b="1" dirty="0" smtClean="0">
                <a:latin typeface="微软雅黑" panose="020B0503020204020204" pitchFamily="34" charset="-122"/>
                <a:ea typeface="微软雅黑" panose="020B0503020204020204" pitchFamily="34" charset="-122"/>
              </a:rPr>
              <a:t>Y</a:t>
            </a:r>
            <a:r>
              <a:rPr lang="en-US" altLang="zh-CN" sz="2400" b="1" baseline="-25000" dirty="0" smtClean="0">
                <a:latin typeface="微软雅黑" panose="020B0503020204020204" pitchFamily="34" charset="-122"/>
                <a:ea typeface="微软雅黑" panose="020B0503020204020204" pitchFamily="34" charset="-122"/>
              </a:rPr>
              <a:t>0</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30000"/>
              </a:lnSpc>
              <a:buClr>
                <a:srgbClr val="3859CD"/>
              </a:buClr>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S=0</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Y</a:t>
            </a:r>
            <a:r>
              <a:rPr lang="en-US" altLang="zh-CN" sz="2400" b="1" baseline="-25000" dirty="0" smtClean="0">
                <a:latin typeface="微软雅黑" panose="020B0503020204020204" pitchFamily="34" charset="-122"/>
                <a:ea typeface="微软雅黑" panose="020B0503020204020204" pitchFamily="34" charset="-122"/>
              </a:rPr>
              <a:t>1 </a:t>
            </a:r>
            <a:r>
              <a:rPr lang="en-US" altLang="zh-CN" sz="2400" b="1" dirty="0">
                <a:latin typeface="微软雅黑" panose="020B0503020204020204" pitchFamily="34" charset="-122"/>
                <a:ea typeface="微软雅黑" panose="020B0503020204020204" pitchFamily="34" charset="-122"/>
              </a:rPr>
              <a:t>Y</a:t>
            </a:r>
            <a:r>
              <a:rPr lang="en-US" altLang="zh-CN" sz="2400" b="1" baseline="-25000" dirty="0">
                <a:latin typeface="微软雅黑" panose="020B0503020204020204" pitchFamily="34" charset="-122"/>
                <a:ea typeface="微软雅黑" panose="020B0503020204020204" pitchFamily="34" charset="-122"/>
              </a:rPr>
              <a:t>0</a:t>
            </a:r>
            <a:r>
              <a:rPr lang="en-US" altLang="zh-CN" sz="2400" b="1" dirty="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 A</a:t>
            </a:r>
            <a:r>
              <a:rPr lang="en-US" altLang="zh-CN" sz="2400" b="1" baseline="-25000" dirty="0" smtClean="0">
                <a:latin typeface="微软雅黑" panose="020B0503020204020204" pitchFamily="34" charset="-122"/>
                <a:ea typeface="微软雅黑" panose="020B0503020204020204" pitchFamily="34" charset="-122"/>
              </a:rPr>
              <a:t>1 </a:t>
            </a:r>
            <a:r>
              <a:rPr lang="en-US" altLang="zh-CN" sz="2400" b="1" dirty="0" smtClean="0">
                <a:latin typeface="微软雅黑" panose="020B0503020204020204" pitchFamily="34" charset="-122"/>
                <a:ea typeface="微软雅黑" panose="020B0503020204020204" pitchFamily="34" charset="-122"/>
              </a:rPr>
              <a:t>A</a:t>
            </a:r>
            <a:r>
              <a:rPr lang="en-US" altLang="zh-CN" sz="2400" b="1" baseline="-25000" dirty="0" smtClean="0">
                <a:latin typeface="微软雅黑" panose="020B0503020204020204" pitchFamily="34" charset="-122"/>
                <a:ea typeface="微软雅黑" panose="020B0503020204020204" pitchFamily="34" charset="-122"/>
              </a:rPr>
              <a:t>0</a:t>
            </a:r>
            <a:r>
              <a:rPr lang="zh-CN" altLang="en-US" sz="2400" b="1" dirty="0" smtClean="0">
                <a:latin typeface="微软雅黑" panose="020B0503020204020204" pitchFamily="34" charset="-122"/>
                <a:ea typeface="微软雅黑" panose="020B0503020204020204" pitchFamily="34" charset="-122"/>
              </a:rPr>
              <a:t>  与非  </a:t>
            </a:r>
            <a:r>
              <a:rPr lang="en-US" altLang="zh-CN" sz="2400" b="1" dirty="0" smtClean="0">
                <a:latin typeface="微软雅黑" panose="020B0503020204020204" pitchFamily="34" charset="-122"/>
                <a:ea typeface="微软雅黑" panose="020B0503020204020204" pitchFamily="34" charset="-122"/>
              </a:rPr>
              <a:t>B</a:t>
            </a:r>
            <a:r>
              <a:rPr lang="en-US" altLang="zh-CN" sz="2400" b="1" baseline="-25000" dirty="0" smtClean="0">
                <a:latin typeface="微软雅黑" panose="020B0503020204020204" pitchFamily="34" charset="-122"/>
                <a:ea typeface="微软雅黑" panose="020B0503020204020204" pitchFamily="34" charset="-122"/>
              </a:rPr>
              <a:t>1 </a:t>
            </a:r>
            <a:r>
              <a:rPr lang="en-US" altLang="zh-CN" sz="2400" b="1" dirty="0" smtClean="0">
                <a:latin typeface="微软雅黑" panose="020B0503020204020204" pitchFamily="34" charset="-122"/>
                <a:ea typeface="微软雅黑" panose="020B0503020204020204" pitchFamily="34" charset="-122"/>
              </a:rPr>
              <a:t>B</a:t>
            </a:r>
            <a:r>
              <a:rPr lang="en-US" altLang="zh-CN" sz="2400" b="1" baseline="-25000" dirty="0" smtClean="0">
                <a:latin typeface="微软雅黑" panose="020B0503020204020204" pitchFamily="34" charset="-122"/>
                <a:ea typeface="微软雅黑" panose="020B0503020204020204" pitchFamily="34" charset="-122"/>
              </a:rPr>
              <a:t>0</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30000"/>
              </a:lnSpc>
              <a:buClr>
                <a:srgbClr val="3859CD"/>
              </a:buClr>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S=1</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Y</a:t>
            </a:r>
            <a:r>
              <a:rPr lang="en-US" altLang="zh-CN" sz="2400" b="1" baseline="-25000" dirty="0" smtClean="0">
                <a:latin typeface="微软雅黑" panose="020B0503020204020204" pitchFamily="34" charset="-122"/>
                <a:ea typeface="微软雅黑" panose="020B0503020204020204" pitchFamily="34" charset="-122"/>
              </a:rPr>
              <a:t>1</a:t>
            </a:r>
            <a:r>
              <a:rPr lang="en-US" altLang="zh-CN" sz="2400" b="1" dirty="0" smtClean="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Y</a:t>
            </a:r>
            <a:r>
              <a:rPr lang="en-US" altLang="zh-CN" sz="2400" b="1" baseline="-25000" dirty="0">
                <a:latin typeface="微软雅黑" panose="020B0503020204020204" pitchFamily="34" charset="-122"/>
                <a:ea typeface="微软雅黑" panose="020B0503020204020204" pitchFamily="34" charset="-122"/>
              </a:rPr>
              <a:t>0 </a:t>
            </a:r>
            <a:r>
              <a:rPr lang="en-US" altLang="zh-CN" sz="2400" b="1" dirty="0" smtClean="0">
                <a:latin typeface="微软雅黑" panose="020B0503020204020204" pitchFamily="34" charset="-122"/>
                <a:ea typeface="微软雅黑" panose="020B0503020204020204" pitchFamily="34" charset="-122"/>
              </a:rPr>
              <a:t>= A</a:t>
            </a:r>
            <a:r>
              <a:rPr lang="en-US" altLang="zh-CN" sz="2400" b="1" baseline="-25000" dirty="0" smtClean="0">
                <a:latin typeface="微软雅黑" panose="020B0503020204020204" pitchFamily="34" charset="-122"/>
                <a:ea typeface="微软雅黑" panose="020B0503020204020204" pitchFamily="34" charset="-122"/>
              </a:rPr>
              <a:t>1</a:t>
            </a:r>
            <a:r>
              <a:rPr lang="en-US" altLang="zh-CN" sz="2400" b="1" dirty="0" smtClean="0">
                <a:latin typeface="微软雅黑" panose="020B0503020204020204" pitchFamily="34" charset="-122"/>
                <a:ea typeface="微软雅黑" panose="020B0503020204020204" pitchFamily="34" charset="-122"/>
              </a:rPr>
              <a:t> A</a:t>
            </a:r>
            <a:r>
              <a:rPr lang="en-US" altLang="zh-CN" sz="2400" b="1" baseline="-25000" dirty="0" smtClean="0">
                <a:latin typeface="微软雅黑" panose="020B0503020204020204" pitchFamily="34" charset="-122"/>
                <a:ea typeface="微软雅黑" panose="020B0503020204020204" pitchFamily="34" charset="-122"/>
              </a:rPr>
              <a:t>0   </a:t>
            </a:r>
            <a:r>
              <a:rPr lang="zh-CN" altLang="en-US" sz="2400" b="1" dirty="0" smtClean="0">
                <a:latin typeface="微软雅黑" panose="020B0503020204020204" pitchFamily="34" charset="-122"/>
                <a:ea typeface="微软雅黑" panose="020B0503020204020204" pitchFamily="34" charset="-122"/>
              </a:rPr>
              <a:t>或非  </a:t>
            </a:r>
            <a:r>
              <a:rPr lang="en-US" altLang="zh-CN" sz="2400" b="1" dirty="0" smtClean="0">
                <a:latin typeface="微软雅黑" panose="020B0503020204020204" pitchFamily="34" charset="-122"/>
                <a:ea typeface="微软雅黑" panose="020B0503020204020204" pitchFamily="34" charset="-122"/>
              </a:rPr>
              <a:t>B</a:t>
            </a:r>
            <a:r>
              <a:rPr lang="en-US" altLang="zh-CN" sz="2400" b="1" baseline="-25000" dirty="0" smtClean="0">
                <a:latin typeface="微软雅黑" panose="020B0503020204020204" pitchFamily="34" charset="-122"/>
                <a:ea typeface="微软雅黑" panose="020B0503020204020204" pitchFamily="34" charset="-122"/>
              </a:rPr>
              <a:t>1 </a:t>
            </a:r>
            <a:r>
              <a:rPr lang="en-US" altLang="zh-CN" sz="2400" b="1" dirty="0" smtClean="0">
                <a:latin typeface="微软雅黑" panose="020B0503020204020204" pitchFamily="34" charset="-122"/>
                <a:ea typeface="微软雅黑" panose="020B0503020204020204" pitchFamily="34" charset="-122"/>
              </a:rPr>
              <a:t>B</a:t>
            </a:r>
            <a:r>
              <a:rPr lang="en-US" altLang="zh-CN" sz="2400" b="1" baseline="-25000" dirty="0" smtClean="0">
                <a:latin typeface="微软雅黑" panose="020B0503020204020204" pitchFamily="34" charset="-122"/>
                <a:ea typeface="微软雅黑" panose="020B0503020204020204" pitchFamily="34" charset="-122"/>
              </a:rPr>
              <a:t>0</a:t>
            </a:r>
            <a:endParaRPr lang="zh-CN" altLang="en-US" sz="2400" b="1" dirty="0">
              <a:latin typeface="微软雅黑" panose="020B0503020204020204" pitchFamily="34" charset="-122"/>
              <a:ea typeface="微软雅黑" panose="020B0503020204020204" pitchFamily="34" charset="-122"/>
            </a:endParaRPr>
          </a:p>
          <a:p>
            <a:pPr marL="342900" indent="-342900" defTabSz="540000">
              <a:lnSpc>
                <a:spcPct val="130000"/>
              </a:lnSpc>
              <a:buClr>
                <a:srgbClr val="3859CD"/>
              </a:buClr>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2</a:t>
            </a:r>
            <a:r>
              <a:rPr lang="zh-CN" altLang="en-US" sz="2400" b="1" dirty="0" smtClean="0">
                <a:solidFill>
                  <a:srgbClr val="0000FF"/>
                </a:solidFill>
                <a:latin typeface="微软雅黑" panose="020B0503020204020204" pitchFamily="34" charset="-122"/>
                <a:ea typeface="微软雅黑" panose="020B0503020204020204" pitchFamily="34" charset="-122"/>
              </a:rPr>
              <a:t>）写出</a:t>
            </a:r>
            <a:r>
              <a:rPr lang="zh-CN" altLang="en-US" sz="2400" b="1" dirty="0">
                <a:solidFill>
                  <a:srgbClr val="0000FF"/>
                </a:solidFill>
                <a:latin typeface="微软雅黑" panose="020B0503020204020204" pitchFamily="34" charset="-122"/>
                <a:ea typeface="微软雅黑" panose="020B0503020204020204" pitchFamily="34" charset="-122"/>
              </a:rPr>
              <a:t>真值表</a:t>
            </a:r>
            <a:r>
              <a:rPr lang="zh-CN" altLang="en-US" sz="2400" b="1" dirty="0" smtClean="0">
                <a:solidFill>
                  <a:srgbClr val="0000FF"/>
                </a:solidFill>
                <a:latin typeface="微软雅黑" panose="020B0503020204020204" pitchFamily="34" charset="-122"/>
                <a:ea typeface="微软雅黑" panose="020B0503020204020204" pitchFamily="34" charset="-122"/>
              </a:rPr>
              <a:t>。</a:t>
            </a:r>
            <a:endParaRPr lang="en-US" altLang="zh-CN" sz="2400" b="1" dirty="0" smtClean="0">
              <a:solidFill>
                <a:srgbClr val="0000FF"/>
              </a:solidFill>
              <a:latin typeface="微软雅黑" panose="020B0503020204020204" pitchFamily="34" charset="-122"/>
              <a:ea typeface="微软雅黑" panose="020B0503020204020204" pitchFamily="34" charset="-122"/>
            </a:endParaRPr>
          </a:p>
          <a:p>
            <a:pPr marL="800100" lvl="1" indent="-342900" defTabSz="540000">
              <a:lnSpc>
                <a:spcPct val="130000"/>
              </a:lnSpc>
              <a:buClr>
                <a:srgbClr val="3859CD"/>
              </a:buClr>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Y</a:t>
            </a:r>
            <a:r>
              <a:rPr lang="en-US" altLang="zh-CN" sz="2400" b="1" baseline="-25000" dirty="0" smtClean="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仅仅是</a:t>
            </a:r>
            <a:r>
              <a:rPr lang="en-US" altLang="zh-CN" sz="2400" b="1" dirty="0">
                <a:latin typeface="微软雅黑" panose="020B0503020204020204" pitchFamily="34" charset="-122"/>
                <a:ea typeface="微软雅黑" panose="020B0503020204020204" pitchFamily="34" charset="-122"/>
              </a:rPr>
              <a:t>A</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S</a:t>
            </a:r>
            <a:r>
              <a:rPr lang="zh-CN" altLang="en-US" sz="2400" b="1" dirty="0">
                <a:latin typeface="微软雅黑" panose="020B0503020204020204" pitchFamily="34" charset="-122"/>
                <a:ea typeface="微软雅黑" panose="020B0503020204020204" pitchFamily="34" charset="-122"/>
              </a:rPr>
              <a:t>的函数，与</a:t>
            </a:r>
            <a:r>
              <a:rPr lang="en-US" altLang="zh-CN" sz="2400" b="1" dirty="0">
                <a:latin typeface="微软雅黑" panose="020B0503020204020204" pitchFamily="34" charset="-122"/>
                <a:ea typeface="微软雅黑" panose="020B0503020204020204" pitchFamily="34" charset="-122"/>
              </a:rPr>
              <a:t>A</a:t>
            </a:r>
            <a:r>
              <a:rPr lang="en-US" altLang="zh-CN" sz="2400" b="1" baseline="-25000"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en-US" altLang="zh-CN" sz="2400" b="1" baseline="-25000" dirty="0">
                <a:latin typeface="微软雅黑" panose="020B0503020204020204" pitchFamily="34" charset="-122"/>
                <a:ea typeface="微软雅黑" panose="020B0503020204020204" pitchFamily="34" charset="-122"/>
              </a:rPr>
              <a:t>0</a:t>
            </a:r>
            <a:r>
              <a:rPr lang="zh-CN" altLang="en-US" sz="2400" b="1" dirty="0" smtClean="0">
                <a:latin typeface="微软雅黑" panose="020B0503020204020204" pitchFamily="34" charset="-122"/>
                <a:ea typeface="微软雅黑" panose="020B0503020204020204" pitchFamily="34" charset="-122"/>
              </a:rPr>
              <a:t>无关</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30000"/>
              </a:lnSpc>
              <a:buClr>
                <a:srgbClr val="3859CD"/>
              </a:buClr>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Y</a:t>
            </a:r>
            <a:r>
              <a:rPr lang="en-US" altLang="zh-CN" sz="2400" b="1" baseline="-25000" dirty="0" smtClean="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仅仅是</a:t>
            </a:r>
            <a:r>
              <a:rPr lang="en-US" altLang="zh-CN" sz="2400" b="1" dirty="0">
                <a:latin typeface="微软雅黑" panose="020B0503020204020204" pitchFamily="34" charset="-122"/>
                <a:ea typeface="微软雅黑" panose="020B0503020204020204" pitchFamily="34" charset="-122"/>
              </a:rPr>
              <a:t>A</a:t>
            </a:r>
            <a:r>
              <a:rPr lang="en-US" altLang="zh-CN" sz="2400" b="1" baseline="-25000"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en-US" altLang="zh-CN" sz="2400" b="1" baseline="-25000"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S</a:t>
            </a:r>
            <a:r>
              <a:rPr lang="zh-CN" altLang="en-US" sz="2400" b="1" dirty="0">
                <a:latin typeface="微软雅黑" panose="020B0503020204020204" pitchFamily="34" charset="-122"/>
                <a:ea typeface="微软雅黑" panose="020B0503020204020204" pitchFamily="34" charset="-122"/>
              </a:rPr>
              <a:t>的函数，与</a:t>
            </a:r>
            <a:r>
              <a:rPr lang="en-US" altLang="zh-CN" sz="2400" b="1" dirty="0">
                <a:latin typeface="微软雅黑" panose="020B0503020204020204" pitchFamily="34" charset="-122"/>
                <a:ea typeface="微软雅黑" panose="020B0503020204020204" pitchFamily="34" charset="-122"/>
              </a:rPr>
              <a:t>A</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无关</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3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真值表</a:t>
            </a:r>
            <a:r>
              <a:rPr lang="zh-CN" altLang="en-US" sz="2400" b="1" dirty="0">
                <a:latin typeface="微软雅黑" panose="020B0503020204020204" pitchFamily="34" charset="-122"/>
                <a:ea typeface="微软雅黑" panose="020B0503020204020204" pitchFamily="34" charset="-122"/>
              </a:rPr>
              <a:t>实际上有两个，每个真值表只有</a:t>
            </a:r>
            <a:r>
              <a:rPr lang="en-US" altLang="zh-CN" sz="2400" b="1" dirty="0">
                <a:latin typeface="微软雅黑" panose="020B0503020204020204" pitchFamily="34" charset="-122"/>
                <a:ea typeface="微软雅黑" panose="020B0503020204020204" pitchFamily="34" charset="-122"/>
              </a:rPr>
              <a:t>8</a:t>
            </a:r>
            <a:r>
              <a:rPr lang="zh-CN" altLang="en-US" sz="2400" b="1" dirty="0" smtClean="0">
                <a:latin typeface="微软雅黑" panose="020B0503020204020204" pitchFamily="34" charset="-122"/>
                <a:ea typeface="微软雅黑" panose="020B0503020204020204" pitchFamily="34" charset="-122"/>
              </a:rPr>
              <a:t>行。</a:t>
            </a:r>
            <a:endParaRPr lang="zh-CN" altLang="en-US" sz="2400" b="1" dirty="0">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组合逻辑电路设计实例</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spTree>
    <p:extLst>
      <p:ext uri="{BB962C8B-B14F-4D97-AF65-F5344CB8AC3E}">
        <p14:creationId xmlns:p14="http://schemas.microsoft.com/office/powerpoint/2010/main" val="370502839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53</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组合逻辑电路设计实例</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53589709"/>
              </p:ext>
            </p:extLst>
          </p:nvPr>
        </p:nvGraphicFramePr>
        <p:xfrm>
          <a:off x="585995" y="1213170"/>
          <a:ext cx="7634569" cy="3905388"/>
        </p:xfrm>
        <a:graphic>
          <a:graphicData uri="http://schemas.openxmlformats.org/drawingml/2006/table">
            <a:tbl>
              <a:tblPr firstRow="1" bandRow="1">
                <a:tableStyleId>{5C22544A-7EE6-4342-B048-85BDC9FD1C3A}</a:tableStyleId>
              </a:tblPr>
              <a:tblGrid>
                <a:gridCol w="953846">
                  <a:extLst>
                    <a:ext uri="{9D8B030D-6E8A-4147-A177-3AD203B41FA5}">
                      <a16:colId xmlns:a16="http://schemas.microsoft.com/office/drawing/2014/main" xmlns="" val="1001957148"/>
                    </a:ext>
                  </a:extLst>
                </a:gridCol>
                <a:gridCol w="953846">
                  <a:extLst>
                    <a:ext uri="{9D8B030D-6E8A-4147-A177-3AD203B41FA5}">
                      <a16:colId xmlns:a16="http://schemas.microsoft.com/office/drawing/2014/main" xmlns="" val="1457394723"/>
                    </a:ext>
                  </a:extLst>
                </a:gridCol>
                <a:gridCol w="955113">
                  <a:extLst>
                    <a:ext uri="{9D8B030D-6E8A-4147-A177-3AD203B41FA5}">
                      <a16:colId xmlns:a16="http://schemas.microsoft.com/office/drawing/2014/main" xmlns="" val="714013101"/>
                    </a:ext>
                  </a:extLst>
                </a:gridCol>
                <a:gridCol w="955113">
                  <a:extLst>
                    <a:ext uri="{9D8B030D-6E8A-4147-A177-3AD203B41FA5}">
                      <a16:colId xmlns:a16="http://schemas.microsoft.com/office/drawing/2014/main" xmlns="" val="1123630350"/>
                    </a:ext>
                  </a:extLst>
                </a:gridCol>
                <a:gridCol w="953846">
                  <a:extLst>
                    <a:ext uri="{9D8B030D-6E8A-4147-A177-3AD203B41FA5}">
                      <a16:colId xmlns:a16="http://schemas.microsoft.com/office/drawing/2014/main" xmlns="" val="4086557858"/>
                    </a:ext>
                  </a:extLst>
                </a:gridCol>
                <a:gridCol w="953846">
                  <a:extLst>
                    <a:ext uri="{9D8B030D-6E8A-4147-A177-3AD203B41FA5}">
                      <a16:colId xmlns:a16="http://schemas.microsoft.com/office/drawing/2014/main" xmlns="" val="161693348"/>
                    </a:ext>
                  </a:extLst>
                </a:gridCol>
                <a:gridCol w="953846">
                  <a:extLst>
                    <a:ext uri="{9D8B030D-6E8A-4147-A177-3AD203B41FA5}">
                      <a16:colId xmlns:a16="http://schemas.microsoft.com/office/drawing/2014/main" xmlns="" val="1543059471"/>
                    </a:ext>
                  </a:extLst>
                </a:gridCol>
                <a:gridCol w="955113">
                  <a:extLst>
                    <a:ext uri="{9D8B030D-6E8A-4147-A177-3AD203B41FA5}">
                      <a16:colId xmlns:a16="http://schemas.microsoft.com/office/drawing/2014/main" xmlns="" val="636840586"/>
                    </a:ext>
                  </a:extLst>
                </a:gridCol>
              </a:tblGrid>
              <a:tr h="433932">
                <a:tc>
                  <a:txBody>
                    <a:bodyPr/>
                    <a:lstStyle/>
                    <a:p>
                      <a:pPr algn="ctr">
                        <a:spcAft>
                          <a:spcPts val="0"/>
                        </a:spcAft>
                      </a:pPr>
                      <a:r>
                        <a:rPr lang="en-US" sz="2000" b="1" kern="100" dirty="0">
                          <a:effectLst/>
                          <a:latin typeface="Times New Roman" panose="02020603050405020304" pitchFamily="18" charset="0"/>
                          <a:cs typeface="Times New Roman" panose="02020603050405020304" pitchFamily="18" charset="0"/>
                        </a:rPr>
                        <a:t>S</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A</a:t>
                      </a:r>
                      <a:r>
                        <a:rPr lang="en-US" sz="2000" b="1" kern="100" baseline="-250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tc>
                <a:tc>
                  <a:txBody>
                    <a:bodyPr/>
                    <a:lstStyle/>
                    <a:p>
                      <a:pPr algn="ctr">
                        <a:spcAft>
                          <a:spcPts val="0"/>
                        </a:spcAft>
                      </a:pPr>
                      <a:r>
                        <a:rPr lang="en-US" sz="2000" b="1" kern="100" dirty="0">
                          <a:effectLst/>
                          <a:latin typeface="Times New Roman" panose="02020603050405020304" pitchFamily="18" charset="0"/>
                          <a:cs typeface="Times New Roman" panose="02020603050405020304" pitchFamily="18" charset="0"/>
                        </a:rPr>
                        <a:t>B</a:t>
                      </a:r>
                      <a:r>
                        <a:rPr lang="en-US" sz="2000" b="1" kern="100" baseline="-250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dirty="0">
                          <a:effectLst/>
                          <a:latin typeface="Times New Roman" panose="02020603050405020304" pitchFamily="18" charset="0"/>
                          <a:cs typeface="Times New Roman" panose="02020603050405020304" pitchFamily="18" charset="0"/>
                        </a:rPr>
                        <a:t>Y</a:t>
                      </a:r>
                      <a:r>
                        <a:rPr lang="en-US" sz="2000" b="1" kern="100" baseline="-250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L w="19050" cap="flat" cmpd="sng" algn="ctr">
                      <a:solidFill>
                        <a:schemeClr val="tx1"/>
                      </a:solidFill>
                      <a:prstDash val="solid"/>
                      <a:round/>
                      <a:headEnd type="none" w="med" len="med"/>
                      <a:tailEnd type="none" w="med" len="med"/>
                    </a:lnL>
                    <a:lnR w="38100" cap="flat" cmpd="sng" algn="ctr">
                      <a:solidFill>
                        <a:srgbClr val="FF0000"/>
                      </a:solidFill>
                      <a:prstDash val="dash"/>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S</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L w="38100" cap="flat" cmpd="sng" algn="ctr">
                      <a:solidFill>
                        <a:srgbClr val="FF0000"/>
                      </a:solidFill>
                      <a:prstDash val="dash"/>
                      <a:round/>
                      <a:headEnd type="none" w="med" len="med"/>
                      <a:tailEnd type="none" w="med" len="med"/>
                    </a:lnL>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A</a:t>
                      </a:r>
                      <a:r>
                        <a:rPr lang="en-US" sz="2000" b="1" kern="100" baseline="-250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tc>
                <a:tc>
                  <a:txBody>
                    <a:bodyPr/>
                    <a:lstStyle/>
                    <a:p>
                      <a:pPr algn="ctr">
                        <a:spcAft>
                          <a:spcPts val="0"/>
                        </a:spcAft>
                      </a:pPr>
                      <a:r>
                        <a:rPr lang="en-US" sz="2000" b="1" kern="100" dirty="0">
                          <a:effectLst/>
                          <a:latin typeface="Times New Roman" panose="02020603050405020304" pitchFamily="18" charset="0"/>
                          <a:cs typeface="Times New Roman" panose="02020603050405020304" pitchFamily="18" charset="0"/>
                        </a:rPr>
                        <a:t>B</a:t>
                      </a:r>
                      <a:r>
                        <a:rPr lang="en-US" sz="2000" b="1" kern="100" baseline="-250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Y</a:t>
                      </a:r>
                      <a:r>
                        <a:rPr lang="en-US" sz="2000" b="1" kern="100" baseline="-250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3884846603"/>
                  </a:ext>
                </a:extLst>
              </a:tr>
              <a:tr h="433932">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L w="19050" cap="flat" cmpd="sng" algn="ctr">
                      <a:solidFill>
                        <a:schemeClr val="tx1"/>
                      </a:solidFill>
                      <a:prstDash val="solid"/>
                      <a:round/>
                      <a:headEnd type="none" w="med" len="med"/>
                      <a:tailEnd type="none" w="med" len="med"/>
                    </a:lnL>
                    <a:lnR w="38100" cap="flat" cmpd="sng" algn="ctr">
                      <a:solidFill>
                        <a:srgbClr val="FF0000"/>
                      </a:solidFill>
                      <a:prstDash val="dash"/>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L w="38100" cap="flat" cmpd="sng" algn="ctr">
                      <a:solidFill>
                        <a:srgbClr val="FF0000"/>
                      </a:solidFill>
                      <a:prstDash val="dash"/>
                      <a:round/>
                      <a:headEnd type="none" w="med" len="med"/>
                      <a:tailEnd type="none" w="med" len="med"/>
                    </a:lnL>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209626287"/>
                  </a:ext>
                </a:extLst>
              </a:tr>
              <a:tr h="433932">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L w="19050" cap="flat" cmpd="sng" algn="ctr">
                      <a:solidFill>
                        <a:schemeClr val="tx1"/>
                      </a:solidFill>
                      <a:prstDash val="solid"/>
                      <a:round/>
                      <a:headEnd type="none" w="med" len="med"/>
                      <a:tailEnd type="none" w="med" len="med"/>
                    </a:lnL>
                    <a:lnR w="38100" cap="flat" cmpd="sng" algn="ctr">
                      <a:solidFill>
                        <a:srgbClr val="FF0000"/>
                      </a:solidFill>
                      <a:prstDash val="dash"/>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L w="38100" cap="flat" cmpd="sng" algn="ctr">
                      <a:solidFill>
                        <a:srgbClr val="FF0000"/>
                      </a:solidFill>
                      <a:prstDash val="dash"/>
                      <a:round/>
                      <a:headEnd type="none" w="med" len="med"/>
                      <a:tailEnd type="none" w="med" len="med"/>
                    </a:lnL>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332988037"/>
                  </a:ext>
                </a:extLst>
              </a:tr>
              <a:tr h="433932">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L w="19050" cap="flat" cmpd="sng" algn="ctr">
                      <a:solidFill>
                        <a:schemeClr val="tx1"/>
                      </a:solidFill>
                      <a:prstDash val="solid"/>
                      <a:round/>
                      <a:headEnd type="none" w="med" len="med"/>
                      <a:tailEnd type="none" w="med" len="med"/>
                    </a:lnL>
                    <a:lnR w="38100" cap="flat" cmpd="sng" algn="ctr">
                      <a:solidFill>
                        <a:srgbClr val="FF0000"/>
                      </a:solidFill>
                      <a:prstDash val="dash"/>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L w="38100" cap="flat" cmpd="sng" algn="ctr">
                      <a:solidFill>
                        <a:srgbClr val="FF0000"/>
                      </a:solidFill>
                      <a:prstDash val="dash"/>
                      <a:round/>
                      <a:headEnd type="none" w="med" len="med"/>
                      <a:tailEnd type="none" w="med" len="med"/>
                    </a:lnL>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2548224105"/>
                  </a:ext>
                </a:extLst>
              </a:tr>
              <a:tr h="433932">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L w="19050" cap="flat" cmpd="sng" algn="ctr">
                      <a:solidFill>
                        <a:schemeClr val="tx1"/>
                      </a:solidFill>
                      <a:prstDash val="solid"/>
                      <a:round/>
                      <a:headEnd type="none" w="med" len="med"/>
                      <a:tailEnd type="none" w="med" len="med"/>
                    </a:lnL>
                    <a:lnR w="38100" cap="flat" cmpd="sng" algn="ctr">
                      <a:solidFill>
                        <a:srgbClr val="FF0000"/>
                      </a:solidFill>
                      <a:prstDash val="dash"/>
                      <a:round/>
                      <a:headEnd type="none" w="med" len="med"/>
                      <a:tailEnd type="none" w="med" len="med"/>
                    </a:lnR>
                  </a:tcPr>
                </a:tc>
                <a:tc>
                  <a:txBody>
                    <a:bodyPr/>
                    <a:lstStyle/>
                    <a:p>
                      <a:pPr algn="ctr">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L w="38100" cap="flat" cmpd="sng" algn="ctr">
                      <a:solidFill>
                        <a:srgbClr val="FF0000"/>
                      </a:solidFill>
                      <a:prstDash val="dash"/>
                      <a:round/>
                      <a:headEnd type="none" w="med" len="med"/>
                      <a:tailEnd type="none" w="med" len="med"/>
                    </a:lnL>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3040460793"/>
                  </a:ext>
                </a:extLst>
              </a:tr>
              <a:tr h="433932">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L w="19050" cap="flat" cmpd="sng" algn="ctr">
                      <a:solidFill>
                        <a:schemeClr val="tx1"/>
                      </a:solidFill>
                      <a:prstDash val="solid"/>
                      <a:round/>
                      <a:headEnd type="none" w="med" len="med"/>
                      <a:tailEnd type="none" w="med" len="med"/>
                    </a:lnL>
                    <a:lnR w="38100" cap="flat" cmpd="sng" algn="ctr">
                      <a:solidFill>
                        <a:srgbClr val="FF0000"/>
                      </a:solidFill>
                      <a:prstDash val="dash"/>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L w="38100" cap="flat" cmpd="sng" algn="ctr">
                      <a:solidFill>
                        <a:srgbClr val="FF0000"/>
                      </a:solidFill>
                      <a:prstDash val="dash"/>
                      <a:round/>
                      <a:headEnd type="none" w="med" len="med"/>
                      <a:tailEnd type="none" w="med" len="med"/>
                    </a:lnL>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3417717215"/>
                  </a:ext>
                </a:extLst>
              </a:tr>
              <a:tr h="433932">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L w="19050" cap="flat" cmpd="sng" algn="ctr">
                      <a:solidFill>
                        <a:schemeClr val="tx1"/>
                      </a:solidFill>
                      <a:prstDash val="solid"/>
                      <a:round/>
                      <a:headEnd type="none" w="med" len="med"/>
                      <a:tailEnd type="none" w="med" len="med"/>
                    </a:lnL>
                    <a:lnR w="38100" cap="flat" cmpd="sng" algn="ctr">
                      <a:solidFill>
                        <a:srgbClr val="FF0000"/>
                      </a:solidFill>
                      <a:prstDash val="dash"/>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L w="38100" cap="flat" cmpd="sng" algn="ctr">
                      <a:solidFill>
                        <a:srgbClr val="FF0000"/>
                      </a:solidFill>
                      <a:prstDash val="dash"/>
                      <a:round/>
                      <a:headEnd type="none" w="med" len="med"/>
                      <a:tailEnd type="none" w="med" len="med"/>
                    </a:lnL>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3945686079"/>
                  </a:ext>
                </a:extLst>
              </a:tr>
              <a:tr h="433932">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L w="19050" cap="flat" cmpd="sng" algn="ctr">
                      <a:solidFill>
                        <a:schemeClr val="tx1"/>
                      </a:solidFill>
                      <a:prstDash val="solid"/>
                      <a:round/>
                      <a:headEnd type="none" w="med" len="med"/>
                      <a:tailEnd type="none" w="med" len="med"/>
                    </a:lnL>
                    <a:lnR w="38100" cap="flat" cmpd="sng" algn="ctr">
                      <a:solidFill>
                        <a:srgbClr val="FF0000"/>
                      </a:solidFill>
                      <a:prstDash val="dash"/>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L w="38100" cap="flat" cmpd="sng" algn="ctr">
                      <a:solidFill>
                        <a:srgbClr val="FF0000"/>
                      </a:solidFill>
                      <a:prstDash val="dash"/>
                      <a:round/>
                      <a:headEnd type="none" w="med" len="med"/>
                      <a:tailEnd type="none" w="med" len="med"/>
                    </a:lnL>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3161916888"/>
                  </a:ext>
                </a:extLst>
              </a:tr>
              <a:tr h="433932">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L w="19050" cap="flat" cmpd="sng" algn="ctr">
                      <a:solidFill>
                        <a:schemeClr val="tx1"/>
                      </a:solidFill>
                      <a:prstDash val="solid"/>
                      <a:round/>
                      <a:headEnd type="none" w="med" len="med"/>
                      <a:tailEnd type="none" w="med" len="med"/>
                    </a:lnL>
                    <a:lnR w="38100" cap="flat" cmpd="sng" algn="ctr">
                      <a:solidFill>
                        <a:srgbClr val="FF0000"/>
                      </a:solidFill>
                      <a:prstDash val="dash"/>
                      <a:round/>
                      <a:headEnd type="none" w="med" len="med"/>
                      <a:tailEnd type="none" w="med" len="med"/>
                    </a:lnR>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L w="38100" cap="flat" cmpd="sng" algn="ctr">
                      <a:solidFill>
                        <a:srgbClr val="FF0000"/>
                      </a:solidFill>
                      <a:prstDash val="dash"/>
                      <a:round/>
                      <a:headEnd type="none" w="med" len="med"/>
                      <a:tailEnd type="none" w="med" len="med"/>
                    </a:lnL>
                  </a:tcP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tc>
                <a:tc>
                  <a:txBody>
                    <a:bodyPr/>
                    <a:lstStyle/>
                    <a:p>
                      <a:pPr algn="ctr">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R w="19050" cap="flat" cmpd="sng" algn="ctr">
                      <a:solidFill>
                        <a:schemeClr val="tx1"/>
                      </a:solidFill>
                      <a:prstDash val="solid"/>
                      <a:round/>
                      <a:headEnd type="none" w="med" len="med"/>
                      <a:tailEnd type="none" w="med" len="med"/>
                    </a:lnR>
                  </a:tcPr>
                </a:tc>
                <a:tc>
                  <a:txBody>
                    <a:bodyPr/>
                    <a:lstStyle/>
                    <a:p>
                      <a:pPr algn="ctr">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63924" marR="163924" marT="0" marB="0" anchor="ct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256793913"/>
                  </a:ext>
                </a:extLst>
              </a:tr>
            </a:tbl>
          </a:graphicData>
        </a:graphic>
      </p:graphicFrame>
    </p:spTree>
    <p:extLst>
      <p:ext uri="{BB962C8B-B14F-4D97-AF65-F5344CB8AC3E}">
        <p14:creationId xmlns:p14="http://schemas.microsoft.com/office/powerpoint/2010/main" val="341861327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54</a:t>
            </a:fld>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290946" y="1073286"/>
                <a:ext cx="4643003" cy="4531240"/>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3</a:t>
                </a:r>
                <a:r>
                  <a:rPr lang="zh-CN" altLang="en-US" sz="2400" b="1" dirty="0">
                    <a:solidFill>
                      <a:srgbClr val="0000FF"/>
                    </a:solidFill>
                    <a:latin typeface="微软雅黑" panose="020B0503020204020204" pitchFamily="34" charset="-122"/>
                    <a:ea typeface="微软雅黑" panose="020B0503020204020204" pitchFamily="34" charset="-122"/>
                  </a:rPr>
                  <a:t>）化简</a:t>
                </a:r>
                <a:r>
                  <a:rPr lang="zh-CN" altLang="en-US" sz="2400" b="1" dirty="0" smtClean="0">
                    <a:solidFill>
                      <a:srgbClr val="0000FF"/>
                    </a:solidFill>
                    <a:latin typeface="微软雅黑" panose="020B0503020204020204" pitchFamily="34" charset="-122"/>
                    <a:ea typeface="微软雅黑" panose="020B0503020204020204" pitchFamily="34" charset="-122"/>
                  </a:rPr>
                  <a:t>：</a:t>
                </a:r>
                <a:endParaRPr lang="en-US" altLang="zh-CN" sz="2400" i="1" kern="100" dirty="0" smtClean="0">
                  <a:solidFill>
                    <a:srgbClr val="0000FF"/>
                  </a:solidFill>
                  <a:latin typeface="Cambria Math"/>
                  <a:ea typeface="Cambria Math" panose="02040503050406030204" pitchFamily="18" charset="0"/>
                  <a:cs typeface="Times New Roman" panose="02020603050405020304" pitchFamily="18" charset="0"/>
                </a:endParaRPr>
              </a:p>
              <a:p>
                <a:pPr defTabSz="540000">
                  <a:lnSpc>
                    <a:spcPct val="150000"/>
                  </a:lnSpc>
                  <a:buClr>
                    <a:srgbClr val="3859CD"/>
                  </a:buClr>
                </a:pPr>
                <a:r>
                  <a:rPr lang="en-US" altLang="zh-CN" sz="2400" kern="100" dirty="0" smtClean="0">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𝒀</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𝑺</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𝑺</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oMath>
                </a14:m>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p>
                <a:pPr indent="269240" algn="just">
                  <a:lnSpc>
                    <a:spcPct val="150000"/>
                  </a:lnSpc>
                  <a:spcAft>
                    <a:spcPts val="0"/>
                  </a:spcAft>
                </a:pP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𝑺</m:t>
                        </m:r>
                      </m:e>
                    </m:acc>
                    <m:d>
                      <m:dPr>
                        <m:ctrlPr>
                          <a:rPr lang="zh-CN" altLang="zh-CN" sz="2400" b="1" i="1" kern="100">
                            <a:effectLst/>
                            <a:latin typeface="Cambria Math"/>
                            <a:ea typeface="Cambria Math" panose="02040503050406030204" pitchFamily="18" charset="0"/>
                            <a:cs typeface="Times New Roman" panose="02020603050405020304" pitchFamily="18" charset="0"/>
                          </a:rPr>
                        </m:ctrlPr>
                      </m:dPr>
                      <m:e>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e>
                    </m:d>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𝑺</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oMath>
                </a14:m>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p>
                <a:pPr indent="269240" algn="just">
                  <a:lnSpc>
                    <a:spcPct val="150000"/>
                  </a:lnSpc>
                  <a:spcAft>
                    <a:spcPts val="0"/>
                  </a:spcAft>
                </a:pP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𝑺</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𝑺</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𝑺</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oMath>
                </a14:m>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p>
                <a:pPr indent="269240" algn="just">
                  <a:lnSpc>
                    <a:spcPct val="150000"/>
                  </a:lnSpc>
                  <a:spcAft>
                    <a:spcPts val="0"/>
                  </a:spcAft>
                </a:pP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𝑺</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𝑺</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oMath>
                </a14:m>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kern="100" dirty="0" smtClean="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400" b="1" dirty="0">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同理，可以得出：</a:t>
                </a:r>
              </a:p>
              <a:p>
                <a:pPr indent="269240" algn="just">
                  <a:lnSpc>
                    <a:spcPct val="150000"/>
                  </a:lnSpc>
                  <a:spcAft>
                    <a:spcPts val="0"/>
                  </a:spcAft>
                </a:pPr>
                <a:r>
                  <a:rPr lang="en-US" altLang="zh-CN" sz="2400" b="1" kern="100" dirty="0" smtClean="0">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𝒀</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𝑺</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𝟎</m:t>
                            </m:r>
                          </m:sub>
                        </m:sSub>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𝑺</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𝟎</m:t>
                            </m:r>
                          </m:sub>
                        </m:sSub>
                      </m:e>
                    </m:acc>
                  </m:oMath>
                </a14:m>
                <a:endParaRPr lang="en-US" altLang="zh-CN" sz="2400" b="1" i="1" kern="100" dirty="0" smtClean="0">
                  <a:effectLst/>
                  <a:latin typeface="Cambria Math"/>
                  <a:ea typeface="宋体" panose="02010600030101010101" pitchFamily="2" charset="-122"/>
                  <a:cs typeface="Times New Roman" panose="02020603050405020304" pitchFamily="18" charset="0"/>
                </a:endParaRPr>
              </a:p>
              <a:p>
                <a:pPr indent="269240" algn="just">
                  <a:lnSpc>
                    <a:spcPct val="150000"/>
                  </a:lnSpc>
                  <a:spcAft>
                    <a:spcPts val="0"/>
                  </a:spcAft>
                </a:pPr>
                <a:r>
                  <a:rPr lang="en-US" altLang="zh-CN" sz="2400" b="1" kern="100" dirty="0" smtClean="0">
                    <a:effectLst/>
                    <a:ea typeface="宋体" panose="02010600030101010101" pitchFamily="2" charset="-122"/>
                    <a:cs typeface="Times New Roman" panose="02020603050405020304" pitchFamily="18" charset="0"/>
                  </a:rPr>
                  <a:t>      </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𝑺</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𝟎</m:t>
                            </m:r>
                          </m:sub>
                        </m:sSub>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𝑺</m:t>
                        </m:r>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𝟎</m:t>
                            </m:r>
                          </m:sub>
                        </m:sSub>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𝟎</m:t>
                            </m:r>
                          </m:sub>
                        </m:sSub>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𝟎</m:t>
                            </m:r>
                          </m:sub>
                        </m:sSub>
                      </m:e>
                    </m:acc>
                  </m:oMath>
                </a14:m>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400" b="1" dirty="0">
                  <a:latin typeface="微软雅黑" panose="020B0503020204020204" pitchFamily="34" charset="-122"/>
                  <a:ea typeface="微软雅黑" panose="020B0503020204020204" pitchFamily="34"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290946" y="1073286"/>
                <a:ext cx="4643003" cy="4531240"/>
              </a:xfrm>
              <a:prstGeom prst="rect">
                <a:avLst/>
              </a:prstGeom>
              <a:blipFill rotWithShape="1">
                <a:blip r:embed="rId4"/>
                <a:stretch>
                  <a:fillRect l="-1840"/>
                </a:stretch>
              </a:blipFill>
            </p:spPr>
            <p:txBody>
              <a:bodyPr/>
              <a:lstStyle/>
              <a:p>
                <a:r>
                  <a:rPr lang="zh-CN" altLang="en-US">
                    <a:noFill/>
                  </a:rPr>
                  <a:t> </a:t>
                </a:r>
              </a:p>
            </p:txBody>
          </p:sp>
        </mc:Fallback>
      </mc:AlternateContent>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组合逻辑电路设计实例</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mc:AlternateContent xmlns:mc="http://schemas.openxmlformats.org/markup-compatibility/2006" xmlns:a14="http://schemas.microsoft.com/office/drawing/2010/main">
        <mc:Choice Requires="a14">
          <p:sp>
            <p:nvSpPr>
              <p:cNvPr id="11" name="文本框 5"/>
              <p:cNvSpPr txBox="1"/>
              <p:nvPr/>
            </p:nvSpPr>
            <p:spPr>
              <a:xfrm>
                <a:off x="5054624" y="1100094"/>
                <a:ext cx="6446077" cy="2310633"/>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4</a:t>
                </a:r>
                <a:r>
                  <a:rPr lang="zh-CN" altLang="en-US" sz="2400" b="1" dirty="0">
                    <a:solidFill>
                      <a:srgbClr val="0000FF"/>
                    </a:solidFill>
                    <a:latin typeface="微软雅黑" panose="020B0503020204020204" pitchFamily="34" charset="-122"/>
                    <a:ea typeface="微软雅黑" panose="020B0503020204020204" pitchFamily="34" charset="-122"/>
                  </a:rPr>
                  <a:t>）变换表达式形式</a:t>
                </a:r>
                <a:r>
                  <a:rPr lang="zh-CN" altLang="en-US" sz="2400" b="1" dirty="0" smtClean="0">
                    <a:solidFill>
                      <a:srgbClr val="0000FF"/>
                    </a:solidFill>
                    <a:latin typeface="微软雅黑" panose="020B0503020204020204" pitchFamily="34" charset="-122"/>
                    <a:ea typeface="微软雅黑" panose="020B0503020204020204" pitchFamily="34" charset="-122"/>
                  </a:rPr>
                  <a:t>：</a:t>
                </a:r>
                <a:endParaRPr lang="zh-CN" altLang="en-US" sz="2400" b="1" dirty="0">
                  <a:solidFill>
                    <a:srgbClr val="0000FF"/>
                  </a:solidFill>
                  <a:latin typeface="微软雅黑" panose="020B0503020204020204" pitchFamily="34" charset="-122"/>
                  <a:ea typeface="微软雅黑" panose="020B0503020204020204" pitchFamily="34" charset="-122"/>
                </a:endParaRPr>
              </a:p>
              <a:p>
                <a:pPr lvl="1" algn="just">
                  <a:lnSpc>
                    <a:spcPct val="150000"/>
                  </a:lnSpc>
                </a:pPr>
                <a:r>
                  <a:rPr lang="en-US" altLang="zh-CN" sz="2400" b="1" dirty="0" smtClean="0">
                    <a:latin typeface="微软雅黑" panose="020B0503020204020204" pitchFamily="34" charset="-122"/>
                    <a:ea typeface="微软雅黑" panose="020B0503020204020204" pitchFamily="34" charset="-122"/>
                  </a:rPr>
                  <a:t> </a:t>
                </a:r>
                <a14:m>
                  <m:oMath xmlns:m="http://schemas.openxmlformats.org/officeDocument/2006/math">
                    <m:sSub>
                      <m:sSubPr>
                        <m:ctrlPr>
                          <a:rPr lang="zh-CN" altLang="zh-CN" sz="2400" b="1" i="1" kern="100">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𝒀</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𝑺</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𝑺</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e>
                    </m:acc>
                  </m:oMath>
                </a14:m>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p>
                <a:pPr lvl="1" algn="just">
                  <a:lnSpc>
                    <a:spcPct val="150000"/>
                  </a:lnSpc>
                </a:pPr>
                <a14:m>
                  <m:oMath xmlns:m="http://schemas.openxmlformats.org/officeDocument/2006/math">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𝒀</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𝑺</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𝟎</m:t>
                            </m:r>
                          </m:sub>
                        </m:sSub>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𝑺</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𝟎</m:t>
                            </m:r>
                          </m:sub>
                        </m:sSub>
                      </m:e>
                    </m:ac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effectLst/>
                            <a:latin typeface="Cambria Math"/>
                            <a:ea typeface="Cambria Math" panose="02040503050406030204" pitchFamily="18" charset="0"/>
                            <a:cs typeface="Times New Roman" panose="02020603050405020304" pitchFamily="18" charset="0"/>
                          </a:rPr>
                        </m:ctrlPr>
                      </m:accPr>
                      <m:e>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𝑨</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𝑩</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𝟎</m:t>
                            </m:r>
                          </m:sub>
                        </m:sSub>
                      </m:e>
                    </m:acc>
                  </m:oMath>
                </a14:m>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lnSpc>
                    <a:spcPct val="150000"/>
                  </a:lnSpc>
                  <a:spcAft>
                    <a:spcPts val="0"/>
                  </a:spcAft>
                  <a:buClr>
                    <a:srgbClr val="0000FF"/>
                  </a:buClr>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5</a:t>
                </a:r>
                <a:r>
                  <a:rPr lang="zh-CN" altLang="en-US" sz="2400" b="1" dirty="0" smtClean="0">
                    <a:solidFill>
                      <a:srgbClr val="0000FF"/>
                    </a:solidFill>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画出</a:t>
                </a:r>
                <a:r>
                  <a:rPr lang="zh-CN" altLang="en-US" sz="2400" b="1" dirty="0" smtClean="0">
                    <a:solidFill>
                      <a:srgbClr val="0000FF"/>
                    </a:solidFill>
                    <a:latin typeface="微软雅黑" panose="020B0503020204020204" pitchFamily="34" charset="-122"/>
                    <a:ea typeface="微软雅黑" panose="020B0503020204020204" pitchFamily="34" charset="-122"/>
                  </a:rPr>
                  <a:t>电路图。</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11" name="文本框 5"/>
              <p:cNvSpPr txBox="1">
                <a:spLocks noRot="1" noChangeAspect="1" noMove="1" noResize="1" noEditPoints="1" noAdjustHandles="1" noChangeArrowheads="1" noChangeShapeType="1" noTextEdit="1"/>
              </p:cNvSpPr>
              <p:nvPr/>
            </p:nvSpPr>
            <p:spPr>
              <a:xfrm>
                <a:off x="5054624" y="1100094"/>
                <a:ext cx="6446077" cy="2310633"/>
              </a:xfrm>
              <a:prstGeom prst="rect">
                <a:avLst/>
              </a:prstGeom>
              <a:blipFill rotWithShape="1">
                <a:blip r:embed="rId5"/>
                <a:stretch>
                  <a:fillRect l="-1229" b="-2105"/>
                </a:stretch>
              </a:blipFill>
            </p:spPr>
            <p:txBody>
              <a:bodyPr/>
              <a:lstStyle/>
              <a:p>
                <a:r>
                  <a:rPr lang="zh-CN" altLang="en-US">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2432512554"/>
              </p:ext>
            </p:extLst>
          </p:nvPr>
        </p:nvGraphicFramePr>
        <p:xfrm>
          <a:off x="4735950" y="3706002"/>
          <a:ext cx="3541712" cy="2191405"/>
        </p:xfrm>
        <a:graphic>
          <a:graphicData uri="http://schemas.openxmlformats.org/presentationml/2006/ole">
            <mc:AlternateContent xmlns:mc="http://schemas.openxmlformats.org/markup-compatibility/2006">
              <mc:Choice xmlns:v="urn:schemas-microsoft-com:vml" Requires="v">
                <p:oleObj spid="_x0000_s252004" name="Visio" r:id="rId6" imgW="2177001" imgH="1350000" progId="Visio.Drawing.11">
                  <p:embed/>
                </p:oleObj>
              </mc:Choice>
              <mc:Fallback>
                <p:oleObj name="Visio" r:id="rId6" imgW="2177001" imgH="1350000" progId="Visio.Drawing.11">
                  <p:embed/>
                  <p:pic>
                    <p:nvPicPr>
                      <p:cNvPr id="0"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5950" y="3706002"/>
                        <a:ext cx="3541712" cy="2191405"/>
                      </a:xfrm>
                      <a:prstGeom prst="rect">
                        <a:avLst/>
                      </a:prstGeom>
                      <a:solidFill>
                        <a:schemeClr val="accent5">
                          <a:lumMod val="20000"/>
                          <a:lumOff val="80000"/>
                        </a:schemeClr>
                      </a:solidFill>
                      <a:ln>
                        <a:noFill/>
                      </a:ln>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718579650"/>
              </p:ext>
            </p:extLst>
          </p:nvPr>
        </p:nvGraphicFramePr>
        <p:xfrm>
          <a:off x="8451758" y="3713888"/>
          <a:ext cx="3538594" cy="2191612"/>
        </p:xfrm>
        <a:graphic>
          <a:graphicData uri="http://schemas.openxmlformats.org/presentationml/2006/ole">
            <mc:AlternateContent xmlns:mc="http://schemas.openxmlformats.org/markup-compatibility/2006">
              <mc:Choice xmlns:v="urn:schemas-microsoft-com:vml" Requires="v">
                <p:oleObj spid="_x0000_s252005" name="Visio" r:id="rId8" imgW="2177001" imgH="1350000" progId="Visio.Drawing.11">
                  <p:embed/>
                </p:oleObj>
              </mc:Choice>
              <mc:Fallback>
                <p:oleObj name="Visio" r:id="rId8" imgW="2177001" imgH="1350000" progId="Visio.Drawing.11">
                  <p:embed/>
                  <p:pic>
                    <p:nvPicPr>
                      <p:cNvPr id="0" name="对象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51758" y="3713888"/>
                        <a:ext cx="3538594" cy="2191612"/>
                      </a:xfrm>
                      <a:prstGeom prst="rect">
                        <a:avLst/>
                      </a:prstGeom>
                      <a:solidFill>
                        <a:schemeClr val="accent5">
                          <a:lumMod val="20000"/>
                          <a:lumOff val="80000"/>
                        </a:schemeClr>
                      </a:solidFill>
                      <a:ln>
                        <a:noFill/>
                      </a:ln>
                      <a:extLst/>
                    </p:spPr>
                  </p:pic>
                </p:oleObj>
              </mc:Fallback>
            </mc:AlternateContent>
          </a:graphicData>
        </a:graphic>
      </p:graphicFrame>
      <p:pic>
        <p:nvPicPr>
          <p:cNvPr id="14" name="图片 13">
            <a:hlinkClick r:id="rId10" action="ppaction://hlinksldjump"/>
          </p:cNvPr>
          <p:cNvPicPr>
            <a:picLocks noChangeAspect="1"/>
          </p:cNvPicPr>
          <p:nvPr/>
        </p:nvPicPr>
        <p:blipFill>
          <a:blip r:embed="rId11" cstate="print">
            <a:lum bright="70000" contrast="-70000"/>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4929995" y="6141986"/>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284393838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55</a:t>
            </a:fld>
            <a:endParaRPr lang="zh-CN" altLang="en-US"/>
          </a:p>
        </p:txBody>
      </p:sp>
      <p:sp>
        <p:nvSpPr>
          <p:cNvPr id="53" name="文本框 52"/>
          <p:cNvSpPr txBox="1"/>
          <p:nvPr/>
        </p:nvSpPr>
        <p:spPr>
          <a:xfrm>
            <a:off x="3295113" y="1994259"/>
            <a:ext cx="6427111" cy="3046988"/>
          </a:xfrm>
          <a:prstGeom prst="rect">
            <a:avLst/>
          </a:prstGeom>
          <a:noFill/>
        </p:spPr>
        <p:txBody>
          <a:bodyPr wrap="square" rtlCol="0">
            <a:spAutoFit/>
          </a:bodyPr>
          <a:lstStyle/>
          <a:p>
            <a:pPr marL="285750" indent="-285750">
              <a:lnSpc>
                <a:spcPct val="150000"/>
              </a:lnSpc>
              <a:buClr>
                <a:srgbClr val="235EB8"/>
              </a:buClr>
              <a:buSzPct val="85000"/>
              <a:buFont typeface="Wingdings" panose="05000000000000000000" pitchFamily="2" charset="2"/>
              <a:buChar char="n"/>
            </a:pPr>
            <a:r>
              <a:rPr lang="en-US" altLang="zh-CN" sz="3200" b="1" dirty="0">
                <a:latin typeface="微软雅黑" panose="020B0503020204020204" pitchFamily="34" charset="-122"/>
                <a:ea typeface="微软雅黑" panose="020B0503020204020204" pitchFamily="34" charset="-122"/>
              </a:rPr>
              <a:t> </a:t>
            </a:r>
            <a:r>
              <a:rPr lang="en-US" altLang="zh-CN" sz="3200" b="1" dirty="0" smtClean="0">
                <a:latin typeface="微软雅黑" panose="020B0503020204020204" pitchFamily="34" charset="-122"/>
                <a:ea typeface="微软雅黑" panose="020B0503020204020204" pitchFamily="34" charset="-122"/>
                <a:hlinkClick r:id="rId3" action="ppaction://hlinksldjump"/>
              </a:rPr>
              <a:t>4.4.1  </a:t>
            </a:r>
            <a:r>
              <a:rPr lang="zh-CN" altLang="en-US" sz="3200" b="1" dirty="0" smtClean="0">
                <a:latin typeface="微软雅黑" panose="020B0503020204020204" pitchFamily="34" charset="-122"/>
                <a:ea typeface="微软雅黑" panose="020B0503020204020204" pitchFamily="34" charset="-122"/>
                <a:hlinkClick r:id="rId3" action="ppaction://hlinksldjump"/>
              </a:rPr>
              <a:t>竞争与冒险的基本概念</a:t>
            </a:r>
            <a:endParaRPr lang="en-US" altLang="zh-CN" sz="3200" b="1" dirty="0" smtClean="0">
              <a:latin typeface="微软雅黑" panose="020B0503020204020204" pitchFamily="34" charset="-122"/>
              <a:ea typeface="微软雅黑" panose="020B0503020204020204" pitchFamily="34" charset="-122"/>
            </a:endParaRPr>
          </a:p>
          <a:p>
            <a:pPr marL="285750" indent="-285750">
              <a:lnSpc>
                <a:spcPct val="150000"/>
              </a:lnSpc>
              <a:buClr>
                <a:srgbClr val="235EB8"/>
              </a:buClr>
              <a:buSzPct val="85000"/>
              <a:buFont typeface="Wingdings" panose="05000000000000000000" pitchFamily="2" charset="2"/>
              <a:buChar char="n"/>
            </a:pPr>
            <a:r>
              <a:rPr lang="en-US" altLang="zh-CN" sz="3200" b="1" dirty="0">
                <a:latin typeface="微软雅黑" panose="020B0503020204020204" pitchFamily="34" charset="-122"/>
                <a:ea typeface="微软雅黑" panose="020B0503020204020204" pitchFamily="34" charset="-122"/>
              </a:rPr>
              <a:t> </a:t>
            </a:r>
            <a:r>
              <a:rPr lang="en-US" altLang="zh-CN" sz="3200" b="1" dirty="0" smtClean="0">
                <a:latin typeface="微软雅黑" panose="020B0503020204020204" pitchFamily="34" charset="-122"/>
                <a:ea typeface="微软雅黑" panose="020B0503020204020204" pitchFamily="34" charset="-122"/>
                <a:hlinkClick r:id="rId4" action="ppaction://hlinksldjump"/>
              </a:rPr>
              <a:t>4.4.2  </a:t>
            </a:r>
            <a:r>
              <a:rPr lang="zh-CN" altLang="en-US" sz="3200" b="1" dirty="0" smtClean="0">
                <a:latin typeface="微软雅黑" panose="020B0503020204020204" pitchFamily="34" charset="-122"/>
                <a:ea typeface="微软雅黑" panose="020B0503020204020204" pitchFamily="34" charset="-122"/>
                <a:hlinkClick r:id="rId4" action="ppaction://hlinksldjump"/>
              </a:rPr>
              <a:t>险象的分类</a:t>
            </a:r>
            <a:endParaRPr lang="en-US" altLang="zh-CN" sz="3200" b="1" dirty="0" smtClean="0">
              <a:latin typeface="微软雅黑" panose="020B0503020204020204" pitchFamily="34" charset="-122"/>
              <a:ea typeface="微软雅黑" panose="020B0503020204020204" pitchFamily="34" charset="-122"/>
            </a:endParaRPr>
          </a:p>
          <a:p>
            <a:pPr marL="285750" indent="-285750">
              <a:lnSpc>
                <a:spcPct val="150000"/>
              </a:lnSpc>
              <a:buClr>
                <a:srgbClr val="235EB8"/>
              </a:buClr>
              <a:buSzPct val="85000"/>
              <a:buFont typeface="Wingdings" panose="05000000000000000000" pitchFamily="2" charset="2"/>
              <a:buChar char="n"/>
            </a:pPr>
            <a:r>
              <a:rPr lang="en-US" altLang="zh-CN" sz="3200" b="1" dirty="0">
                <a:latin typeface="微软雅黑" panose="020B0503020204020204" pitchFamily="34" charset="-122"/>
                <a:ea typeface="微软雅黑" panose="020B0503020204020204" pitchFamily="34" charset="-122"/>
              </a:rPr>
              <a:t> </a:t>
            </a:r>
            <a:r>
              <a:rPr lang="en-US" altLang="zh-CN" sz="3200" b="1" dirty="0" smtClean="0">
                <a:latin typeface="微软雅黑" panose="020B0503020204020204" pitchFamily="34" charset="-122"/>
                <a:ea typeface="微软雅黑" panose="020B0503020204020204" pitchFamily="34" charset="-122"/>
                <a:hlinkClick r:id="rId5" action="ppaction://hlinksldjump"/>
              </a:rPr>
              <a:t>4.4.3  </a:t>
            </a:r>
            <a:r>
              <a:rPr lang="zh-CN" altLang="en-US" sz="3200" b="1" dirty="0" smtClean="0">
                <a:latin typeface="微软雅黑" panose="020B0503020204020204" pitchFamily="34" charset="-122"/>
                <a:ea typeface="微软雅黑" panose="020B0503020204020204" pitchFamily="34" charset="-122"/>
                <a:hlinkClick r:id="rId5" action="ppaction://hlinksldjump"/>
              </a:rPr>
              <a:t>险象的判定</a:t>
            </a:r>
            <a:endParaRPr lang="en-US" altLang="zh-CN" sz="3200" b="1" dirty="0" smtClean="0">
              <a:latin typeface="微软雅黑" panose="020B0503020204020204" pitchFamily="34" charset="-122"/>
              <a:ea typeface="微软雅黑" panose="020B0503020204020204" pitchFamily="34" charset="-122"/>
            </a:endParaRPr>
          </a:p>
          <a:p>
            <a:pPr marL="285750" indent="-285750">
              <a:lnSpc>
                <a:spcPct val="150000"/>
              </a:lnSpc>
              <a:buClr>
                <a:srgbClr val="235EB8"/>
              </a:buClr>
              <a:buSzPct val="85000"/>
              <a:buFont typeface="Wingdings" panose="05000000000000000000" pitchFamily="2" charset="2"/>
              <a:buChar char="n"/>
            </a:pPr>
            <a:r>
              <a:rPr lang="en-US" altLang="zh-CN" sz="3200" b="1" dirty="0">
                <a:latin typeface="微软雅黑" panose="020B0503020204020204" pitchFamily="34" charset="-122"/>
                <a:ea typeface="微软雅黑" panose="020B0503020204020204" pitchFamily="34" charset="-122"/>
              </a:rPr>
              <a:t> </a:t>
            </a:r>
            <a:r>
              <a:rPr lang="en-US" altLang="zh-CN" sz="3200" b="1" dirty="0" smtClean="0">
                <a:latin typeface="微软雅黑" panose="020B0503020204020204" pitchFamily="34" charset="-122"/>
                <a:ea typeface="微软雅黑" panose="020B0503020204020204" pitchFamily="34" charset="-122"/>
                <a:hlinkClick r:id="rId6" action="ppaction://hlinksldjump"/>
              </a:rPr>
              <a:t>4.4.4  </a:t>
            </a:r>
            <a:r>
              <a:rPr lang="zh-CN" altLang="en-US" sz="3200" b="1" dirty="0" smtClean="0">
                <a:latin typeface="微软雅黑" panose="020B0503020204020204" pitchFamily="34" charset="-122"/>
                <a:ea typeface="微软雅黑" panose="020B0503020204020204" pitchFamily="34" charset="-122"/>
                <a:hlinkClick r:id="rId6" action="ppaction://hlinksldjump"/>
              </a:rPr>
              <a:t>险象的消除</a:t>
            </a:r>
            <a:endParaRPr lang="en-US" altLang="zh-CN" sz="3200" b="1" dirty="0" smtClean="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第四章 组合逻辑电路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组合逻辑电路中的竞争与冒险</a:t>
            </a:r>
            <a:endParaRPr lang="zh-CN" altLang="en-US" dirty="0">
              <a:effectLst>
                <a:outerShdw blurRad="38100" dist="38100" dir="2700000" algn="tl">
                  <a:srgbClr val="000000">
                    <a:alpha val="43137"/>
                  </a:srgbClr>
                </a:outerShdw>
              </a:effectLst>
            </a:endParaRPr>
          </a:p>
        </p:txBody>
      </p:sp>
      <p:pic>
        <p:nvPicPr>
          <p:cNvPr id="7" name="图片 6">
            <a:hlinkClick r:id="rId7" action="ppaction://hlinksldjump"/>
          </p:cNvPr>
          <p:cNvPicPr>
            <a:picLocks noChangeAspect="1"/>
          </p:cNvPicPr>
          <p:nvPr/>
        </p:nvPicPr>
        <p:blipFill>
          <a:blip r:embed="rId8" cstate="print">
            <a:lum bright="70000" contrast="-70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5815392" y="6031674"/>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281248053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56</a:t>
            </a:fld>
            <a:endParaRPr lang="zh-CN" altLang="en-US"/>
          </a:p>
        </p:txBody>
      </p:sp>
      <p:sp>
        <p:nvSpPr>
          <p:cNvPr id="6" name="文本框 5"/>
          <p:cNvSpPr txBox="1"/>
          <p:nvPr/>
        </p:nvSpPr>
        <p:spPr>
          <a:xfrm>
            <a:off x="593888" y="1073286"/>
            <a:ext cx="11095349" cy="5078313"/>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竞争</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在</a:t>
            </a:r>
            <a:r>
              <a:rPr lang="zh-CN" altLang="en-US" sz="2400" b="1" dirty="0">
                <a:latin typeface="微软雅黑" panose="020B0503020204020204" pitchFamily="34" charset="-122"/>
                <a:ea typeface="微软雅黑" panose="020B0503020204020204" pitchFamily="34" charset="-122"/>
              </a:rPr>
              <a:t>门电路中，由于延迟的存在，两个输入信号同时发生变化，或者一个输入信号发生变化后，经过不同路径到达某一逻辑门输入端的时间有先后差异，这个现象叫竞争</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竞争</a:t>
            </a:r>
            <a:r>
              <a:rPr lang="zh-CN" altLang="en-US" sz="2400" b="1" dirty="0">
                <a:latin typeface="微软雅黑" panose="020B0503020204020204" pitchFamily="34" charset="-122"/>
                <a:ea typeface="微软雅黑" panose="020B0503020204020204" pitchFamily="34" charset="-122"/>
              </a:rPr>
              <a:t>是电路工作中不可避免的现象，但不是所有的竞争都会产生错误输出</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临界</a:t>
            </a:r>
            <a:r>
              <a:rPr lang="zh-CN" altLang="en-US" sz="2400" b="1" dirty="0" smtClean="0">
                <a:solidFill>
                  <a:srgbClr val="FF0000"/>
                </a:solidFill>
                <a:latin typeface="微软雅黑" panose="020B0503020204020204" pitchFamily="34" charset="-122"/>
                <a:ea typeface="微软雅黑" panose="020B0503020204020204" pitchFamily="34" charset="-122"/>
              </a:rPr>
              <a:t>竞争：</a:t>
            </a:r>
            <a:r>
              <a:rPr lang="zh-CN" altLang="en-US" sz="2400" b="1" dirty="0" smtClean="0">
                <a:latin typeface="微软雅黑" panose="020B0503020204020204" pitchFamily="34" charset="-122"/>
                <a:ea typeface="微软雅黑" panose="020B0503020204020204" pitchFamily="34" charset="-122"/>
              </a:rPr>
              <a:t>产生</a:t>
            </a:r>
            <a:r>
              <a:rPr lang="zh-CN" altLang="en-US" sz="2400" b="1" dirty="0">
                <a:latin typeface="微软雅黑" panose="020B0503020204020204" pitchFamily="34" charset="-122"/>
                <a:ea typeface="微软雅黑" panose="020B0503020204020204" pitchFamily="34" charset="-122"/>
              </a:rPr>
              <a:t>错误输出的</a:t>
            </a:r>
            <a:r>
              <a:rPr lang="zh-CN" altLang="en-US" sz="2400" b="1" dirty="0" smtClean="0">
                <a:latin typeface="微软雅黑" panose="020B0503020204020204" pitchFamily="34" charset="-122"/>
                <a:ea typeface="微软雅黑" panose="020B0503020204020204" pitchFamily="34" charset="-122"/>
              </a:rPr>
              <a:t>竞争；</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非临界</a:t>
            </a:r>
            <a:r>
              <a:rPr lang="zh-CN" altLang="en-US" sz="2400" b="1" dirty="0" smtClean="0">
                <a:solidFill>
                  <a:srgbClr val="FF0000"/>
                </a:solidFill>
                <a:latin typeface="微软雅黑" panose="020B0503020204020204" pitchFamily="34" charset="-122"/>
                <a:ea typeface="微软雅黑" panose="020B0503020204020204" pitchFamily="34" charset="-122"/>
              </a:rPr>
              <a:t>竞争：</a:t>
            </a:r>
            <a:r>
              <a:rPr lang="zh-CN" altLang="en-US" sz="2400" b="1" dirty="0" smtClean="0">
                <a:latin typeface="微软雅黑" panose="020B0503020204020204" pitchFamily="34" charset="-122"/>
                <a:ea typeface="微软雅黑" panose="020B0503020204020204" pitchFamily="34" charset="-122"/>
              </a:rPr>
              <a:t>不</a:t>
            </a:r>
            <a:r>
              <a:rPr lang="zh-CN" altLang="en-US" sz="2400" b="1" dirty="0">
                <a:latin typeface="微软雅黑" panose="020B0503020204020204" pitchFamily="34" charset="-122"/>
                <a:ea typeface="微软雅黑" panose="020B0503020204020204" pitchFamily="34" charset="-122"/>
              </a:rPr>
              <a:t>产生错误输出的</a:t>
            </a:r>
            <a:r>
              <a:rPr lang="zh-CN" altLang="en-US" sz="2400" b="1" dirty="0" smtClean="0">
                <a:latin typeface="微软雅黑" panose="020B0503020204020204" pitchFamily="34" charset="-122"/>
                <a:ea typeface="微软雅黑" panose="020B0503020204020204" pitchFamily="34" charset="-122"/>
              </a:rPr>
              <a:t>竞争。</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险象：</a:t>
            </a:r>
            <a:r>
              <a:rPr lang="zh-CN" altLang="en-US" sz="2400" b="1" dirty="0" smtClean="0">
                <a:latin typeface="微软雅黑" panose="020B0503020204020204" pitchFamily="34" charset="-122"/>
                <a:ea typeface="微软雅黑" panose="020B0503020204020204" pitchFamily="34" charset="-122"/>
              </a:rPr>
              <a:t>临界</a:t>
            </a:r>
            <a:r>
              <a:rPr lang="zh-CN" altLang="en-US" sz="2400" b="1" dirty="0">
                <a:latin typeface="微软雅黑" panose="020B0503020204020204" pitchFamily="34" charset="-122"/>
                <a:ea typeface="微软雅黑" panose="020B0503020204020204" pitchFamily="34" charset="-122"/>
              </a:rPr>
              <a:t>竞争会</a:t>
            </a:r>
            <a:r>
              <a:rPr lang="zh-CN" altLang="en-US" sz="2400" b="1" dirty="0" smtClean="0">
                <a:latin typeface="微软雅黑" panose="020B0503020204020204" pitchFamily="34" charset="-122"/>
                <a:ea typeface="微软雅黑" panose="020B0503020204020204" pitchFamily="34" charset="-122"/>
              </a:rPr>
              <a:t>引发险象，</a:t>
            </a:r>
            <a:r>
              <a:rPr lang="zh-CN" altLang="en-US" sz="2400" b="1" dirty="0">
                <a:latin typeface="微软雅黑" panose="020B0503020204020204" pitchFamily="34" charset="-122"/>
                <a:ea typeface="微软雅黑" panose="020B0503020204020204" pitchFamily="34" charset="-122"/>
              </a:rPr>
              <a:t>所谓险象，就是输出信号发生非预期的毛刺现象</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冒险：</a:t>
            </a:r>
            <a:r>
              <a:rPr lang="zh-CN" altLang="en-US" sz="2400" b="1" dirty="0" smtClean="0">
                <a:latin typeface="微软雅黑" panose="020B0503020204020204" pitchFamily="34" charset="-122"/>
                <a:ea typeface="微软雅黑" panose="020B0503020204020204" pitchFamily="34" charset="-122"/>
              </a:rPr>
              <a:t>如果</a:t>
            </a:r>
            <a:r>
              <a:rPr lang="zh-CN" altLang="en-US" sz="2400" b="1" dirty="0">
                <a:latin typeface="微软雅黑" panose="020B0503020204020204" pitchFamily="34" charset="-122"/>
                <a:ea typeface="微软雅黑" panose="020B0503020204020204" pitchFamily="34" charset="-122"/>
              </a:rPr>
              <a:t>一个电路可能产生尖峰毛刺，则称该电路存在冒险</a:t>
            </a:r>
            <a:r>
              <a:rPr lang="zh-CN" altLang="en-US" sz="2400" b="1" dirty="0" smtClean="0">
                <a:latin typeface="微软雅黑" panose="020B0503020204020204" pitchFamily="34" charset="-122"/>
                <a:ea typeface="微软雅黑" panose="020B0503020204020204" pitchFamily="34" charset="-122"/>
              </a:rPr>
              <a:t>。而</a:t>
            </a:r>
            <a:r>
              <a:rPr lang="zh-CN" altLang="en-US" sz="2400" b="1" dirty="0">
                <a:latin typeface="微软雅黑" panose="020B0503020204020204" pitchFamily="34" charset="-122"/>
                <a:ea typeface="微软雅黑" panose="020B0503020204020204" pitchFamily="34" charset="-122"/>
              </a:rPr>
              <a:t>尖峰（险象）是否真正发生，取决于电路的准确延迟时间、电路功能和竞争的实际情况。</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4.4.1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竞争与冒险的基本概念</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spTree>
    <p:extLst>
      <p:ext uri="{BB962C8B-B14F-4D97-AF65-F5344CB8AC3E}">
        <p14:creationId xmlns:p14="http://schemas.microsoft.com/office/powerpoint/2010/main" val="251587389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57</a:t>
            </a:fld>
            <a:endParaRPr lang="zh-CN" altLang="en-US"/>
          </a:p>
        </p:txBody>
      </p:sp>
      <p:sp>
        <p:nvSpPr>
          <p:cNvPr id="6" name="文本框 5"/>
          <p:cNvSpPr txBox="1"/>
          <p:nvPr/>
        </p:nvSpPr>
        <p:spPr>
          <a:xfrm>
            <a:off x="622169" y="1073286"/>
            <a:ext cx="7597492" cy="5078313"/>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举例：</a:t>
            </a:r>
            <a:r>
              <a:rPr lang="zh-CN" altLang="en-US" sz="2400" b="1" dirty="0" smtClean="0">
                <a:latin typeface="微软雅黑" panose="020B0503020204020204" pitchFamily="34" charset="-122"/>
                <a:ea typeface="微软雅黑" panose="020B0503020204020204" pitchFamily="34" charset="-122"/>
              </a:rPr>
              <a:t>对与门的</a:t>
            </a:r>
            <a:r>
              <a:rPr lang="zh-CN" altLang="en-US" sz="2400" b="1" dirty="0">
                <a:latin typeface="微软雅黑" panose="020B0503020204020204" pitchFamily="34" charset="-122"/>
                <a:ea typeface="微软雅黑" panose="020B0503020204020204" pitchFamily="34" charset="-122"/>
              </a:rPr>
              <a:t>竞争现象分析</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输入</a:t>
            </a:r>
            <a:r>
              <a:rPr lang="zh-CN" altLang="en-US" sz="2400" b="1" dirty="0">
                <a:latin typeface="微软雅黑" panose="020B0503020204020204" pitchFamily="34" charset="-122"/>
                <a:ea typeface="微软雅黑" panose="020B0503020204020204" pitchFamily="34" charset="-122"/>
              </a:rPr>
              <a:t>端</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solidFill>
                  <a:srgbClr val="0000FF"/>
                </a:solidFill>
                <a:latin typeface="微软雅黑" panose="020B0503020204020204" pitchFamily="34" charset="-122"/>
                <a:ea typeface="微软雅黑" panose="020B0503020204020204" pitchFamily="34" charset="-122"/>
              </a:rPr>
              <a:t>同时</a:t>
            </a:r>
            <a:r>
              <a:rPr lang="zh-CN" altLang="en-US" sz="2400" b="1" dirty="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发生变化：</a:t>
            </a:r>
            <a:r>
              <a:rPr lang="en-US" altLang="zh-CN" sz="2400" b="1" dirty="0" smtClean="0">
                <a:latin typeface="微软雅黑" panose="020B0503020204020204" pitchFamily="34" charset="-122"/>
                <a:ea typeface="微软雅黑" panose="020B0503020204020204" pitchFamily="34" charset="-122"/>
              </a:rPr>
              <a:t>AB=01</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10</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01</a:t>
            </a:r>
          </a:p>
          <a:p>
            <a:pPr marL="342900" indent="-342900" defTabSz="540000">
              <a:lnSpc>
                <a:spcPct val="150000"/>
              </a:lnSpc>
              <a:buClr>
                <a:srgbClr val="3859CD"/>
              </a:buClr>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理想</a:t>
            </a:r>
            <a:r>
              <a:rPr lang="zh-CN" altLang="en-US" sz="2400" b="1" dirty="0">
                <a:solidFill>
                  <a:srgbClr val="0000FF"/>
                </a:solidFill>
                <a:latin typeface="微软雅黑" panose="020B0503020204020204" pitchFamily="34" charset="-122"/>
                <a:ea typeface="微软雅黑" panose="020B0503020204020204" pitchFamily="34" charset="-122"/>
              </a:rPr>
              <a:t>状态</a:t>
            </a:r>
            <a:r>
              <a:rPr lang="zh-CN" altLang="en-US" sz="2400" b="1" dirty="0" smtClean="0">
                <a:solidFill>
                  <a:srgbClr val="0000FF"/>
                </a:solidFill>
                <a:latin typeface="微软雅黑" panose="020B0503020204020204" pitchFamily="34" charset="-122"/>
                <a:ea typeface="微软雅黑" panose="020B0503020204020204" pitchFamily="34" charset="-122"/>
              </a:rPr>
              <a:t>下：</a:t>
            </a:r>
            <a:r>
              <a:rPr lang="zh-CN" altLang="en-US" sz="2400" b="1" dirty="0" smtClean="0">
                <a:latin typeface="微软雅黑" panose="020B0503020204020204" pitchFamily="34" charset="-122"/>
                <a:ea typeface="微软雅黑" panose="020B0503020204020204" pitchFamily="34" charset="-122"/>
              </a:rPr>
              <a:t>输入信号翻转时间约</a:t>
            </a:r>
            <a:r>
              <a:rPr lang="en-US" altLang="zh-CN" sz="2400" b="1" dirty="0" smtClean="0">
                <a:latin typeface="微软雅黑" panose="020B0503020204020204" pitchFamily="34" charset="-122"/>
                <a:ea typeface="微软雅黑" panose="020B0503020204020204" pitchFamily="34" charset="-122"/>
              </a:rPr>
              <a:t>=0</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A</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B</a:t>
            </a:r>
            <a:r>
              <a:rPr lang="zh-CN" altLang="en-US" sz="2400" b="1" dirty="0" smtClean="0">
                <a:latin typeface="微软雅黑" panose="020B0503020204020204" pitchFamily="34" charset="-122"/>
                <a:ea typeface="微软雅黑" panose="020B0503020204020204" pitchFamily="34" charset="-122"/>
              </a:rPr>
              <a:t>同时翻转；→    输出信号</a:t>
            </a:r>
            <a:r>
              <a:rPr lang="en-US" altLang="zh-CN" sz="2400" b="1" dirty="0" smtClean="0">
                <a:solidFill>
                  <a:srgbClr val="00B050"/>
                </a:solidFill>
                <a:latin typeface="微软雅黑" panose="020B0503020204020204" pitchFamily="34" charset="-122"/>
                <a:ea typeface="微软雅黑" panose="020B0503020204020204" pitchFamily="34" charset="-122"/>
              </a:rPr>
              <a:t>F</a:t>
            </a:r>
            <a:r>
              <a:rPr lang="zh-CN" altLang="en-US" sz="2400" b="1" dirty="0" smtClean="0">
                <a:solidFill>
                  <a:srgbClr val="00B050"/>
                </a:solidFill>
                <a:latin typeface="微软雅黑" panose="020B0503020204020204" pitchFamily="34" charset="-122"/>
                <a:ea typeface="微软雅黑" panose="020B0503020204020204" pitchFamily="34" charset="-122"/>
              </a:rPr>
              <a:t>保持</a:t>
            </a:r>
            <a:r>
              <a:rPr lang="en-US" altLang="zh-CN" sz="2400" b="1" dirty="0" smtClean="0">
                <a:solidFill>
                  <a:srgbClr val="00B050"/>
                </a:solidFill>
                <a:latin typeface="微软雅黑" panose="020B0503020204020204" pitchFamily="34" charset="-122"/>
                <a:ea typeface="微软雅黑" panose="020B0503020204020204" pitchFamily="34" charset="-122"/>
              </a:rPr>
              <a:t>=0</a:t>
            </a:r>
            <a:r>
              <a:rPr lang="zh-CN" altLang="en-US" sz="2400" b="1" dirty="0" smtClean="0">
                <a:solidFill>
                  <a:srgbClr val="00B050"/>
                </a:solidFill>
                <a:latin typeface="微软雅黑" panose="020B0503020204020204" pitchFamily="34" charset="-122"/>
                <a:ea typeface="微软雅黑" panose="020B0503020204020204" pitchFamily="34" charset="-122"/>
              </a:rPr>
              <a:t>不变</a:t>
            </a:r>
            <a:endParaRPr lang="en-US" altLang="zh-CN" sz="2400" b="1" dirty="0" smtClean="0">
              <a:solidFill>
                <a:srgbClr val="00B050"/>
              </a:solidFill>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非理想状态：</a:t>
            </a:r>
            <a:r>
              <a:rPr lang="zh-CN" altLang="en-US" sz="2400" b="1" dirty="0">
                <a:latin typeface="微软雅黑" panose="020B0503020204020204" pitchFamily="34" charset="-122"/>
                <a:ea typeface="微软雅黑" panose="020B0503020204020204" pitchFamily="34" charset="-122"/>
              </a:rPr>
              <a:t>输入信号</a:t>
            </a:r>
            <a:r>
              <a:rPr lang="zh-CN" altLang="en-US" sz="2400" b="1" dirty="0" smtClean="0">
                <a:latin typeface="微软雅黑" panose="020B0503020204020204" pitchFamily="34" charset="-122"/>
                <a:ea typeface="微软雅黑" panose="020B0503020204020204" pitchFamily="34" charset="-122"/>
              </a:rPr>
              <a:t>翻转时间≠</a:t>
            </a:r>
            <a:r>
              <a:rPr lang="en-US" altLang="zh-CN" sz="2400" b="1" dirty="0" smtClean="0">
                <a:latin typeface="微软雅黑" panose="020B0503020204020204" pitchFamily="34" charset="-122"/>
                <a:ea typeface="微软雅黑" panose="020B0503020204020204" pitchFamily="34" charset="-122"/>
              </a:rPr>
              <a:t>0</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B</a:t>
            </a:r>
            <a:r>
              <a:rPr lang="zh-CN" altLang="en-US" sz="2400" b="1" dirty="0" smtClean="0">
                <a:latin typeface="微软雅黑" panose="020B0503020204020204" pitchFamily="34" charset="-122"/>
                <a:ea typeface="微软雅黑" panose="020B0503020204020204" pitchFamily="34" charset="-122"/>
              </a:rPr>
              <a:t>不同时</a:t>
            </a:r>
            <a:r>
              <a:rPr lang="zh-CN" altLang="en-US" sz="2400" b="1" dirty="0">
                <a:latin typeface="微软雅黑" panose="020B0503020204020204" pitchFamily="34" charset="-122"/>
                <a:ea typeface="微软雅黑" panose="020B0503020204020204" pitchFamily="34" charset="-122"/>
              </a:rPr>
              <a:t>翻转</a:t>
            </a:r>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   输出</a:t>
            </a:r>
            <a:r>
              <a:rPr lang="zh-CN" altLang="en-US" sz="2400" b="1" dirty="0">
                <a:latin typeface="微软雅黑" panose="020B0503020204020204" pitchFamily="34" charset="-122"/>
                <a:ea typeface="微软雅黑" panose="020B0503020204020204" pitchFamily="34" charset="-122"/>
              </a:rPr>
              <a:t>信号</a:t>
            </a:r>
            <a:r>
              <a:rPr lang="en-US" altLang="zh-CN" sz="2400" b="1" dirty="0" smtClean="0">
                <a:solidFill>
                  <a:srgbClr val="00B050"/>
                </a:solidFill>
                <a:latin typeface="微软雅黑" panose="020B0503020204020204" pitchFamily="34" charset="-122"/>
                <a:ea typeface="微软雅黑" panose="020B0503020204020204" pitchFamily="34" charset="-122"/>
              </a:rPr>
              <a:t>F</a:t>
            </a:r>
            <a:r>
              <a:rPr lang="zh-CN" altLang="en-US" sz="2400" b="1" dirty="0" smtClean="0">
                <a:solidFill>
                  <a:srgbClr val="00B050"/>
                </a:solidFill>
                <a:latin typeface="微软雅黑" panose="020B0503020204020204" pitchFamily="34" charset="-122"/>
                <a:ea typeface="微软雅黑" panose="020B0503020204020204" pitchFamily="34" charset="-122"/>
              </a:rPr>
              <a:t>不一定保持</a:t>
            </a:r>
            <a:r>
              <a:rPr lang="en-US" altLang="zh-CN" sz="2400" b="1" dirty="0" smtClean="0">
                <a:solidFill>
                  <a:srgbClr val="00B050"/>
                </a:solidFill>
                <a:latin typeface="微软雅黑" panose="020B0503020204020204" pitchFamily="34" charset="-122"/>
                <a:ea typeface="微软雅黑" panose="020B0503020204020204" pitchFamily="34" charset="-122"/>
              </a:rPr>
              <a:t>0</a:t>
            </a:r>
            <a:r>
              <a:rPr lang="zh-CN" altLang="en-US" sz="2400" b="1" dirty="0">
                <a:solidFill>
                  <a:srgbClr val="00B050"/>
                </a:solidFill>
                <a:latin typeface="微软雅黑" panose="020B0503020204020204" pitchFamily="34" charset="-122"/>
                <a:ea typeface="微软雅黑" panose="020B0503020204020204" pitchFamily="34" charset="-122"/>
              </a:rPr>
              <a:t>不变</a:t>
            </a:r>
            <a:endParaRPr lang="en-US" altLang="zh-CN" sz="2400" b="1" dirty="0" smtClean="0">
              <a:solidFill>
                <a:srgbClr val="00B050"/>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3859CD"/>
              </a:buClr>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B</a:t>
            </a:r>
            <a:r>
              <a:rPr lang="zh-CN" altLang="en-US" sz="2400" b="1" dirty="0" smtClean="0">
                <a:latin typeface="微软雅黑" panose="020B0503020204020204" pitchFamily="34" charset="-122"/>
                <a:ea typeface="微软雅黑" panose="020B0503020204020204" pitchFamily="34" charset="-122"/>
              </a:rPr>
              <a:t>的翻转迟</a:t>
            </a:r>
            <a:r>
              <a:rPr lang="zh-CN" altLang="en-US" sz="2400" b="1" dirty="0">
                <a:latin typeface="微软雅黑" panose="020B0503020204020204" pitchFamily="34" charset="-122"/>
                <a:ea typeface="微软雅黑" panose="020B0503020204020204" pitchFamily="34" charset="-122"/>
              </a:rPr>
              <a:t>于</a:t>
            </a:r>
            <a:r>
              <a:rPr lang="en-US" altLang="zh-CN" sz="2400" b="1" dirty="0" smtClean="0">
                <a:latin typeface="微软雅黑" panose="020B0503020204020204" pitchFamily="34" charset="-122"/>
                <a:ea typeface="微软雅黑" panose="020B0503020204020204" pitchFamily="34" charset="-122"/>
              </a:rPr>
              <a:t>A</a:t>
            </a:r>
            <a:r>
              <a:rPr lang="zh-CN" altLang="en-US" sz="2400" b="1" dirty="0" smtClean="0">
                <a:latin typeface="微软雅黑" panose="020B0503020204020204" pitchFamily="34" charset="-122"/>
                <a:ea typeface="微软雅黑" panose="020B0503020204020204" pitchFamily="34" charset="-122"/>
              </a:rPr>
              <a:t>的翻转：</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前沿：输出</a:t>
            </a:r>
            <a:r>
              <a:rPr lang="en-US" altLang="zh-CN" sz="2400" b="1" dirty="0" smtClean="0">
                <a:solidFill>
                  <a:srgbClr val="00B050"/>
                </a:solidFill>
                <a:latin typeface="微软雅黑" panose="020B0503020204020204" pitchFamily="34" charset="-122"/>
                <a:ea typeface="微软雅黑" panose="020B0503020204020204" pitchFamily="34" charset="-122"/>
              </a:rPr>
              <a:t>F</a:t>
            </a:r>
            <a:r>
              <a:rPr lang="zh-CN" altLang="en-US" sz="2400" b="1" dirty="0" smtClean="0">
                <a:solidFill>
                  <a:srgbClr val="00B050"/>
                </a:solidFill>
                <a:latin typeface="微软雅黑" panose="020B0503020204020204" pitchFamily="34" charset="-122"/>
                <a:ea typeface="微软雅黑" panose="020B0503020204020204" pitchFamily="34" charset="-122"/>
              </a:rPr>
              <a:t>有</a:t>
            </a:r>
            <a:r>
              <a:rPr lang="en-US" altLang="zh-CN" sz="2400" b="1" dirty="0" smtClean="0">
                <a:solidFill>
                  <a:srgbClr val="00B050"/>
                </a:solidFill>
                <a:latin typeface="微软雅黑" panose="020B0503020204020204" pitchFamily="34" charset="-122"/>
                <a:ea typeface="微软雅黑" panose="020B0503020204020204" pitchFamily="34" charset="-122"/>
              </a:rPr>
              <a:t>1</a:t>
            </a:r>
            <a:r>
              <a:rPr lang="zh-CN" altLang="en-US" sz="2400" b="1" dirty="0" smtClean="0">
                <a:solidFill>
                  <a:srgbClr val="00B050"/>
                </a:solidFill>
                <a:latin typeface="微软雅黑" panose="020B0503020204020204" pitchFamily="34" charset="-122"/>
                <a:ea typeface="微软雅黑" panose="020B0503020204020204" pitchFamily="34" charset="-122"/>
              </a:rPr>
              <a:t>尖峰</a:t>
            </a:r>
            <a:r>
              <a:rPr lang="zh-CN" altLang="en-US" sz="2400" b="1" dirty="0" smtClean="0">
                <a:latin typeface="微软雅黑" panose="020B0503020204020204" pitchFamily="34" charset="-122"/>
                <a:ea typeface="微软雅黑" panose="020B0503020204020204" pitchFamily="34" charset="-122"/>
              </a:rPr>
              <a:t>→</a:t>
            </a:r>
            <a:r>
              <a:rPr lang="zh-CN" altLang="en-US" sz="2400" b="1" dirty="0" smtClean="0">
                <a:solidFill>
                  <a:srgbClr val="FF0000"/>
                </a:solidFill>
                <a:latin typeface="微软雅黑" panose="020B0503020204020204" pitchFamily="34" charset="-122"/>
                <a:ea typeface="微软雅黑" panose="020B0503020204020204" pitchFamily="34" charset="-122"/>
              </a:rPr>
              <a:t>临界竞争</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1257300" lvl="2" indent="-342900" defTabSz="540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后沿</a:t>
            </a:r>
            <a:r>
              <a:rPr lang="zh-CN" altLang="en-US" sz="2400" b="1" dirty="0" smtClean="0">
                <a:latin typeface="微软雅黑" panose="020B0503020204020204" pitchFamily="34" charset="-122"/>
                <a:ea typeface="微软雅黑" panose="020B0503020204020204" pitchFamily="34" charset="-122"/>
              </a:rPr>
              <a:t>：输出</a:t>
            </a:r>
            <a:r>
              <a:rPr lang="en-US" altLang="zh-CN" sz="2400" b="1" dirty="0" smtClean="0">
                <a:solidFill>
                  <a:srgbClr val="00B050"/>
                </a:solidFill>
                <a:latin typeface="微软雅黑" panose="020B0503020204020204" pitchFamily="34" charset="-122"/>
                <a:ea typeface="微软雅黑" panose="020B0503020204020204" pitchFamily="34" charset="-122"/>
              </a:rPr>
              <a:t>F</a:t>
            </a:r>
            <a:r>
              <a:rPr lang="zh-CN" altLang="en-US" sz="2400" b="1" dirty="0" smtClean="0">
                <a:solidFill>
                  <a:srgbClr val="00B050"/>
                </a:solidFill>
                <a:latin typeface="微软雅黑" panose="020B0503020204020204" pitchFamily="34" charset="-122"/>
                <a:ea typeface="微软雅黑" panose="020B0503020204020204" pitchFamily="34" charset="-122"/>
              </a:rPr>
              <a:t>无毛刺</a:t>
            </a:r>
            <a:r>
              <a:rPr lang="zh-CN" altLang="en-US" sz="2400" b="1" dirty="0" smtClean="0">
                <a:latin typeface="微软雅黑" panose="020B0503020204020204" pitchFamily="34" charset="-122"/>
                <a:ea typeface="微软雅黑" panose="020B0503020204020204" pitchFamily="34" charset="-122"/>
              </a:rPr>
              <a:t>→</a:t>
            </a:r>
            <a:r>
              <a:rPr lang="zh-CN" altLang="en-US" sz="2400" b="1" dirty="0" smtClean="0">
                <a:solidFill>
                  <a:srgbClr val="FF0000"/>
                </a:solidFill>
                <a:latin typeface="微软雅黑" panose="020B0503020204020204" pitchFamily="34" charset="-122"/>
                <a:ea typeface="微软雅黑" panose="020B0503020204020204" pitchFamily="34" charset="-122"/>
              </a:rPr>
              <a:t>非临界竞争</a:t>
            </a:r>
            <a:endParaRPr lang="en-US" altLang="zh-CN" sz="2400" b="1" dirty="0">
              <a:solidFill>
                <a:srgbClr val="00B050"/>
              </a:solidFill>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4.4.1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竞争与冒险的基本概念</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graphicFrame>
        <p:nvGraphicFramePr>
          <p:cNvPr id="8" name="对象 7"/>
          <p:cNvGraphicFramePr>
            <a:graphicFrameLocks noChangeAspect="1"/>
          </p:cNvGraphicFramePr>
          <p:nvPr>
            <p:extLst>
              <p:ext uri="{D42A27DB-BD31-4B8C-83A1-F6EECF244321}">
                <p14:modId xmlns:p14="http://schemas.microsoft.com/office/powerpoint/2010/main" val="3847304907"/>
              </p:ext>
            </p:extLst>
          </p:nvPr>
        </p:nvGraphicFramePr>
        <p:xfrm>
          <a:off x="8190860" y="1141805"/>
          <a:ext cx="3754761" cy="5192320"/>
        </p:xfrm>
        <a:graphic>
          <a:graphicData uri="http://schemas.openxmlformats.org/presentationml/2006/ole">
            <mc:AlternateContent xmlns:mc="http://schemas.openxmlformats.org/markup-compatibility/2006">
              <mc:Choice xmlns:v="urn:schemas-microsoft-com:vml" Requires="v">
                <p:oleObj spid="_x0000_s252979" name="Visio" r:id="rId4" imgW="2014922" imgH="2778030" progId="Visio.Drawing.11">
                  <p:embed/>
                </p:oleObj>
              </mc:Choice>
              <mc:Fallback>
                <p:oleObj name="Visio" r:id="rId4" imgW="2014922" imgH="2778030" progId="Visio.Drawing.11">
                  <p:embed/>
                  <p:pic>
                    <p:nvPicPr>
                      <p:cNvPr id="0" name="对象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0860" y="1141805"/>
                        <a:ext cx="3754761" cy="5192320"/>
                      </a:xfrm>
                      <a:prstGeom prst="rect">
                        <a:avLst/>
                      </a:prstGeom>
                      <a:solidFill>
                        <a:schemeClr val="accent5">
                          <a:lumMod val="20000"/>
                          <a:lumOff val="80000"/>
                        </a:schemeClr>
                      </a:solidFill>
                      <a:ln>
                        <a:noFill/>
                      </a:ln>
                    </p:spPr>
                  </p:pic>
                </p:oleObj>
              </mc:Fallback>
            </mc:AlternateContent>
          </a:graphicData>
        </a:graphic>
      </p:graphicFrame>
    </p:spTree>
    <p:extLst>
      <p:ext uri="{BB962C8B-B14F-4D97-AF65-F5344CB8AC3E}">
        <p14:creationId xmlns:p14="http://schemas.microsoft.com/office/powerpoint/2010/main" val="311531816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additive="base">
                                        <p:cTn id="1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 calcmode="lin" valueType="num">
                                      <p:cBhvr additive="base">
                                        <p:cTn id="18"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 calcmode="lin" valueType="num">
                                      <p:cBhvr additive="base">
                                        <p:cTn id="24"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 calcmode="lin" valueType="num">
                                      <p:cBhvr additive="base">
                                        <p:cTn id="30"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6">
                                            <p:txEl>
                                              <p:pRg st="5" end="5"/>
                                            </p:txEl>
                                          </p:spTgt>
                                        </p:tgtEl>
                                        <p:attrNameLst>
                                          <p:attrName>style.visibility</p:attrName>
                                        </p:attrNameLst>
                                      </p:cBhvr>
                                      <p:to>
                                        <p:strVal val="visible"/>
                                      </p:to>
                                    </p:set>
                                    <p:anim calcmode="lin" valueType="num">
                                      <p:cBhvr additive="base">
                                        <p:cTn id="36"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2" presetClass="entr" presetSubtype="4" fill="hold" nodeType="after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anim calcmode="lin" valueType="num">
                                      <p:cBhvr additive="base">
                                        <p:cTn id="4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58</a:t>
            </a:fld>
            <a:endParaRPr lang="zh-CN" altLang="en-US"/>
          </a:p>
        </p:txBody>
      </p:sp>
      <p:sp>
        <p:nvSpPr>
          <p:cNvPr id="6" name="文本框 5"/>
          <p:cNvSpPr txBox="1"/>
          <p:nvPr/>
        </p:nvSpPr>
        <p:spPr>
          <a:xfrm>
            <a:off x="693019" y="1073286"/>
            <a:ext cx="7661710" cy="5078313"/>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举例：</a:t>
            </a:r>
            <a:r>
              <a:rPr lang="zh-CN" altLang="en-US" sz="2400" b="1" dirty="0" smtClean="0">
                <a:latin typeface="微软雅黑" panose="020B0503020204020204" pitchFamily="34" charset="-122"/>
                <a:ea typeface="微软雅黑" panose="020B0503020204020204" pitchFamily="34" charset="-122"/>
              </a:rPr>
              <a:t>或门</a:t>
            </a:r>
            <a:r>
              <a:rPr lang="zh-CN" altLang="en-US" sz="2400" b="1" dirty="0">
                <a:latin typeface="微软雅黑" panose="020B0503020204020204" pitchFamily="34" charset="-122"/>
                <a:ea typeface="微软雅黑" panose="020B0503020204020204" pitchFamily="34" charset="-122"/>
              </a:rPr>
              <a:t>的竞争与险象</a:t>
            </a:r>
            <a:r>
              <a:rPr lang="zh-CN" altLang="en-US" sz="2400" b="1" dirty="0" smtClean="0">
                <a:latin typeface="微软雅黑" panose="020B0503020204020204" pitchFamily="34" charset="-122"/>
                <a:ea typeface="微软雅黑" panose="020B0503020204020204" pitchFamily="34" charset="-122"/>
              </a:rPr>
              <a:t>分析</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输入</a:t>
            </a:r>
            <a:r>
              <a:rPr lang="zh-CN" altLang="en-US" sz="2400" b="1" dirty="0">
                <a:latin typeface="微软雅黑" panose="020B0503020204020204" pitchFamily="34" charset="-122"/>
                <a:ea typeface="微软雅黑" panose="020B0503020204020204" pitchFamily="34" charset="-122"/>
              </a:rPr>
              <a:t>端</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B</a:t>
            </a:r>
            <a:r>
              <a:rPr lang="zh-CN" altLang="en-US" sz="2400" b="1" dirty="0" smtClean="0">
                <a:latin typeface="微软雅黑" panose="020B0503020204020204" pitchFamily="34" charset="-122"/>
                <a:ea typeface="微软雅黑" panose="020B0503020204020204" pitchFamily="34" charset="-122"/>
              </a:rPr>
              <a:t>“同时”翻转：</a:t>
            </a:r>
            <a:r>
              <a:rPr lang="en-US" altLang="zh-CN" sz="2400" b="1" dirty="0" smtClean="0">
                <a:latin typeface="微软雅黑" panose="020B0503020204020204" pitchFamily="34" charset="-122"/>
                <a:ea typeface="微软雅黑" panose="020B0503020204020204" pitchFamily="34" charset="-122"/>
              </a:rPr>
              <a:t>AB=01</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10</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01</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理想状态</a:t>
            </a:r>
            <a:r>
              <a:rPr lang="zh-CN" altLang="en-US" sz="2400" b="1" dirty="0">
                <a:solidFill>
                  <a:srgbClr val="0000FF"/>
                </a:solidFill>
                <a:latin typeface="微软雅黑" panose="020B0503020204020204" pitchFamily="34" charset="-122"/>
                <a:ea typeface="微软雅黑" panose="020B0503020204020204" pitchFamily="34" charset="-122"/>
              </a:rPr>
              <a:t>下</a:t>
            </a:r>
            <a:r>
              <a:rPr lang="zh-CN" altLang="en-US" sz="2400" b="1" dirty="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输入信号变化沿垂直陡峭；</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同时翻转；→    </a:t>
            </a:r>
            <a:r>
              <a:rPr lang="zh-CN" altLang="en-US" sz="2400" b="1" dirty="0" smtClean="0">
                <a:latin typeface="微软雅黑" panose="020B0503020204020204" pitchFamily="34" charset="-122"/>
                <a:ea typeface="微软雅黑" panose="020B0503020204020204" pitchFamily="34" charset="-122"/>
              </a:rPr>
              <a:t>输出信号</a:t>
            </a:r>
            <a:r>
              <a:rPr lang="en-US" altLang="zh-CN" sz="2400" b="1" dirty="0" smtClean="0">
                <a:solidFill>
                  <a:srgbClr val="00B050"/>
                </a:solidFill>
                <a:latin typeface="微软雅黑" panose="020B0503020204020204" pitchFamily="34" charset="-122"/>
                <a:ea typeface="微软雅黑" panose="020B0503020204020204" pitchFamily="34" charset="-122"/>
              </a:rPr>
              <a:t>Z</a:t>
            </a:r>
            <a:r>
              <a:rPr lang="zh-CN" altLang="en-US" sz="2400" b="1" dirty="0" smtClean="0">
                <a:solidFill>
                  <a:srgbClr val="00B050"/>
                </a:solidFill>
                <a:latin typeface="微软雅黑" panose="020B0503020204020204" pitchFamily="34" charset="-122"/>
                <a:ea typeface="微软雅黑" panose="020B0503020204020204" pitchFamily="34" charset="-122"/>
              </a:rPr>
              <a:t>保持</a:t>
            </a:r>
            <a:r>
              <a:rPr lang="en-US" altLang="zh-CN" sz="2400" b="1" dirty="0" smtClean="0">
                <a:solidFill>
                  <a:srgbClr val="00B050"/>
                </a:solidFill>
                <a:latin typeface="微软雅黑" panose="020B0503020204020204" pitchFamily="34" charset="-122"/>
                <a:ea typeface="微软雅黑" panose="020B0503020204020204" pitchFamily="34" charset="-122"/>
              </a:rPr>
              <a:t>1</a:t>
            </a:r>
            <a:r>
              <a:rPr lang="zh-CN" altLang="en-US" sz="2400" b="1" dirty="0" smtClean="0">
                <a:solidFill>
                  <a:srgbClr val="00B050"/>
                </a:solidFill>
                <a:latin typeface="微软雅黑" panose="020B0503020204020204" pitchFamily="34" charset="-122"/>
                <a:ea typeface="微软雅黑" panose="020B0503020204020204" pitchFamily="34" charset="-122"/>
              </a:rPr>
              <a:t>不变</a:t>
            </a:r>
            <a:endParaRPr lang="en-US" altLang="zh-CN" sz="2400" b="1" dirty="0">
              <a:solidFill>
                <a:srgbClr val="00B050"/>
              </a:solidFill>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非理想状态：</a:t>
            </a:r>
            <a:r>
              <a:rPr lang="zh-CN" altLang="en-US" sz="2400" b="1" dirty="0" smtClean="0">
                <a:latin typeface="微软雅黑" panose="020B0503020204020204" pitchFamily="34" charset="-122"/>
                <a:ea typeface="微软雅黑" panose="020B0503020204020204" pitchFamily="34" charset="-122"/>
              </a:rPr>
              <a:t>输入信号</a:t>
            </a:r>
            <a:r>
              <a:rPr lang="zh-CN" altLang="en-US" sz="2400" b="1" dirty="0">
                <a:latin typeface="微软雅黑" panose="020B0503020204020204" pitchFamily="34" charset="-122"/>
                <a:ea typeface="微软雅黑" panose="020B0503020204020204" pitchFamily="34" charset="-122"/>
              </a:rPr>
              <a:t>变化</a:t>
            </a:r>
            <a:r>
              <a:rPr lang="zh-CN" altLang="en-US" sz="2400" b="1" dirty="0" smtClean="0">
                <a:latin typeface="微软雅黑" panose="020B0503020204020204" pitchFamily="34" charset="-122"/>
                <a:ea typeface="微软雅黑" panose="020B0503020204020204" pitchFamily="34" charset="-122"/>
              </a:rPr>
              <a:t>沿有坡度；</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不同时翻转； →   </a:t>
            </a:r>
            <a:r>
              <a:rPr lang="zh-CN" altLang="en-US" sz="2400" b="1" dirty="0" smtClean="0">
                <a:latin typeface="微软雅黑" panose="020B0503020204020204" pitchFamily="34" charset="-122"/>
                <a:ea typeface="微软雅黑" panose="020B0503020204020204" pitchFamily="34" charset="-122"/>
              </a:rPr>
              <a:t>输出信号</a:t>
            </a:r>
            <a:r>
              <a:rPr lang="en-US" altLang="zh-CN" sz="2400" b="1" dirty="0" smtClean="0">
                <a:solidFill>
                  <a:srgbClr val="00B050"/>
                </a:solidFill>
                <a:latin typeface="微软雅黑" panose="020B0503020204020204" pitchFamily="34" charset="-122"/>
                <a:ea typeface="微软雅黑" panose="020B0503020204020204" pitchFamily="34" charset="-122"/>
              </a:rPr>
              <a:t>Z</a:t>
            </a:r>
            <a:r>
              <a:rPr lang="zh-CN" altLang="en-US" sz="2400" b="1" dirty="0" smtClean="0">
                <a:solidFill>
                  <a:srgbClr val="00B050"/>
                </a:solidFill>
                <a:latin typeface="微软雅黑" panose="020B0503020204020204" pitchFamily="34" charset="-122"/>
                <a:ea typeface="微软雅黑" panose="020B0503020204020204" pitchFamily="34" charset="-122"/>
              </a:rPr>
              <a:t>不一定保持</a:t>
            </a:r>
            <a:r>
              <a:rPr lang="en-US" altLang="zh-CN" sz="2400" b="1" dirty="0" smtClean="0">
                <a:solidFill>
                  <a:srgbClr val="00B050"/>
                </a:solidFill>
                <a:latin typeface="微软雅黑" panose="020B0503020204020204" pitchFamily="34" charset="-122"/>
                <a:ea typeface="微软雅黑" panose="020B0503020204020204" pitchFamily="34" charset="-122"/>
              </a:rPr>
              <a:t>1</a:t>
            </a:r>
            <a:r>
              <a:rPr lang="zh-CN" altLang="en-US" sz="2400" b="1" dirty="0" smtClean="0">
                <a:solidFill>
                  <a:srgbClr val="00B050"/>
                </a:solidFill>
                <a:latin typeface="微软雅黑" panose="020B0503020204020204" pitchFamily="34" charset="-122"/>
                <a:ea typeface="微软雅黑" panose="020B0503020204020204" pitchFamily="34" charset="-122"/>
              </a:rPr>
              <a:t>不变</a:t>
            </a:r>
            <a:endParaRPr lang="en-US" altLang="zh-CN" sz="2400" b="1" dirty="0">
              <a:solidFill>
                <a:srgbClr val="00B050"/>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3859CD"/>
              </a:buClr>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A</a:t>
            </a:r>
            <a:r>
              <a:rPr lang="zh-CN" altLang="en-US" sz="2400" b="1" dirty="0" smtClean="0">
                <a:latin typeface="微软雅黑" panose="020B0503020204020204" pitchFamily="34" charset="-122"/>
                <a:ea typeface="微软雅黑" panose="020B0503020204020204" pitchFamily="34" charset="-122"/>
              </a:rPr>
              <a:t>的</a:t>
            </a:r>
            <a:r>
              <a:rPr lang="zh-CN" altLang="en-US" sz="2400" b="1" dirty="0">
                <a:latin typeface="微软雅黑" panose="020B0503020204020204" pitchFamily="34" charset="-122"/>
                <a:ea typeface="微软雅黑" panose="020B0503020204020204" pitchFamily="34" charset="-122"/>
              </a:rPr>
              <a:t>翻转迟</a:t>
            </a:r>
            <a:r>
              <a:rPr lang="zh-CN" altLang="en-US" sz="2400" b="1" dirty="0" smtClean="0">
                <a:latin typeface="微软雅黑" panose="020B0503020204020204" pitchFamily="34" charset="-122"/>
                <a:ea typeface="微软雅黑" panose="020B0503020204020204" pitchFamily="34" charset="-122"/>
              </a:rPr>
              <a:t>于</a:t>
            </a:r>
            <a:r>
              <a:rPr lang="en-US" altLang="zh-CN" sz="2400" b="1" dirty="0" smtClean="0">
                <a:latin typeface="微软雅黑" panose="020B0503020204020204" pitchFamily="34" charset="-122"/>
                <a:ea typeface="微软雅黑" panose="020B0503020204020204" pitchFamily="34" charset="-122"/>
              </a:rPr>
              <a:t>B</a:t>
            </a:r>
            <a:r>
              <a:rPr lang="zh-CN" altLang="en-US" sz="2400" b="1" dirty="0" smtClean="0">
                <a:latin typeface="微软雅黑" panose="020B0503020204020204" pitchFamily="34" charset="-122"/>
                <a:ea typeface="微软雅黑" panose="020B0503020204020204" pitchFamily="34" charset="-122"/>
              </a:rPr>
              <a:t>的</a:t>
            </a:r>
            <a:r>
              <a:rPr lang="zh-CN" altLang="en-US" sz="2400" b="1" dirty="0">
                <a:latin typeface="微软雅黑" panose="020B0503020204020204" pitchFamily="34" charset="-122"/>
                <a:ea typeface="微软雅黑" panose="020B0503020204020204" pitchFamily="34" charset="-122"/>
              </a:rPr>
              <a:t>翻转：</a:t>
            </a:r>
            <a:endParaRPr lang="en-US" altLang="zh-CN" sz="2400" b="1" dirty="0">
              <a:latin typeface="微软雅黑" panose="020B0503020204020204" pitchFamily="34" charset="-122"/>
              <a:ea typeface="微软雅黑" panose="020B0503020204020204" pitchFamily="34" charset="-122"/>
            </a:endParaRPr>
          </a:p>
          <a:p>
            <a:pPr marL="1257300" lvl="2" indent="-342900" defTabSz="540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前沿：</a:t>
            </a:r>
            <a:r>
              <a:rPr lang="zh-CN" altLang="en-US" sz="2400" b="1" dirty="0" smtClean="0">
                <a:latin typeface="微软雅黑" panose="020B0503020204020204" pitchFamily="34" charset="-122"/>
                <a:ea typeface="微软雅黑" panose="020B0503020204020204" pitchFamily="34" charset="-122"/>
              </a:rPr>
              <a:t>输出</a:t>
            </a:r>
            <a:r>
              <a:rPr lang="en-US" altLang="zh-CN" sz="2400" b="1" dirty="0" smtClean="0">
                <a:solidFill>
                  <a:srgbClr val="00B050"/>
                </a:solidFill>
                <a:latin typeface="微软雅黑" panose="020B0503020204020204" pitchFamily="34" charset="-122"/>
                <a:ea typeface="微软雅黑" panose="020B0503020204020204" pitchFamily="34" charset="-122"/>
              </a:rPr>
              <a:t>Z</a:t>
            </a:r>
            <a:r>
              <a:rPr lang="zh-CN" altLang="en-US" sz="2400" b="1" dirty="0" smtClean="0">
                <a:solidFill>
                  <a:srgbClr val="00B050"/>
                </a:solidFill>
                <a:latin typeface="微软雅黑" panose="020B0503020204020204" pitchFamily="34" charset="-122"/>
                <a:ea typeface="微软雅黑" panose="020B0503020204020204" pitchFamily="34" charset="-122"/>
              </a:rPr>
              <a:t>有</a:t>
            </a:r>
            <a:r>
              <a:rPr lang="en-US" altLang="zh-CN" sz="2400" b="1" dirty="0" smtClean="0">
                <a:solidFill>
                  <a:srgbClr val="00B050"/>
                </a:solidFill>
                <a:latin typeface="微软雅黑" panose="020B0503020204020204" pitchFamily="34" charset="-122"/>
                <a:ea typeface="微软雅黑" panose="020B0503020204020204" pitchFamily="34" charset="-122"/>
              </a:rPr>
              <a:t>0</a:t>
            </a:r>
            <a:r>
              <a:rPr lang="zh-CN" altLang="en-US" sz="2400" b="1" dirty="0" smtClean="0">
                <a:solidFill>
                  <a:srgbClr val="00B050"/>
                </a:solidFill>
                <a:latin typeface="微软雅黑" panose="020B0503020204020204" pitchFamily="34" charset="-122"/>
                <a:ea typeface="微软雅黑" panose="020B0503020204020204" pitchFamily="34" charset="-122"/>
              </a:rPr>
              <a:t>尖峰</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临界竞争</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1257300" lvl="2" indent="-342900" defTabSz="540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后沿：</a:t>
            </a:r>
            <a:r>
              <a:rPr lang="zh-CN" altLang="en-US" sz="2400" b="1" dirty="0" smtClean="0">
                <a:latin typeface="微软雅黑" panose="020B0503020204020204" pitchFamily="34" charset="-122"/>
                <a:ea typeface="微软雅黑" panose="020B0503020204020204" pitchFamily="34" charset="-122"/>
              </a:rPr>
              <a:t>输出</a:t>
            </a:r>
            <a:r>
              <a:rPr lang="en-US" altLang="zh-CN" sz="2400" b="1" dirty="0" smtClean="0">
                <a:solidFill>
                  <a:srgbClr val="00B050"/>
                </a:solidFill>
                <a:latin typeface="微软雅黑" panose="020B0503020204020204" pitchFamily="34" charset="-122"/>
                <a:ea typeface="微软雅黑" panose="020B0503020204020204" pitchFamily="34" charset="-122"/>
              </a:rPr>
              <a:t>Z</a:t>
            </a:r>
            <a:r>
              <a:rPr lang="zh-CN" altLang="en-US" sz="2400" b="1" dirty="0" smtClean="0">
                <a:solidFill>
                  <a:srgbClr val="00B050"/>
                </a:solidFill>
                <a:latin typeface="微软雅黑" panose="020B0503020204020204" pitchFamily="34" charset="-122"/>
                <a:ea typeface="微软雅黑" panose="020B0503020204020204" pitchFamily="34" charset="-122"/>
              </a:rPr>
              <a:t>无</a:t>
            </a:r>
            <a:r>
              <a:rPr lang="zh-CN" altLang="en-US" sz="2400" b="1" dirty="0">
                <a:solidFill>
                  <a:srgbClr val="00B050"/>
                </a:solidFill>
                <a:latin typeface="微软雅黑" panose="020B0503020204020204" pitchFamily="34" charset="-122"/>
                <a:ea typeface="微软雅黑" panose="020B0503020204020204" pitchFamily="34" charset="-122"/>
              </a:rPr>
              <a:t>毛刺</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非临界</a:t>
            </a:r>
            <a:r>
              <a:rPr lang="zh-CN" altLang="en-US" sz="2400" b="1" dirty="0" smtClean="0">
                <a:solidFill>
                  <a:srgbClr val="FF0000"/>
                </a:solidFill>
                <a:latin typeface="微软雅黑" panose="020B0503020204020204" pitchFamily="34" charset="-122"/>
                <a:ea typeface="微软雅黑" panose="020B0503020204020204" pitchFamily="34" charset="-122"/>
              </a:rPr>
              <a:t>竞争</a:t>
            </a:r>
            <a:endParaRPr lang="en-US" altLang="zh-CN" sz="2400" b="1" dirty="0">
              <a:solidFill>
                <a:srgbClr val="00B050"/>
              </a:solidFill>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4.4.1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竞争与冒险的基本概念</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graphicFrame>
        <p:nvGraphicFramePr>
          <p:cNvPr id="8" name="对象 7"/>
          <p:cNvGraphicFramePr>
            <a:graphicFrameLocks noChangeAspect="1"/>
          </p:cNvGraphicFramePr>
          <p:nvPr>
            <p:extLst>
              <p:ext uri="{D42A27DB-BD31-4B8C-83A1-F6EECF244321}">
                <p14:modId xmlns:p14="http://schemas.microsoft.com/office/powerpoint/2010/main" val="1918487229"/>
              </p:ext>
            </p:extLst>
          </p:nvPr>
        </p:nvGraphicFramePr>
        <p:xfrm>
          <a:off x="8166192" y="1277255"/>
          <a:ext cx="3673873" cy="5237143"/>
        </p:xfrm>
        <a:graphic>
          <a:graphicData uri="http://schemas.openxmlformats.org/presentationml/2006/ole">
            <mc:AlternateContent xmlns:mc="http://schemas.openxmlformats.org/markup-compatibility/2006">
              <mc:Choice xmlns:v="urn:schemas-microsoft-com:vml" Requires="v">
                <p:oleObj spid="_x0000_s254002" name="Visio" r:id="rId4" imgW="1945497" imgH="2778030" progId="Visio.Drawing.11">
                  <p:embed/>
                </p:oleObj>
              </mc:Choice>
              <mc:Fallback>
                <p:oleObj name="Visio" r:id="rId4" imgW="1945497" imgH="2778030" progId="Visio.Drawing.11">
                  <p:embed/>
                  <p:pic>
                    <p:nvPicPr>
                      <p:cNvPr id="0" name="对象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6192" y="1277255"/>
                        <a:ext cx="3673873" cy="5237143"/>
                      </a:xfrm>
                      <a:prstGeom prst="rect">
                        <a:avLst/>
                      </a:prstGeom>
                      <a:solidFill>
                        <a:schemeClr val="accent5">
                          <a:lumMod val="20000"/>
                          <a:lumOff val="80000"/>
                        </a:schemeClr>
                      </a:solidFill>
                      <a:ln>
                        <a:noFill/>
                      </a:ln>
                      <a:extLst/>
                    </p:spPr>
                  </p:pic>
                </p:oleObj>
              </mc:Fallback>
            </mc:AlternateContent>
          </a:graphicData>
        </a:graphic>
      </p:graphicFrame>
    </p:spTree>
    <p:extLst>
      <p:ext uri="{BB962C8B-B14F-4D97-AF65-F5344CB8AC3E}">
        <p14:creationId xmlns:p14="http://schemas.microsoft.com/office/powerpoint/2010/main" val="419051013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59</a:t>
            </a:fld>
            <a:endParaRPr lang="zh-CN" altLang="en-US"/>
          </a:p>
        </p:txBody>
      </p:sp>
      <p:sp>
        <p:nvSpPr>
          <p:cNvPr id="6" name="文本框 5"/>
          <p:cNvSpPr txBox="1"/>
          <p:nvPr/>
        </p:nvSpPr>
        <p:spPr>
          <a:xfrm>
            <a:off x="490888" y="1073285"/>
            <a:ext cx="7122695" cy="5373779"/>
          </a:xfrm>
          <a:prstGeom prst="rect">
            <a:avLst/>
          </a:prstGeom>
          <a:noFill/>
        </p:spPr>
        <p:txBody>
          <a:bodyPr wrap="square" rtlCol="0">
            <a:spAutoFit/>
          </a:bodyPr>
          <a:lstStyle/>
          <a:p>
            <a:pPr marL="342900" indent="-342900" defTabSz="540000">
              <a:lnSpc>
                <a:spcPct val="13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信号</a:t>
            </a:r>
            <a:r>
              <a:rPr lang="zh-CN" altLang="en-US" sz="2400" b="1" dirty="0">
                <a:latin typeface="微软雅黑" panose="020B0503020204020204" pitchFamily="34" charset="-122"/>
                <a:ea typeface="微软雅黑" panose="020B0503020204020204" pitchFamily="34" charset="-122"/>
              </a:rPr>
              <a:t>变化的过程其实可以通过卡诺图</a:t>
            </a:r>
            <a:r>
              <a:rPr lang="zh-CN" altLang="en-US" sz="2400" b="1" dirty="0" smtClean="0">
                <a:latin typeface="微软雅黑" panose="020B0503020204020204" pitchFamily="34" charset="-122"/>
                <a:ea typeface="微软雅黑" panose="020B0503020204020204" pitchFamily="34" charset="-122"/>
              </a:rPr>
              <a:t>观察：</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30000"/>
              </a:lnSpc>
              <a:buClr>
                <a:srgbClr val="3859CD"/>
              </a:buClr>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B</a:t>
            </a:r>
            <a:r>
              <a:rPr lang="zh-CN" altLang="en-US" sz="2400" b="1" dirty="0" smtClean="0">
                <a:latin typeface="微软雅黑" panose="020B0503020204020204" pitchFamily="34" charset="-122"/>
                <a:ea typeface="微软雅黑" panose="020B0503020204020204" pitchFamily="34" charset="-122"/>
              </a:rPr>
              <a:t>的第一次变化</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01→10</a:t>
            </a:r>
            <a:r>
              <a:rPr lang="zh-CN" altLang="en-US" sz="2400" b="1" dirty="0" smtClean="0">
                <a:latin typeface="微软雅黑" panose="020B0503020204020204" pitchFamily="34" charset="-122"/>
                <a:ea typeface="微软雅黑" panose="020B0503020204020204" pitchFamily="34" charset="-122"/>
              </a:rPr>
              <a:t>），两种</a:t>
            </a:r>
            <a:r>
              <a:rPr lang="zh-CN" altLang="en-US" sz="2400" b="1" dirty="0">
                <a:latin typeface="微软雅黑" panose="020B0503020204020204" pitchFamily="34" charset="-122"/>
                <a:ea typeface="微软雅黑" panose="020B0503020204020204" pitchFamily="34" charset="-122"/>
              </a:rPr>
              <a:t>变化路径</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30000"/>
              </a:lnSpc>
              <a:buClr>
                <a:srgbClr val="3859CD"/>
              </a:buClr>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与门，</a:t>
            </a:r>
            <a:r>
              <a:rPr lang="en-US" altLang="zh-CN" sz="2400" b="1" dirty="0" smtClean="0">
                <a:solidFill>
                  <a:srgbClr val="0000FF"/>
                </a:solidFill>
                <a:latin typeface="微软雅黑" panose="020B0503020204020204" pitchFamily="34" charset="-122"/>
                <a:ea typeface="微软雅黑" panose="020B0503020204020204" pitchFamily="34" charset="-122"/>
              </a:rPr>
              <a:t>A</a:t>
            </a:r>
            <a:r>
              <a:rPr lang="zh-CN" altLang="en-US" sz="2400" b="1" dirty="0">
                <a:solidFill>
                  <a:srgbClr val="0000FF"/>
                </a:solidFill>
                <a:latin typeface="微软雅黑" panose="020B0503020204020204" pitchFamily="34" charset="-122"/>
                <a:ea typeface="微软雅黑" panose="020B0503020204020204" pitchFamily="34" charset="-122"/>
              </a:rPr>
              <a:t>先</a:t>
            </a:r>
            <a:r>
              <a:rPr lang="zh-CN" altLang="en-US" sz="2400" b="1" dirty="0" smtClean="0">
                <a:solidFill>
                  <a:srgbClr val="0000FF"/>
                </a:solidFill>
                <a:latin typeface="微软雅黑" panose="020B0503020204020204" pitchFamily="34" charset="-122"/>
                <a:ea typeface="微软雅黑" panose="020B0503020204020204" pitchFamily="34" charset="-122"/>
              </a:rPr>
              <a:t>变：</a:t>
            </a:r>
            <a:r>
              <a:rPr lang="en-US" altLang="zh-CN" sz="2400" b="1" dirty="0" smtClean="0">
                <a:latin typeface="微软雅黑" panose="020B0503020204020204" pitchFamily="34" charset="-122"/>
                <a:ea typeface="微软雅黑" panose="020B0503020204020204" pitchFamily="34" charset="-122"/>
              </a:rPr>
              <a:t>01</a:t>
            </a:r>
            <a:r>
              <a:rPr lang="en-US" altLang="zh-CN" sz="2400" b="1" dirty="0">
                <a:latin typeface="微软雅黑" panose="020B0503020204020204" pitchFamily="34" charset="-122"/>
                <a:ea typeface="微软雅黑" panose="020B0503020204020204" pitchFamily="34" charset="-122"/>
              </a:rPr>
              <a:t>→11→</a:t>
            </a:r>
            <a:r>
              <a:rPr lang="en-US" altLang="zh-CN" sz="2400" b="1" dirty="0" smtClean="0">
                <a:latin typeface="微软雅黑" panose="020B0503020204020204" pitchFamily="34" charset="-122"/>
                <a:ea typeface="微软雅黑" panose="020B0503020204020204" pitchFamily="34" charset="-122"/>
              </a:rPr>
              <a:t>10</a:t>
            </a:r>
          </a:p>
          <a:p>
            <a:pPr marL="1257300" lvl="2" indent="-342900" defTabSz="540000">
              <a:lnSpc>
                <a:spcPct val="13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输出</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经历了</a:t>
            </a:r>
            <a:r>
              <a:rPr lang="en-US" altLang="zh-CN" sz="2400" b="1" dirty="0">
                <a:latin typeface="微软雅黑" panose="020B0503020204020204" pitchFamily="34" charset="-122"/>
                <a:ea typeface="微软雅黑" panose="020B0503020204020204" pitchFamily="34" charset="-122"/>
              </a:rPr>
              <a:t>0→1→0</a:t>
            </a:r>
            <a:r>
              <a:rPr lang="zh-CN" altLang="en-US" sz="2400" b="1" dirty="0">
                <a:latin typeface="微软雅黑" panose="020B0503020204020204" pitchFamily="34" charset="-122"/>
                <a:ea typeface="微软雅黑" panose="020B0503020204020204" pitchFamily="34" charset="-122"/>
              </a:rPr>
              <a:t>的</a:t>
            </a:r>
            <a:r>
              <a:rPr lang="zh-CN" altLang="en-US" sz="2400" b="1" dirty="0" smtClean="0">
                <a:latin typeface="微软雅黑" panose="020B0503020204020204" pitchFamily="34" charset="-122"/>
                <a:ea typeface="微软雅黑" panose="020B0503020204020204" pitchFamily="34" charset="-122"/>
              </a:rPr>
              <a:t>变化，有尖峰</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30000"/>
              </a:lnSpc>
              <a:buClr>
                <a:srgbClr val="3859CD"/>
              </a:buClr>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或门，</a:t>
            </a:r>
            <a:r>
              <a:rPr lang="en-US" altLang="zh-CN" sz="2400" b="1" dirty="0" smtClean="0">
                <a:solidFill>
                  <a:srgbClr val="0000FF"/>
                </a:solidFill>
                <a:latin typeface="微软雅黑" panose="020B0503020204020204" pitchFamily="34" charset="-122"/>
                <a:ea typeface="微软雅黑" panose="020B0503020204020204" pitchFamily="34" charset="-122"/>
              </a:rPr>
              <a:t>B</a:t>
            </a:r>
            <a:r>
              <a:rPr lang="zh-CN" altLang="en-US" sz="2400" b="1" dirty="0">
                <a:solidFill>
                  <a:srgbClr val="0000FF"/>
                </a:solidFill>
                <a:latin typeface="微软雅黑" panose="020B0503020204020204" pitchFamily="34" charset="-122"/>
                <a:ea typeface="微软雅黑" panose="020B0503020204020204" pitchFamily="34" charset="-122"/>
              </a:rPr>
              <a:t>先变：</a:t>
            </a:r>
            <a:r>
              <a:rPr lang="en-US" altLang="zh-CN" sz="2400" b="1" dirty="0" smtClean="0">
                <a:latin typeface="微软雅黑" panose="020B0503020204020204" pitchFamily="34" charset="-122"/>
                <a:ea typeface="微软雅黑" panose="020B0503020204020204" pitchFamily="34" charset="-122"/>
              </a:rPr>
              <a:t>01</a:t>
            </a:r>
            <a:r>
              <a:rPr lang="en-US" altLang="zh-CN" sz="2400" b="1" dirty="0">
                <a:latin typeface="微软雅黑" panose="020B0503020204020204" pitchFamily="34" charset="-122"/>
                <a:ea typeface="微软雅黑" panose="020B0503020204020204" pitchFamily="34" charset="-122"/>
              </a:rPr>
              <a:t>→00→</a:t>
            </a:r>
            <a:r>
              <a:rPr lang="en-US" altLang="zh-CN" sz="2400" b="1" dirty="0" smtClean="0">
                <a:latin typeface="微软雅黑" panose="020B0503020204020204" pitchFamily="34" charset="-122"/>
                <a:ea typeface="微软雅黑" panose="020B0503020204020204" pitchFamily="34" charset="-122"/>
              </a:rPr>
              <a:t>10</a:t>
            </a:r>
            <a:endParaRPr lang="en-US" altLang="zh-CN" sz="2400" b="1" dirty="0">
              <a:latin typeface="微软雅黑" panose="020B0503020204020204" pitchFamily="34" charset="-122"/>
              <a:ea typeface="微软雅黑" panose="020B0503020204020204" pitchFamily="34" charset="-122"/>
            </a:endParaRPr>
          </a:p>
          <a:p>
            <a:pPr marL="1257300" lvl="4" indent="-342900" defTabSz="540000">
              <a:lnSpc>
                <a:spcPct val="13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输出</a:t>
            </a:r>
            <a:r>
              <a:rPr lang="en-US" altLang="zh-CN" sz="2400" b="1" dirty="0">
                <a:latin typeface="微软雅黑" panose="020B0503020204020204" pitchFamily="34" charset="-122"/>
                <a:ea typeface="微软雅黑" panose="020B0503020204020204" pitchFamily="34" charset="-122"/>
              </a:rPr>
              <a:t>Z</a:t>
            </a:r>
            <a:r>
              <a:rPr lang="zh-CN" altLang="en-US" sz="2400" b="1" dirty="0">
                <a:latin typeface="微软雅黑" panose="020B0503020204020204" pitchFamily="34" charset="-122"/>
                <a:ea typeface="微软雅黑" panose="020B0503020204020204" pitchFamily="34" charset="-122"/>
              </a:rPr>
              <a:t>经历了</a:t>
            </a:r>
            <a:r>
              <a:rPr lang="en-US" altLang="zh-CN" sz="2400" b="1" dirty="0">
                <a:latin typeface="微软雅黑" panose="020B0503020204020204" pitchFamily="34" charset="-122"/>
                <a:ea typeface="微软雅黑" panose="020B0503020204020204" pitchFamily="34" charset="-122"/>
              </a:rPr>
              <a:t>1→0→1</a:t>
            </a:r>
            <a:r>
              <a:rPr lang="zh-CN" altLang="en-US" sz="2400" b="1" dirty="0">
                <a:latin typeface="微软雅黑" panose="020B0503020204020204" pitchFamily="34" charset="-122"/>
                <a:ea typeface="微软雅黑" panose="020B0503020204020204" pitchFamily="34" charset="-122"/>
              </a:rPr>
              <a:t>的变化，有尖峰</a:t>
            </a:r>
            <a:endParaRPr lang="en-US" altLang="zh-CN" sz="2400" b="1" dirty="0">
              <a:latin typeface="微软雅黑" panose="020B0503020204020204" pitchFamily="34" charset="-122"/>
              <a:ea typeface="微软雅黑" panose="020B0503020204020204" pitchFamily="34" charset="-122"/>
            </a:endParaRPr>
          </a:p>
          <a:p>
            <a:pPr marL="342900" indent="-342900" defTabSz="540000">
              <a:lnSpc>
                <a:spcPct val="130000"/>
              </a:lnSpc>
              <a:buClr>
                <a:srgbClr val="3859CD"/>
              </a:buClr>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的</a:t>
            </a:r>
            <a:r>
              <a:rPr lang="zh-CN" altLang="en-US" sz="2400" b="1" dirty="0" smtClean="0">
                <a:latin typeface="微软雅黑" panose="020B0503020204020204" pitchFamily="34" charset="-122"/>
                <a:ea typeface="微软雅黑" panose="020B0503020204020204" pitchFamily="34" charset="-122"/>
              </a:rPr>
              <a:t>第二次</a:t>
            </a:r>
            <a:r>
              <a:rPr lang="zh-CN" altLang="en-US" sz="2400" b="1" dirty="0">
                <a:latin typeface="微软雅黑" panose="020B0503020204020204" pitchFamily="34" charset="-122"/>
                <a:ea typeface="微软雅黑" panose="020B0503020204020204" pitchFamily="34" charset="-122"/>
              </a:rPr>
              <a:t>变化</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10→01</a:t>
            </a:r>
            <a:r>
              <a:rPr lang="zh-CN" altLang="en-US" sz="2400" b="1" dirty="0" smtClean="0">
                <a:latin typeface="微软雅黑" panose="020B0503020204020204" pitchFamily="34" charset="-122"/>
                <a:ea typeface="微软雅黑" panose="020B0503020204020204" pitchFamily="34" charset="-122"/>
              </a:rPr>
              <a:t>），两种</a:t>
            </a:r>
            <a:r>
              <a:rPr lang="zh-CN" altLang="en-US" sz="2400" b="1" dirty="0">
                <a:latin typeface="微软雅黑" panose="020B0503020204020204" pitchFamily="34" charset="-122"/>
                <a:ea typeface="微软雅黑" panose="020B0503020204020204" pitchFamily="34" charset="-122"/>
              </a:rPr>
              <a:t>变化路径：</a:t>
            </a:r>
            <a:endParaRPr lang="en-US" altLang="zh-CN" sz="2400" b="1" dirty="0">
              <a:latin typeface="微软雅黑" panose="020B0503020204020204" pitchFamily="34" charset="-122"/>
              <a:ea typeface="微软雅黑" panose="020B0503020204020204" pitchFamily="34" charset="-122"/>
            </a:endParaRPr>
          </a:p>
          <a:p>
            <a:pPr marL="800100" lvl="1" indent="-342900" defTabSz="540000">
              <a:lnSpc>
                <a:spcPct val="130000"/>
              </a:lnSpc>
              <a:buClr>
                <a:srgbClr val="3859CD"/>
              </a:buClr>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与门，</a:t>
            </a:r>
            <a:r>
              <a:rPr lang="en-US" altLang="zh-CN" sz="2400" b="1" dirty="0">
                <a:solidFill>
                  <a:srgbClr val="0000FF"/>
                </a:solidFill>
                <a:latin typeface="微软雅黑" panose="020B0503020204020204" pitchFamily="34" charset="-122"/>
                <a:ea typeface="微软雅黑" panose="020B0503020204020204" pitchFamily="34" charset="-122"/>
              </a:rPr>
              <a:t>A</a:t>
            </a:r>
            <a:r>
              <a:rPr lang="zh-CN" altLang="en-US" sz="2400" b="1" dirty="0">
                <a:solidFill>
                  <a:srgbClr val="0000FF"/>
                </a:solidFill>
                <a:latin typeface="微软雅黑" panose="020B0503020204020204" pitchFamily="34" charset="-122"/>
                <a:ea typeface="微软雅黑" panose="020B0503020204020204" pitchFamily="34" charset="-122"/>
              </a:rPr>
              <a:t>先变： </a:t>
            </a:r>
            <a:r>
              <a:rPr lang="en-US" altLang="zh-CN" sz="2400" b="1" dirty="0" smtClean="0">
                <a:latin typeface="微软雅黑" panose="020B0503020204020204" pitchFamily="34" charset="-122"/>
                <a:ea typeface="微软雅黑" panose="020B0503020204020204" pitchFamily="34" charset="-122"/>
              </a:rPr>
              <a:t>10→00→01</a:t>
            </a:r>
          </a:p>
          <a:p>
            <a:pPr marL="1257300" lvl="2" indent="-342900" defTabSz="540000">
              <a:lnSpc>
                <a:spcPct val="13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输出</a:t>
            </a:r>
            <a:r>
              <a:rPr lang="en-US" altLang="zh-CN" sz="2400" b="1" dirty="0" smtClean="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无</a:t>
            </a:r>
            <a:r>
              <a:rPr lang="zh-CN" altLang="en-US" sz="2400" b="1" dirty="0" smtClean="0">
                <a:latin typeface="微软雅黑" panose="020B0503020204020204" pitchFamily="34" charset="-122"/>
                <a:ea typeface="微软雅黑" panose="020B0503020204020204" pitchFamily="34" charset="-122"/>
              </a:rPr>
              <a:t>变化（</a:t>
            </a:r>
            <a:r>
              <a:rPr lang="en-US" altLang="zh-CN" sz="2400" b="1" dirty="0" smtClean="0">
                <a:latin typeface="微软雅黑" panose="020B0503020204020204" pitchFamily="34" charset="-122"/>
                <a:ea typeface="微软雅黑" panose="020B0503020204020204" pitchFamily="34" charset="-122"/>
              </a:rPr>
              <a:t>=0</a:t>
            </a:r>
            <a:r>
              <a:rPr lang="zh-CN" altLang="en-US" sz="2400" b="1" dirty="0" smtClean="0">
                <a:latin typeface="微软雅黑" panose="020B0503020204020204" pitchFamily="34" charset="-122"/>
                <a:ea typeface="微软雅黑" panose="020B0503020204020204" pitchFamily="34" charset="-122"/>
              </a:rPr>
              <a:t>），无险象</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30000"/>
              </a:lnSpc>
              <a:buClr>
                <a:srgbClr val="3859CD"/>
              </a:buClr>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或门</a:t>
            </a:r>
            <a:r>
              <a:rPr lang="zh-CN" altLang="en-US" sz="2400" b="1" dirty="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B</a:t>
            </a:r>
            <a:r>
              <a:rPr lang="zh-CN" altLang="en-US" sz="2400" b="1" dirty="0">
                <a:solidFill>
                  <a:srgbClr val="0000FF"/>
                </a:solidFill>
                <a:latin typeface="微软雅黑" panose="020B0503020204020204" pitchFamily="34" charset="-122"/>
                <a:ea typeface="微软雅黑" panose="020B0503020204020204" pitchFamily="34" charset="-122"/>
              </a:rPr>
              <a:t>先变： </a:t>
            </a:r>
            <a:r>
              <a:rPr lang="en-US" altLang="zh-CN" sz="2400" b="1" dirty="0" smtClean="0">
                <a:latin typeface="微软雅黑" panose="020B0503020204020204" pitchFamily="34" charset="-122"/>
                <a:ea typeface="微软雅黑" panose="020B0503020204020204" pitchFamily="34" charset="-122"/>
              </a:rPr>
              <a:t>10→11→01</a:t>
            </a:r>
          </a:p>
          <a:p>
            <a:pPr marL="1257300" lvl="2" indent="-342900" defTabSz="540000">
              <a:lnSpc>
                <a:spcPct val="13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输出</a:t>
            </a:r>
            <a:r>
              <a:rPr lang="en-US" altLang="zh-CN" sz="2400" b="1" dirty="0">
                <a:latin typeface="微软雅黑" panose="020B0503020204020204" pitchFamily="34" charset="-122"/>
                <a:ea typeface="微软雅黑" panose="020B0503020204020204" pitchFamily="34" charset="-122"/>
              </a:rPr>
              <a:t>Z</a:t>
            </a:r>
            <a:r>
              <a:rPr lang="zh-CN" altLang="en-US" sz="2400" b="1" dirty="0">
                <a:latin typeface="微软雅黑" panose="020B0503020204020204" pitchFamily="34" charset="-122"/>
                <a:ea typeface="微软雅黑" panose="020B0503020204020204" pitchFamily="34" charset="-122"/>
              </a:rPr>
              <a:t>无变化（</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），无</a:t>
            </a:r>
            <a:r>
              <a:rPr lang="zh-CN" altLang="en-US" sz="2400" b="1" dirty="0" smtClean="0">
                <a:latin typeface="微软雅黑" panose="020B0503020204020204" pitchFamily="34" charset="-122"/>
                <a:ea typeface="微软雅黑" panose="020B0503020204020204" pitchFamily="34" charset="-122"/>
              </a:rPr>
              <a:t>险象</a:t>
            </a:r>
            <a:endParaRPr lang="en-US" altLang="zh-CN" sz="2400" b="1" dirty="0">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4.4.1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竞争与冒险的基本概念</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graphicFrame>
        <p:nvGraphicFramePr>
          <p:cNvPr id="8" name="对象 7"/>
          <p:cNvGraphicFramePr>
            <a:graphicFrameLocks noChangeAspect="1"/>
          </p:cNvGraphicFramePr>
          <p:nvPr>
            <p:extLst>
              <p:ext uri="{D42A27DB-BD31-4B8C-83A1-F6EECF244321}">
                <p14:modId xmlns:p14="http://schemas.microsoft.com/office/powerpoint/2010/main" val="35177744"/>
              </p:ext>
            </p:extLst>
          </p:nvPr>
        </p:nvGraphicFramePr>
        <p:xfrm>
          <a:off x="7595863" y="2189746"/>
          <a:ext cx="4596137" cy="2215097"/>
        </p:xfrm>
        <a:graphic>
          <a:graphicData uri="http://schemas.openxmlformats.org/presentationml/2006/ole">
            <mc:AlternateContent xmlns:mc="http://schemas.openxmlformats.org/markup-compatibility/2006">
              <mc:Choice xmlns:v="urn:schemas-microsoft-com:vml" Requires="v">
                <p:oleObj spid="_x0000_s255078" name="Visio" r:id="rId4" imgW="3229980" imgH="1551150" progId="Visio.Drawing.11">
                  <p:embed/>
                </p:oleObj>
              </mc:Choice>
              <mc:Fallback>
                <p:oleObj name="Visio" r:id="rId4" imgW="3229980" imgH="1551150" progId="Visio.Drawing.11">
                  <p:embed/>
                  <p:pic>
                    <p:nvPicPr>
                      <p:cNvPr id="0" name="对象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5863" y="2189746"/>
                        <a:ext cx="4596137" cy="2215097"/>
                      </a:xfrm>
                      <a:prstGeom prst="rect">
                        <a:avLst/>
                      </a:prstGeom>
                      <a:solidFill>
                        <a:schemeClr val="accent5">
                          <a:lumMod val="20000"/>
                          <a:lumOff val="80000"/>
                        </a:schemeClr>
                      </a:solidFill>
                      <a:ln>
                        <a:noFill/>
                      </a:ln>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825091629"/>
              </p:ext>
            </p:extLst>
          </p:nvPr>
        </p:nvGraphicFramePr>
        <p:xfrm>
          <a:off x="7613582" y="4445576"/>
          <a:ext cx="4578417" cy="2187951"/>
        </p:xfrm>
        <a:graphic>
          <a:graphicData uri="http://schemas.openxmlformats.org/presentationml/2006/ole">
            <mc:AlternateContent xmlns:mc="http://schemas.openxmlformats.org/markup-compatibility/2006">
              <mc:Choice xmlns:v="urn:schemas-microsoft-com:vml" Requires="v">
                <p:oleObj spid="_x0000_s255079" name="Visio" r:id="rId6" imgW="3208055" imgH="1546994" progId="Visio.Drawing.11">
                  <p:embed/>
                </p:oleObj>
              </mc:Choice>
              <mc:Fallback>
                <p:oleObj name="Visio" r:id="rId6" imgW="3208055" imgH="1546994" progId="Visio.Drawing.11">
                  <p:embed/>
                  <p:pic>
                    <p:nvPicPr>
                      <p:cNvPr id="0" name="对象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3582" y="4445576"/>
                        <a:ext cx="4578417" cy="2187951"/>
                      </a:xfrm>
                      <a:prstGeom prst="rect">
                        <a:avLst/>
                      </a:prstGeom>
                      <a:solidFill>
                        <a:schemeClr val="accent5">
                          <a:lumMod val="20000"/>
                          <a:lumOff val="80000"/>
                        </a:schemeClr>
                      </a:solidFill>
                      <a:ln>
                        <a:noFill/>
                      </a:ln>
                    </p:spPr>
                  </p:pic>
                </p:oleObj>
              </mc:Fallback>
            </mc:AlternateContent>
          </a:graphicData>
        </a:graphic>
      </p:graphicFrame>
      <p:cxnSp>
        <p:nvCxnSpPr>
          <p:cNvPr id="4" name="直接连接符 3"/>
          <p:cNvCxnSpPr/>
          <p:nvPr/>
        </p:nvCxnSpPr>
        <p:spPr>
          <a:xfrm>
            <a:off x="9859617" y="1769165"/>
            <a:ext cx="49696" cy="5088835"/>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77615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a:t>
            </a:fld>
            <a:endParaRPr lang="zh-CN" altLang="en-US"/>
          </a:p>
        </p:txBody>
      </p:sp>
      <p:sp>
        <p:nvSpPr>
          <p:cNvPr id="6" name="文本框 5"/>
          <p:cNvSpPr txBox="1"/>
          <p:nvPr/>
        </p:nvSpPr>
        <p:spPr>
          <a:xfrm>
            <a:off x="622169" y="1073286"/>
            <a:ext cx="6306532" cy="5632311"/>
          </a:xfrm>
          <a:prstGeom prst="rect">
            <a:avLst/>
          </a:prstGeom>
          <a:noFill/>
        </p:spPr>
        <p:txBody>
          <a:bodyPr wrap="square" rtlCol="0">
            <a:spAutoFit/>
          </a:bodyPr>
          <a:lstStyle/>
          <a:p>
            <a:pPr marL="342900" indent="-342900" defTabSz="540000">
              <a:lnSpc>
                <a:spcPct val="150000"/>
              </a:lnSpc>
              <a:buClr>
                <a:srgbClr val="235EB8"/>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举例：</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结点：</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C</a:t>
            </a:r>
            <a:r>
              <a:rPr lang="zh-CN" altLang="en-US" sz="2400" b="1" dirty="0" smtClean="0">
                <a:latin typeface="微软雅黑" panose="020B0503020204020204" pitchFamily="34" charset="-122"/>
                <a:ea typeface="微软雅黑" panose="020B0503020204020204" pitchFamily="34" charset="-122"/>
              </a:rPr>
              <a:t>：输入结点</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F</a:t>
            </a:r>
            <a:r>
              <a:rPr lang="en-US" altLang="zh-CN" sz="2400" b="1" baseline="-25000" dirty="0" smtClean="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和</a:t>
            </a:r>
            <a:r>
              <a:rPr lang="en-US" altLang="zh-CN" sz="2400" b="1" dirty="0" smtClean="0">
                <a:latin typeface="微软雅黑" panose="020B0503020204020204" pitchFamily="34" charset="-122"/>
                <a:ea typeface="微软雅黑" panose="020B0503020204020204" pitchFamily="34" charset="-122"/>
              </a:rPr>
              <a:t>F</a:t>
            </a:r>
            <a:r>
              <a:rPr lang="en-US" altLang="zh-CN" sz="2400" b="1" baseline="-25000" dirty="0" smtClean="0">
                <a:latin typeface="微软雅黑" panose="020B0503020204020204" pitchFamily="34" charset="-122"/>
                <a:ea typeface="微软雅黑" panose="020B0503020204020204" pitchFamily="34" charset="-122"/>
              </a:rPr>
              <a:t>2</a:t>
            </a:r>
            <a:r>
              <a:rPr lang="zh-CN" altLang="en-US" sz="2400" b="1" dirty="0" smtClean="0">
                <a:latin typeface="微软雅黑" panose="020B0503020204020204" pitchFamily="34" charset="-122"/>
                <a:ea typeface="微软雅黑" panose="020B0503020204020204" pitchFamily="34" charset="-122"/>
              </a:rPr>
              <a:t>：输出结点</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n</a:t>
            </a:r>
            <a:r>
              <a:rPr lang="en-US" altLang="zh-CN" sz="2400" b="1" baseline="-25000" dirty="0" smtClean="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和</a:t>
            </a:r>
            <a:r>
              <a:rPr lang="en-US" altLang="zh-CN" sz="2400" b="1" dirty="0" smtClean="0">
                <a:latin typeface="微软雅黑" panose="020B0503020204020204" pitchFamily="34" charset="-122"/>
                <a:ea typeface="微软雅黑" panose="020B0503020204020204" pitchFamily="34" charset="-122"/>
              </a:rPr>
              <a:t>n</a:t>
            </a:r>
            <a:r>
              <a:rPr lang="en-US" altLang="zh-CN" sz="2400" b="1" baseline="-25000" dirty="0" smtClean="0">
                <a:latin typeface="微软雅黑" panose="020B0503020204020204" pitchFamily="34" charset="-122"/>
                <a:ea typeface="微软雅黑" panose="020B0503020204020204" pitchFamily="34" charset="-122"/>
              </a:rPr>
              <a:t>2</a:t>
            </a:r>
            <a:r>
              <a:rPr lang="zh-CN" altLang="en-US" sz="2400" b="1" dirty="0" smtClean="0">
                <a:latin typeface="微软雅黑" panose="020B0503020204020204" pitchFamily="34" charset="-122"/>
                <a:ea typeface="微软雅黑" panose="020B0503020204020204" pitchFamily="34" charset="-122"/>
              </a:rPr>
              <a:t>：内部</a:t>
            </a:r>
            <a:r>
              <a:rPr lang="zh-CN" altLang="en-US" sz="2400" b="1" dirty="0">
                <a:latin typeface="微软雅黑" panose="020B0503020204020204" pitchFamily="34" charset="-122"/>
                <a:ea typeface="微软雅黑" panose="020B0503020204020204" pitchFamily="34" charset="-122"/>
              </a:rPr>
              <a:t>结点</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元件：</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3</a:t>
            </a:r>
            <a:r>
              <a:rPr lang="zh-CN" altLang="en-US" sz="2400" b="1" dirty="0" smtClean="0">
                <a:latin typeface="微软雅黑" panose="020B0503020204020204" pitchFamily="34" charset="-122"/>
                <a:ea typeface="微软雅黑" panose="020B0503020204020204" pitchFamily="34" charset="-122"/>
              </a:rPr>
              <a:t>个</a:t>
            </a:r>
            <a:r>
              <a:rPr lang="zh-CN" altLang="en-US" sz="2400" b="1" dirty="0">
                <a:latin typeface="微软雅黑" panose="020B0503020204020204" pitchFamily="34" charset="-122"/>
                <a:ea typeface="微软雅黑" panose="020B0503020204020204" pitchFamily="34" charset="-122"/>
              </a:rPr>
              <a:t>与门</a:t>
            </a:r>
            <a:r>
              <a:rPr lang="zh-CN" altLang="en-US" sz="2400" b="1" dirty="0" smtClean="0">
                <a:latin typeface="微软雅黑" panose="020B0503020204020204" pitchFamily="34" charset="-122"/>
                <a:ea typeface="微软雅黑" panose="020B0503020204020204" pitchFamily="34" charset="-122"/>
              </a:rPr>
              <a:t>和</a:t>
            </a: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个</a:t>
            </a:r>
            <a:r>
              <a:rPr lang="zh-CN" altLang="en-US" sz="2400" b="1" dirty="0">
                <a:latin typeface="微软雅黑" panose="020B0503020204020204" pitchFamily="34" charset="-122"/>
                <a:ea typeface="微软雅黑" panose="020B0503020204020204" pitchFamily="34" charset="-122"/>
              </a:rPr>
              <a:t>或门共</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个</a:t>
            </a:r>
            <a:r>
              <a:rPr lang="zh-CN" altLang="en-US" sz="2400" b="1" dirty="0" smtClean="0">
                <a:latin typeface="微软雅黑" panose="020B0503020204020204" pitchFamily="34" charset="-122"/>
                <a:ea typeface="微软雅黑" panose="020B0503020204020204" pitchFamily="34" charset="-122"/>
              </a:rPr>
              <a:t>元件；</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元件</a:t>
            </a:r>
            <a:r>
              <a:rPr lang="zh-CN" altLang="en-US" sz="2400" b="1" dirty="0">
                <a:latin typeface="微软雅黑" panose="020B0503020204020204" pitchFamily="34" charset="-122"/>
                <a:ea typeface="微软雅黑" panose="020B0503020204020204" pitchFamily="34" charset="-122"/>
              </a:rPr>
              <a:t>是简单的逻辑门</a:t>
            </a:r>
            <a:r>
              <a:rPr lang="zh-CN" altLang="en-US" sz="2400" b="1" dirty="0" smtClean="0">
                <a:latin typeface="微软雅黑" panose="020B0503020204020204" pitchFamily="34" charset="-122"/>
                <a:ea typeface="微软雅黑" panose="020B0503020204020204" pitchFamily="34" charset="-122"/>
              </a:rPr>
              <a:t>，也</a:t>
            </a:r>
            <a:r>
              <a:rPr lang="zh-CN" altLang="en-US" sz="2400" b="1" dirty="0">
                <a:latin typeface="微软雅黑" panose="020B0503020204020204" pitchFamily="34" charset="-122"/>
                <a:ea typeface="微软雅黑" panose="020B0503020204020204" pitchFamily="34" charset="-122"/>
              </a:rPr>
              <a:t>可以是一个复杂的逻辑电路</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用</a:t>
            </a:r>
            <a:r>
              <a:rPr lang="zh-CN" altLang="en-US" sz="2400" b="1" dirty="0">
                <a:latin typeface="微软雅黑" panose="020B0503020204020204" pitchFamily="34" charset="-122"/>
                <a:ea typeface="微软雅黑" panose="020B0503020204020204" pitchFamily="34" charset="-122"/>
              </a:rPr>
              <a:t>三个</a:t>
            </a:r>
            <a:r>
              <a:rPr lang="en-US" altLang="zh-CN" sz="2400" b="1" dirty="0">
                <a:latin typeface="微软雅黑" panose="020B0503020204020204" pitchFamily="34" charset="-122"/>
                <a:ea typeface="微软雅黑" panose="020B0503020204020204" pitchFamily="34" charset="-122"/>
              </a:rPr>
              <a:t>E1</a:t>
            </a:r>
            <a:r>
              <a:rPr lang="zh-CN" altLang="en-US" sz="2400" b="1" dirty="0">
                <a:latin typeface="微软雅黑" panose="020B0503020204020204" pitchFamily="34" charset="-122"/>
                <a:ea typeface="微软雅黑" panose="020B0503020204020204" pitchFamily="34" charset="-122"/>
              </a:rPr>
              <a:t>元件可以构成电路</a:t>
            </a:r>
            <a:r>
              <a:rPr lang="en-US" altLang="zh-CN" sz="2400" b="1" dirty="0" smtClean="0">
                <a:latin typeface="微软雅黑" panose="020B0503020204020204" pitchFamily="34" charset="-122"/>
                <a:ea typeface="微软雅黑" panose="020B0503020204020204" pitchFamily="34" charset="-122"/>
              </a:rPr>
              <a:t>E2</a:t>
            </a:r>
            <a:endParaRPr lang="zh-CN" altLang="en-US" sz="2400" b="1" dirty="0">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4.1.1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逻辑电路的分类</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graphicFrame>
        <p:nvGraphicFramePr>
          <p:cNvPr id="7" name="对象 6"/>
          <p:cNvGraphicFramePr>
            <a:graphicFrameLocks noChangeAspect="1"/>
          </p:cNvGraphicFramePr>
          <p:nvPr>
            <p:extLst>
              <p:ext uri="{D42A27DB-BD31-4B8C-83A1-F6EECF244321}">
                <p14:modId xmlns:p14="http://schemas.microsoft.com/office/powerpoint/2010/main" val="2307229366"/>
              </p:ext>
            </p:extLst>
          </p:nvPr>
        </p:nvGraphicFramePr>
        <p:xfrm>
          <a:off x="8058298" y="1073286"/>
          <a:ext cx="3517032" cy="2436956"/>
        </p:xfrm>
        <a:graphic>
          <a:graphicData uri="http://schemas.openxmlformats.org/presentationml/2006/ole">
            <mc:AlternateContent xmlns:mc="http://schemas.openxmlformats.org/markup-compatibility/2006">
              <mc:Choice xmlns:v="urn:schemas-microsoft-com:vml" Requires="v">
                <p:oleObj spid="_x0000_s242797" name="Visio" r:id="rId4" imgW="2406344" imgH="1667520" progId="Visio.Drawing.11">
                  <p:embed/>
                </p:oleObj>
              </mc:Choice>
              <mc:Fallback>
                <p:oleObj name="Visio" r:id="rId4" imgW="2406344" imgH="166752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8298" y="1073286"/>
                        <a:ext cx="3517032" cy="2436956"/>
                      </a:xfrm>
                      <a:prstGeom prst="rect">
                        <a:avLst/>
                      </a:prstGeom>
                      <a:solidFill>
                        <a:schemeClr val="accent5">
                          <a:lumMod val="20000"/>
                          <a:lumOff val="80000"/>
                        </a:schemeClr>
                      </a:solidFill>
                    </p:spPr>
                  </p:pic>
                </p:oleObj>
              </mc:Fallback>
            </mc:AlternateContent>
          </a:graphicData>
        </a:graphic>
      </p:graphicFrame>
      <p:sp>
        <p:nvSpPr>
          <p:cNvPr id="8" name="文本框 13"/>
          <p:cNvSpPr txBox="1"/>
          <p:nvPr/>
        </p:nvSpPr>
        <p:spPr>
          <a:xfrm>
            <a:off x="8880627" y="3691794"/>
            <a:ext cx="1593266" cy="369333"/>
          </a:xfrm>
          <a:prstGeom prst="rect">
            <a:avLst/>
          </a:prstGeom>
          <a:no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(a)  E1</a:t>
            </a:r>
            <a:r>
              <a:rPr lang="zh-CN" altLang="en-US" b="1" dirty="0" smtClean="0">
                <a:latin typeface="微软雅黑" panose="020B0503020204020204" pitchFamily="34" charset="-122"/>
                <a:ea typeface="微软雅黑" panose="020B0503020204020204" pitchFamily="34" charset="-122"/>
              </a:rPr>
              <a:t>电路</a:t>
            </a:r>
            <a:endParaRPr lang="zh-CN" altLang="en-US" b="1" dirty="0">
              <a:latin typeface="微软雅黑" panose="020B0503020204020204" pitchFamily="34" charset="-122"/>
              <a:ea typeface="微软雅黑" panose="020B0503020204020204" pitchFamily="34" charset="-122"/>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2313131805"/>
              </p:ext>
            </p:extLst>
          </p:nvPr>
        </p:nvGraphicFramePr>
        <p:xfrm>
          <a:off x="7017765" y="4103132"/>
          <a:ext cx="4778904" cy="1676400"/>
        </p:xfrm>
        <a:graphic>
          <a:graphicData uri="http://schemas.openxmlformats.org/presentationml/2006/ole">
            <mc:AlternateContent xmlns:mc="http://schemas.openxmlformats.org/markup-compatibility/2006">
              <mc:Choice xmlns:v="urn:schemas-microsoft-com:vml" Requires="v">
                <p:oleObj spid="_x0000_s242798" name="Visio" r:id="rId6" imgW="2608944" imgH="911520" progId="Visio.Drawing.11">
                  <p:embed/>
                </p:oleObj>
              </mc:Choice>
              <mc:Fallback>
                <p:oleObj name="Visio" r:id="rId6" imgW="2608944" imgH="91152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7765" y="4103132"/>
                        <a:ext cx="4778904" cy="1676400"/>
                      </a:xfrm>
                      <a:prstGeom prst="rect">
                        <a:avLst/>
                      </a:prstGeom>
                      <a:solidFill>
                        <a:schemeClr val="accent5">
                          <a:lumMod val="20000"/>
                          <a:lumOff val="80000"/>
                        </a:schemeClr>
                      </a:solidFill>
                    </p:spPr>
                  </p:pic>
                </p:oleObj>
              </mc:Fallback>
            </mc:AlternateContent>
          </a:graphicData>
        </a:graphic>
      </p:graphicFrame>
      <p:sp>
        <p:nvSpPr>
          <p:cNvPr id="12" name="文本框 14"/>
          <p:cNvSpPr txBox="1"/>
          <p:nvPr/>
        </p:nvSpPr>
        <p:spPr>
          <a:xfrm>
            <a:off x="8331018" y="5959642"/>
            <a:ext cx="2355265" cy="369332"/>
          </a:xfrm>
          <a:prstGeom prst="rect">
            <a:avLst/>
          </a:prstGeom>
          <a:no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(b)  </a:t>
            </a:r>
            <a:r>
              <a:rPr lang="zh-CN" altLang="en-US" b="1" dirty="0" smtClean="0">
                <a:latin typeface="微软雅黑" panose="020B0503020204020204" pitchFamily="34" charset="-122"/>
                <a:ea typeface="微软雅黑" panose="020B0503020204020204" pitchFamily="34" charset="-122"/>
              </a:rPr>
              <a:t>由</a:t>
            </a:r>
            <a:r>
              <a:rPr lang="en-US" altLang="zh-CN" b="1" dirty="0" smtClean="0">
                <a:latin typeface="微软雅黑" panose="020B0503020204020204" pitchFamily="34" charset="-122"/>
                <a:ea typeface="微软雅黑" panose="020B0503020204020204" pitchFamily="34" charset="-122"/>
              </a:rPr>
              <a:t>E1</a:t>
            </a:r>
            <a:r>
              <a:rPr lang="zh-CN" altLang="en-US" b="1" dirty="0" smtClean="0">
                <a:latin typeface="微软雅黑" panose="020B0503020204020204" pitchFamily="34" charset="-122"/>
                <a:ea typeface="微软雅黑" panose="020B0503020204020204" pitchFamily="34" charset="-122"/>
              </a:rPr>
              <a:t>元件构成</a:t>
            </a:r>
            <a:r>
              <a:rPr lang="en-US" altLang="zh-CN" b="1" dirty="0" smtClean="0">
                <a:latin typeface="微软雅黑" panose="020B0503020204020204" pitchFamily="34" charset="-122"/>
                <a:ea typeface="微软雅黑" panose="020B0503020204020204" pitchFamily="34" charset="-122"/>
              </a:rPr>
              <a:t>E2</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6134231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60</a:t>
            </a:fld>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635266" y="1073286"/>
                <a:ext cx="11182661" cy="2863476"/>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结论：</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）同一个电路，当输入信号有竞争时，其输出不一定都产生险象，这取决于电路本身的逻辑功能与信号变化等具体情况</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）竞争主要是由电路延迟造成的。</a:t>
                </a:r>
              </a:p>
              <a:p>
                <a:pPr marL="1257300" lvl="2"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例</a:t>
                </a:r>
                <a:r>
                  <a:rPr lang="zh-CN" altLang="en-US" sz="2400" b="1" dirty="0">
                    <a:latin typeface="微软雅黑" panose="020B0503020204020204" pitchFamily="34" charset="-122"/>
                    <a:ea typeface="微软雅黑" panose="020B0503020204020204" pitchFamily="34" charset="-122"/>
                  </a:rPr>
                  <a:t>如</a:t>
                </a:r>
                <a:r>
                  <a:rPr lang="zh-CN" altLang="en-US" sz="2400" b="1" dirty="0" smtClean="0">
                    <a:latin typeface="微软雅黑" panose="020B0503020204020204" pitchFamily="34" charset="-122"/>
                    <a:ea typeface="微软雅黑" panose="020B0503020204020204" pitchFamily="34" charset="-122"/>
                  </a:rPr>
                  <a:t>：假设与门输入的</a:t>
                </a:r>
                <a:r>
                  <a:rPr lang="en-US" altLang="zh-CN" sz="2400" b="1" dirty="0" smtClean="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信号是由</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经过一个非门产生的，</a:t>
                </a:r>
                <a:r>
                  <a:rPr lang="zh-CN" altLang="en-US" sz="2400" b="1" dirty="0" smtClean="0">
                    <a:latin typeface="微软雅黑" panose="020B0503020204020204" pitchFamily="34" charset="-122"/>
                    <a:ea typeface="微软雅黑" panose="020B0503020204020204" pitchFamily="34" charset="-122"/>
                  </a:rPr>
                  <a:t>即</a:t>
                </a:r>
                <a14:m>
                  <m:oMath xmlns:m="http://schemas.openxmlformats.org/officeDocument/2006/math">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B</m:t>
                    </m:r>
                    <m:r>
                      <a:rPr lang="en-US" altLang="zh-CN" sz="24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effectLst/>
                            <a:latin typeface="Cambria Math"/>
                            <a:ea typeface="Cambria Math" panose="02040503050406030204" pitchFamily="18" charset="0"/>
                          </a:rPr>
                        </m:ctrlPr>
                      </m:acc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m:t>
                        </m:r>
                      </m:e>
                    </m:acc>
                  </m:oMath>
                </a14:m>
                <a:endParaRPr lang="zh-CN" altLang="en-US" sz="2400" b="1" dirty="0">
                  <a:latin typeface="微软雅黑" panose="020B0503020204020204" pitchFamily="34" charset="-122"/>
                  <a:ea typeface="微软雅黑" panose="020B0503020204020204" pitchFamily="34"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635266" y="1073286"/>
                <a:ext cx="11182661" cy="2863476"/>
              </a:xfrm>
              <a:prstGeom prst="rect">
                <a:avLst/>
              </a:prstGeom>
              <a:blipFill rotWithShape="1">
                <a:blip r:embed="rId4"/>
                <a:stretch>
                  <a:fillRect l="-708" b="-1702"/>
                </a:stretch>
              </a:blipFill>
            </p:spPr>
            <p:txBody>
              <a:bodyPr/>
              <a:lstStyle/>
              <a:p>
                <a:r>
                  <a:rPr lang="zh-CN" altLang="en-US">
                    <a:noFill/>
                  </a:rPr>
                  <a:t> </a:t>
                </a:r>
              </a:p>
            </p:txBody>
          </p:sp>
        </mc:Fallback>
      </mc:AlternateContent>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4.4.1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竞争与冒险的基本概念</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mc:AlternateContent xmlns:mc="http://schemas.openxmlformats.org/markup-compatibility/2006" xmlns:a14="http://schemas.microsoft.com/office/drawing/2010/main">
        <mc:Choice Requires="a14">
          <p:sp>
            <p:nvSpPr>
              <p:cNvPr id="14" name="文本框 16"/>
              <p:cNvSpPr txBox="1"/>
              <p:nvPr/>
            </p:nvSpPr>
            <p:spPr>
              <a:xfrm>
                <a:off x="4174838" y="5408600"/>
                <a:ext cx="2290714" cy="461217"/>
              </a:xfrm>
              <a:prstGeom prst="rect">
                <a:avLst/>
              </a:prstGeom>
              <a:noFill/>
            </p:spPr>
            <p:txBody>
              <a:bodyPr wrap="square" rtlCol="0">
                <a:spAutoFit/>
              </a:bodyPr>
              <a:lstStyle/>
              <a:p>
                <a:pPr defTabSz="540000">
                  <a:lnSpc>
                    <a:spcPct val="150000"/>
                  </a:lnSpc>
                  <a:buClr>
                    <a:srgbClr val="235EB8"/>
                  </a:buClr>
                  <a:buSzPct val="85000"/>
                </a:pPr>
                <a:r>
                  <a:rPr lang="zh-CN" altLang="en-US" b="1" dirty="0" smtClean="0">
                    <a:ea typeface="宋体" panose="02010600030101010101" pitchFamily="2" charset="-122"/>
                    <a:cs typeface="Times New Roman" panose="02020603050405020304" pitchFamily="18" charset="0"/>
                  </a:rPr>
                  <a:t>（</a:t>
                </a:r>
                <a:r>
                  <a:rPr lang="en-US" altLang="zh-CN" b="1" dirty="0" smtClean="0">
                    <a:ea typeface="宋体" panose="02010600030101010101" pitchFamily="2" charset="-122"/>
                    <a:cs typeface="Times New Roman" panose="02020603050405020304" pitchFamily="18" charset="0"/>
                  </a:rPr>
                  <a:t>a</a:t>
                </a:r>
                <a:r>
                  <a:rPr lang="zh-CN" altLang="en-US" b="1" dirty="0" smtClean="0">
                    <a:ea typeface="宋体" panose="02010600030101010101" pitchFamily="2" charset="-122"/>
                    <a:cs typeface="Times New Roman" panose="02020603050405020304" pitchFamily="18" charset="0"/>
                  </a:rPr>
                  <a:t>）</a:t>
                </a:r>
                <a14:m>
                  <m:oMath xmlns:m="http://schemas.openxmlformats.org/officeDocument/2006/math">
                    <m:r>
                      <a:rPr lang="en-US" altLang="zh-CN" b="1" i="1">
                        <a:latin typeface="Cambria Math" panose="02040503050406030204" pitchFamily="18" charset="0"/>
                        <a:ea typeface="宋体" panose="02010600030101010101" pitchFamily="2" charset="-122"/>
                        <a:cs typeface="Times New Roman" panose="02020603050405020304" pitchFamily="18" charset="0"/>
                      </a:rPr>
                      <m:t>𝐅</m:t>
                    </m:r>
                    <m:r>
                      <a:rPr lang="en-US" altLang="zh-CN" b="1">
                        <a:latin typeface="Cambria Math" panose="02040503050406030204" pitchFamily="18" charset="0"/>
                        <a:ea typeface="宋体" panose="02010600030101010101" pitchFamily="2" charset="-122"/>
                        <a:cs typeface="Times New Roman" panose="02020603050405020304" pitchFamily="18" charset="0"/>
                      </a:rPr>
                      <m:t>=</m:t>
                    </m:r>
                    <m:r>
                      <a:rPr lang="en-US" altLang="zh-CN" b="1" i="1">
                        <a:latin typeface="Cambria Math" panose="02040503050406030204" pitchFamily="18" charset="0"/>
                        <a:ea typeface="宋体" panose="02010600030101010101" pitchFamily="2" charset="-122"/>
                        <a:cs typeface="Times New Roman" panose="02020603050405020304" pitchFamily="18" charset="0"/>
                      </a:rPr>
                      <m:t>𝐀</m:t>
                    </m:r>
                    <m:r>
                      <a:rPr lang="en-US" altLang="zh-CN" b="1">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b="1" i="1">
                            <a:effectLst/>
                            <a:latin typeface="Cambria Math"/>
                            <a:ea typeface="Cambria Math" panose="02040503050406030204" pitchFamily="18" charset="0"/>
                          </a:rPr>
                        </m:ctrlPr>
                      </m:accPr>
                      <m:e>
                        <m:r>
                          <a:rPr lang="en-US" altLang="zh-CN" b="1" i="1">
                            <a:latin typeface="Cambria Math" panose="02040503050406030204" pitchFamily="18" charset="0"/>
                            <a:ea typeface="宋体" panose="02010600030101010101" pitchFamily="2" charset="-122"/>
                            <a:cs typeface="Times New Roman" panose="02020603050405020304" pitchFamily="18" charset="0"/>
                          </a:rPr>
                          <m:t>𝑨</m:t>
                        </m:r>
                      </m:e>
                    </m:acc>
                  </m:oMath>
                </a14:m>
                <a:r>
                  <a:rPr lang="en-US" altLang="zh-CN" b="1" dirty="0">
                    <a:latin typeface="Times New Roman" panose="02020603050405020304" pitchFamily="18" charset="0"/>
                    <a:ea typeface="宋体" panose="02010600030101010101" pitchFamily="2" charset="-122"/>
                  </a:rPr>
                  <a:t> </a:t>
                </a:r>
                <a:endParaRPr lang="zh-CN" altLang="en-US" b="1" dirty="0">
                  <a:latin typeface="微软雅黑" panose="020B0503020204020204" pitchFamily="34" charset="-122"/>
                  <a:ea typeface="微软雅黑" panose="020B0503020204020204" pitchFamily="34" charset="-122"/>
                </a:endParaRPr>
              </a:p>
            </p:txBody>
          </p:sp>
        </mc:Choice>
        <mc:Fallback xmlns="">
          <p:sp>
            <p:nvSpPr>
              <p:cNvPr id="14" name="文本框 16"/>
              <p:cNvSpPr txBox="1">
                <a:spLocks noRot="1" noChangeAspect="1" noMove="1" noResize="1" noEditPoints="1" noAdjustHandles="1" noChangeArrowheads="1" noChangeShapeType="1" noTextEdit="1"/>
              </p:cNvSpPr>
              <p:nvPr/>
            </p:nvSpPr>
            <p:spPr>
              <a:xfrm>
                <a:off x="4174838" y="5408600"/>
                <a:ext cx="2290714" cy="461217"/>
              </a:xfrm>
              <a:prstGeom prst="rect">
                <a:avLst/>
              </a:prstGeom>
              <a:blipFill rotWithShape="1">
                <a:blip r:embed="rId5"/>
                <a:stretch>
                  <a:fillRect l="-2394"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7"/>
              <p:cNvSpPr txBox="1"/>
              <p:nvPr/>
            </p:nvSpPr>
            <p:spPr>
              <a:xfrm>
                <a:off x="9809018" y="4857962"/>
                <a:ext cx="2155184" cy="461217"/>
              </a:xfrm>
              <a:prstGeom prst="rect">
                <a:avLst/>
              </a:prstGeom>
              <a:noFill/>
            </p:spPr>
            <p:txBody>
              <a:bodyPr wrap="square" rtlCol="0">
                <a:spAutoFit/>
              </a:bodyPr>
              <a:lstStyle/>
              <a:p>
                <a:pPr defTabSz="540000">
                  <a:lnSpc>
                    <a:spcPct val="150000"/>
                  </a:lnSpc>
                  <a:buClr>
                    <a:srgbClr val="235EB8"/>
                  </a:buClr>
                  <a:buSzPct val="85000"/>
                </a:pPr>
                <a:r>
                  <a:rPr lang="zh-CN" altLang="en-US" b="1" dirty="0" smtClean="0">
                    <a:ea typeface="宋体" panose="02010600030101010101" pitchFamily="2" charset="-122"/>
                    <a:cs typeface="Times New Roman" panose="02020603050405020304" pitchFamily="18" charset="0"/>
                  </a:rPr>
                  <a:t>（</a:t>
                </a:r>
                <a:r>
                  <a:rPr lang="en-US" altLang="zh-CN" b="1" dirty="0" smtClean="0">
                    <a:ea typeface="宋体" panose="02010600030101010101" pitchFamily="2" charset="-122"/>
                    <a:cs typeface="Times New Roman" panose="02020603050405020304" pitchFamily="18" charset="0"/>
                  </a:rPr>
                  <a:t>b</a:t>
                </a:r>
                <a:r>
                  <a:rPr lang="zh-CN" altLang="en-US" b="1" dirty="0" smtClean="0">
                    <a:ea typeface="宋体" panose="02010600030101010101" pitchFamily="2" charset="-122"/>
                    <a:cs typeface="Times New Roman" panose="02020603050405020304" pitchFamily="18" charset="0"/>
                  </a:rPr>
                  <a:t>）</a:t>
                </a:r>
                <a14:m>
                  <m:oMath xmlns:m="http://schemas.openxmlformats.org/officeDocument/2006/math">
                    <m:r>
                      <a:rPr lang="en-US" altLang="zh-CN" b="1" i="1">
                        <a:latin typeface="Cambria Math" panose="02040503050406030204" pitchFamily="18" charset="0"/>
                        <a:ea typeface="宋体" panose="02010600030101010101" pitchFamily="2" charset="-122"/>
                        <a:cs typeface="Times New Roman" panose="02020603050405020304" pitchFamily="18" charset="0"/>
                      </a:rPr>
                      <m:t>𝐅</m:t>
                    </m:r>
                    <m:r>
                      <a:rPr lang="en-US" altLang="zh-CN" b="1">
                        <a:latin typeface="Cambria Math" panose="02040503050406030204" pitchFamily="18" charset="0"/>
                        <a:ea typeface="宋体" panose="02010600030101010101" pitchFamily="2" charset="-122"/>
                        <a:cs typeface="Times New Roman" panose="02020603050405020304" pitchFamily="18" charset="0"/>
                      </a:rPr>
                      <m:t>=</m:t>
                    </m:r>
                    <m:r>
                      <a:rPr lang="en-US" altLang="zh-CN" b="1" i="1">
                        <a:latin typeface="Cambria Math" panose="02040503050406030204" pitchFamily="18" charset="0"/>
                        <a:ea typeface="宋体" panose="02010600030101010101" pitchFamily="2" charset="-122"/>
                        <a:cs typeface="Times New Roman" panose="02020603050405020304" pitchFamily="18" charset="0"/>
                      </a:rPr>
                      <m:t>𝐀</m:t>
                    </m:r>
                    <m:r>
                      <a:rPr lang="en-US" altLang="zh-CN" b="1">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b="1" i="1">
                            <a:effectLst/>
                            <a:latin typeface="Cambria Math"/>
                            <a:ea typeface="Cambria Math" panose="02040503050406030204" pitchFamily="18" charset="0"/>
                          </a:rPr>
                        </m:ctrlPr>
                      </m:accPr>
                      <m:e>
                        <m:r>
                          <a:rPr lang="en-US" altLang="zh-CN" b="1" i="1">
                            <a:latin typeface="Cambria Math" panose="02040503050406030204" pitchFamily="18" charset="0"/>
                            <a:ea typeface="宋体" panose="02010600030101010101" pitchFamily="2" charset="-122"/>
                            <a:cs typeface="Times New Roman" panose="02020603050405020304" pitchFamily="18" charset="0"/>
                          </a:rPr>
                          <m:t>𝑨</m:t>
                        </m:r>
                      </m:e>
                    </m:acc>
                  </m:oMath>
                </a14:m>
                <a:endParaRPr lang="zh-CN" altLang="en-US" b="1" dirty="0">
                  <a:latin typeface="微软雅黑" panose="020B0503020204020204" pitchFamily="34" charset="-122"/>
                  <a:ea typeface="微软雅黑" panose="020B0503020204020204" pitchFamily="34" charset="-122"/>
                </a:endParaRPr>
              </a:p>
            </p:txBody>
          </p:sp>
        </mc:Choice>
        <mc:Fallback xmlns="">
          <p:sp>
            <p:nvSpPr>
              <p:cNvPr id="15" name="文本框 17"/>
              <p:cNvSpPr txBox="1">
                <a:spLocks noRot="1" noChangeAspect="1" noMove="1" noResize="1" noEditPoints="1" noAdjustHandles="1" noChangeArrowheads="1" noChangeShapeType="1" noTextEdit="1"/>
              </p:cNvSpPr>
              <p:nvPr/>
            </p:nvSpPr>
            <p:spPr>
              <a:xfrm>
                <a:off x="9809018" y="4857962"/>
                <a:ext cx="2155184" cy="461217"/>
              </a:xfrm>
              <a:prstGeom prst="rect">
                <a:avLst/>
              </a:prstGeom>
              <a:blipFill rotWithShape="1">
                <a:blip r:embed="rId6"/>
                <a:stretch>
                  <a:fillRect l="-2260" b="-21053"/>
                </a:stretch>
              </a:blipFill>
            </p:spPr>
            <p:txBody>
              <a:bodyPr/>
              <a:lstStyle/>
              <a:p>
                <a:r>
                  <a:rPr lang="zh-CN" altLang="en-US">
                    <a:noFill/>
                  </a:rPr>
                  <a:t> </a:t>
                </a:r>
              </a:p>
            </p:txBody>
          </p:sp>
        </mc:Fallback>
      </mc:AlternateContent>
      <p:graphicFrame>
        <p:nvGraphicFramePr>
          <p:cNvPr id="16" name="对象 15"/>
          <p:cNvGraphicFramePr>
            <a:graphicFrameLocks noChangeAspect="1"/>
          </p:cNvGraphicFramePr>
          <p:nvPr>
            <p:extLst>
              <p:ext uri="{D42A27DB-BD31-4B8C-83A1-F6EECF244321}">
                <p14:modId xmlns:p14="http://schemas.microsoft.com/office/powerpoint/2010/main" val="1849562988"/>
              </p:ext>
            </p:extLst>
          </p:nvPr>
        </p:nvGraphicFramePr>
        <p:xfrm>
          <a:off x="1174232" y="3853366"/>
          <a:ext cx="2877955" cy="2607619"/>
        </p:xfrm>
        <a:graphic>
          <a:graphicData uri="http://schemas.openxmlformats.org/presentationml/2006/ole">
            <mc:AlternateContent xmlns:mc="http://schemas.openxmlformats.org/markup-compatibility/2006">
              <mc:Choice xmlns:v="urn:schemas-microsoft-com:vml" Requires="v">
                <p:oleObj spid="_x0000_s259172" name="Visio" r:id="rId7" imgW="1618907" imgH="1470420" progId="Visio.Drawing.11">
                  <p:embed/>
                </p:oleObj>
              </mc:Choice>
              <mc:Fallback>
                <p:oleObj name="Visio" r:id="rId7" imgW="1618907" imgH="1470420"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4232" y="3853366"/>
                        <a:ext cx="2877955" cy="2607619"/>
                      </a:xfrm>
                      <a:prstGeom prst="rect">
                        <a:avLst/>
                      </a:prstGeom>
                      <a:solidFill>
                        <a:schemeClr val="accent5">
                          <a:lumMod val="20000"/>
                          <a:lumOff val="80000"/>
                        </a:schemeClr>
                      </a:solid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853010172"/>
              </p:ext>
            </p:extLst>
          </p:nvPr>
        </p:nvGraphicFramePr>
        <p:xfrm>
          <a:off x="6752474" y="3936762"/>
          <a:ext cx="2815038" cy="2550612"/>
        </p:xfrm>
        <a:graphic>
          <a:graphicData uri="http://schemas.openxmlformats.org/presentationml/2006/ole">
            <mc:AlternateContent xmlns:mc="http://schemas.openxmlformats.org/markup-compatibility/2006">
              <mc:Choice xmlns:v="urn:schemas-microsoft-com:vml" Requires="v">
                <p:oleObj spid="_x0000_s259173" name="Visio" r:id="rId9" imgW="1618907" imgH="1470420" progId="Visio.Drawing.11">
                  <p:embed/>
                </p:oleObj>
              </mc:Choice>
              <mc:Fallback>
                <p:oleObj name="Visio" r:id="rId9" imgW="1618907" imgH="1470420"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52474" y="3936762"/>
                        <a:ext cx="2815038" cy="2550612"/>
                      </a:xfrm>
                      <a:prstGeom prst="rect">
                        <a:avLst/>
                      </a:prstGeom>
                      <a:solidFill>
                        <a:schemeClr val="accent5">
                          <a:lumMod val="20000"/>
                          <a:lumOff val="80000"/>
                        </a:schemeClr>
                      </a:solidFill>
                    </p:spPr>
                  </p:pic>
                </p:oleObj>
              </mc:Fallback>
            </mc:AlternateContent>
          </a:graphicData>
        </a:graphic>
      </p:graphicFrame>
      <p:pic>
        <p:nvPicPr>
          <p:cNvPr id="18" name="图片 17">
            <a:hlinkClick r:id="rId11" action="ppaction://hlinksldjump"/>
          </p:cNvPr>
          <p:cNvPicPr>
            <a:picLocks noChangeAspect="1"/>
          </p:cNvPicPr>
          <p:nvPr/>
        </p:nvPicPr>
        <p:blipFill>
          <a:blip r:embed="rId12" cstate="print">
            <a:lum bright="70000" contrast="-70000"/>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5506110" y="6058568"/>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129271842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61</a:t>
            </a:fld>
            <a:endParaRPr lang="zh-CN" altLang="en-US"/>
          </a:p>
        </p:txBody>
      </p:sp>
      <p:sp>
        <p:nvSpPr>
          <p:cNvPr id="6" name="文本框 5"/>
          <p:cNvSpPr txBox="1"/>
          <p:nvPr/>
        </p:nvSpPr>
        <p:spPr>
          <a:xfrm>
            <a:off x="466437" y="1073286"/>
            <a:ext cx="7039264" cy="5632311"/>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各种</a:t>
            </a:r>
            <a:r>
              <a:rPr lang="zh-CN" altLang="en-US" sz="2400" b="1" dirty="0" smtClean="0">
                <a:latin typeface="微软雅黑" panose="020B0503020204020204" pitchFamily="34" charset="-122"/>
                <a:ea typeface="微软雅黑" panose="020B0503020204020204" pitchFamily="34" charset="-122"/>
              </a:rPr>
              <a:t>险象</a:t>
            </a:r>
            <a:r>
              <a:rPr lang="zh-CN" altLang="en-US" sz="2400" b="1" dirty="0">
                <a:latin typeface="微软雅黑" panose="020B0503020204020204" pitchFamily="34" charset="-122"/>
                <a:ea typeface="微软雅黑" panose="020B0503020204020204" pitchFamily="34" charset="-122"/>
              </a:rPr>
              <a:t>的定义：</a:t>
            </a:r>
          </a:p>
          <a:p>
            <a:pPr marL="800100" lvl="1" indent="-342900" defTabSz="540000">
              <a:lnSpc>
                <a:spcPct val="150000"/>
              </a:lnSpc>
              <a:buClr>
                <a:srgbClr val="3859CD"/>
              </a:buClr>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静态</a:t>
            </a:r>
            <a:r>
              <a:rPr lang="zh-CN" altLang="en-US" sz="2400" b="1" dirty="0">
                <a:solidFill>
                  <a:srgbClr val="FF0000"/>
                </a:solidFill>
                <a:latin typeface="微软雅黑" panose="020B0503020204020204" pitchFamily="34" charset="-122"/>
                <a:ea typeface="微软雅黑" panose="020B0503020204020204" pitchFamily="34" charset="-122"/>
              </a:rPr>
              <a:t>险象：</a:t>
            </a:r>
            <a:r>
              <a:rPr lang="zh-CN" altLang="en-US" sz="2400" b="1" dirty="0">
                <a:latin typeface="微软雅黑" panose="020B0503020204020204" pitchFamily="34" charset="-122"/>
                <a:ea typeface="微软雅黑" panose="020B0503020204020204" pitchFamily="34" charset="-122"/>
              </a:rPr>
              <a:t>指电路输入信号发生变化后，其稳态输出值不应发生变化，但却发生了</a:t>
            </a:r>
            <a:r>
              <a:rPr lang="zh-CN" altLang="en-US" sz="2400" b="1" dirty="0" smtClean="0">
                <a:latin typeface="微软雅黑" panose="020B0503020204020204" pitchFamily="34" charset="-122"/>
                <a:ea typeface="微软雅黑" panose="020B0503020204020204" pitchFamily="34" charset="-122"/>
              </a:rPr>
              <a:t>毛刺</a:t>
            </a:r>
            <a:endParaRPr lang="zh-CN" altLang="en-US" sz="2400" b="1" dirty="0">
              <a:latin typeface="微软雅黑" panose="020B0503020204020204" pitchFamily="34" charset="-122"/>
              <a:ea typeface="微软雅黑" panose="020B0503020204020204" pitchFamily="34" charset="-122"/>
            </a:endParaRPr>
          </a:p>
          <a:p>
            <a:pPr marL="800100" lvl="1" indent="-342900" defTabSz="540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动态险象：</a:t>
            </a:r>
            <a:r>
              <a:rPr lang="zh-CN" altLang="en-US" sz="2400" b="1" dirty="0">
                <a:latin typeface="微软雅黑" panose="020B0503020204020204" pitchFamily="34" charset="-122"/>
                <a:ea typeface="微软雅黑" panose="020B0503020204020204" pitchFamily="34" charset="-122"/>
              </a:rPr>
              <a:t>指电路输入信号发生变化后，其稳态输出值应该发生一次变化，但是却发生了多次变化（即另有</a:t>
            </a:r>
            <a:r>
              <a:rPr lang="zh-CN" altLang="en-US" sz="2400" b="1" dirty="0" smtClean="0">
                <a:latin typeface="微软雅黑" panose="020B0503020204020204" pitchFamily="34" charset="-122"/>
                <a:ea typeface="微软雅黑" panose="020B0503020204020204" pitchFamily="34" charset="-122"/>
              </a:rPr>
              <a:t>毛刺）</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3859CD"/>
              </a:buClr>
              <a:buFont typeface="Wingdings" panose="05000000000000000000" pitchFamily="2" charset="2"/>
              <a:buChar char="n"/>
            </a:pPr>
            <a:r>
              <a:rPr lang="en-US" altLang="zh-CN" sz="2400" b="1" dirty="0" smtClean="0">
                <a:solidFill>
                  <a:srgbClr val="FF0000"/>
                </a:solidFill>
                <a:latin typeface="微软雅黑" panose="020B0503020204020204" pitchFamily="34" charset="-122"/>
                <a:ea typeface="微软雅黑" panose="020B0503020204020204" pitchFamily="34" charset="-122"/>
              </a:rPr>
              <a:t>0</a:t>
            </a:r>
            <a:r>
              <a:rPr lang="zh-CN" altLang="en-US" sz="2400" b="1" dirty="0">
                <a:solidFill>
                  <a:srgbClr val="FF0000"/>
                </a:solidFill>
                <a:latin typeface="微软雅黑" panose="020B0503020204020204" pitchFamily="34" charset="-122"/>
                <a:ea typeface="微软雅黑" panose="020B0503020204020204" pitchFamily="34" charset="-122"/>
              </a:rPr>
              <a:t>型险象：</a:t>
            </a:r>
            <a:r>
              <a:rPr lang="zh-CN" altLang="en-US" sz="2400" b="1" dirty="0">
                <a:latin typeface="微软雅黑" panose="020B0503020204020204" pitchFamily="34" charset="-122"/>
                <a:ea typeface="微软雅黑" panose="020B0503020204020204" pitchFamily="34" charset="-122"/>
              </a:rPr>
              <a:t>指电路的稳态输出值为“</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时，产生了“</a:t>
            </a:r>
            <a:r>
              <a:rPr lang="en-US" altLang="zh-CN" sz="2400" b="1" dirty="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尖峰</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3859CD"/>
              </a:buClr>
              <a:buFont typeface="Wingdings" panose="05000000000000000000" pitchFamily="2" charset="2"/>
              <a:buChar char="n"/>
            </a:pPr>
            <a:r>
              <a:rPr lang="en-US" altLang="zh-CN" sz="2400" b="1" dirty="0" smtClean="0">
                <a:solidFill>
                  <a:srgbClr val="FF0000"/>
                </a:solidFill>
                <a:latin typeface="微软雅黑" panose="020B0503020204020204" pitchFamily="34" charset="-122"/>
                <a:ea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rPr>
              <a:t>型险象：</a:t>
            </a:r>
            <a:r>
              <a:rPr lang="zh-CN" altLang="en-US" sz="2400" b="1" dirty="0">
                <a:latin typeface="微软雅黑" panose="020B0503020204020204" pitchFamily="34" charset="-122"/>
                <a:ea typeface="微软雅黑" panose="020B0503020204020204" pitchFamily="34" charset="-122"/>
              </a:rPr>
              <a:t>指电路的稳态输出值为“</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时，产生了“</a:t>
            </a:r>
            <a:r>
              <a:rPr lang="en-US" altLang="zh-CN" sz="2400" b="1" dirty="0">
                <a:latin typeface="微软雅黑" panose="020B0503020204020204" pitchFamily="34" charset="-122"/>
                <a:ea typeface="微软雅黑" panose="020B0503020204020204" pitchFamily="34" charset="-122"/>
              </a:rPr>
              <a:t>0”</a:t>
            </a:r>
            <a:r>
              <a:rPr lang="zh-CN" altLang="en-US" sz="2400" b="1" dirty="0" smtClean="0">
                <a:latin typeface="微软雅黑" panose="020B0503020204020204" pitchFamily="34" charset="-122"/>
                <a:ea typeface="微软雅黑" panose="020B0503020204020204" pitchFamily="34" charset="-122"/>
              </a:rPr>
              <a:t>尖峰</a:t>
            </a:r>
            <a:endParaRPr lang="zh-CN" altLang="en-US" sz="2400" b="1" dirty="0">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险象的分类</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graphicFrame>
        <p:nvGraphicFramePr>
          <p:cNvPr id="8" name="对象 7"/>
          <p:cNvGraphicFramePr>
            <a:graphicFrameLocks noChangeAspect="1"/>
          </p:cNvGraphicFramePr>
          <p:nvPr>
            <p:extLst>
              <p:ext uri="{D42A27DB-BD31-4B8C-83A1-F6EECF244321}">
                <p14:modId xmlns:p14="http://schemas.microsoft.com/office/powerpoint/2010/main" val="2596685033"/>
              </p:ext>
            </p:extLst>
          </p:nvPr>
        </p:nvGraphicFramePr>
        <p:xfrm>
          <a:off x="7293269" y="2504624"/>
          <a:ext cx="4794250" cy="3535362"/>
        </p:xfrm>
        <a:graphic>
          <a:graphicData uri="http://schemas.openxmlformats.org/presentationml/2006/ole">
            <mc:AlternateContent xmlns:mc="http://schemas.openxmlformats.org/markup-compatibility/2006">
              <mc:Choice xmlns:v="urn:schemas-microsoft-com:vml" Requires="v">
                <p:oleObj spid="_x0000_s257075" name="Visio" r:id="rId4" imgW="1924967" imgH="1421010" progId="Visio.Drawing.11">
                  <p:embed/>
                </p:oleObj>
              </mc:Choice>
              <mc:Fallback>
                <p:oleObj name="Visio" r:id="rId4" imgW="1924967" imgH="1421010" progId="Visio.Drawing.11">
                  <p:embed/>
                  <p:pic>
                    <p:nvPicPr>
                      <p:cNvPr id="0"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3269" y="2504624"/>
                        <a:ext cx="4794250" cy="3535362"/>
                      </a:xfrm>
                      <a:prstGeom prst="rect">
                        <a:avLst/>
                      </a:prstGeom>
                      <a:solidFill>
                        <a:schemeClr val="accent5">
                          <a:lumMod val="20000"/>
                          <a:lumOff val="80000"/>
                        </a:schemeClr>
                      </a:solidFill>
                      <a:ln>
                        <a:noFill/>
                      </a:ln>
                      <a:extLst/>
                    </p:spPr>
                  </p:pic>
                </p:oleObj>
              </mc:Fallback>
            </mc:AlternateContent>
          </a:graphicData>
        </a:graphic>
      </p:graphicFrame>
    </p:spTree>
    <p:extLst>
      <p:ext uri="{BB962C8B-B14F-4D97-AF65-F5344CB8AC3E}">
        <p14:creationId xmlns:p14="http://schemas.microsoft.com/office/powerpoint/2010/main" val="114473627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62</a:t>
            </a:fld>
            <a:endParaRPr lang="zh-CN" altLang="en-US"/>
          </a:p>
        </p:txBody>
      </p:sp>
      <p:sp>
        <p:nvSpPr>
          <p:cNvPr id="6" name="文本框 5"/>
          <p:cNvSpPr txBox="1"/>
          <p:nvPr/>
        </p:nvSpPr>
        <p:spPr>
          <a:xfrm>
            <a:off x="290946" y="1073286"/>
            <a:ext cx="11526982" cy="3970318"/>
          </a:xfrm>
          <a:prstGeom prst="rect">
            <a:avLst/>
          </a:prstGeom>
          <a:noFill/>
        </p:spPr>
        <p:txBody>
          <a:bodyPr wrap="square" rtlCol="0">
            <a:spAutoFit/>
          </a:bodyPr>
          <a:lstStyle/>
          <a:p>
            <a:pPr marL="800100" lvl="1" indent="-342900" defTabSz="540000">
              <a:lnSpc>
                <a:spcPct val="150000"/>
              </a:lnSpc>
              <a:buClr>
                <a:srgbClr val="3859CD"/>
              </a:buClr>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功能</a:t>
            </a:r>
            <a:r>
              <a:rPr lang="zh-CN" altLang="en-US" sz="2400" b="1" dirty="0">
                <a:solidFill>
                  <a:srgbClr val="FF0000"/>
                </a:solidFill>
                <a:latin typeface="微软雅黑" panose="020B0503020204020204" pitchFamily="34" charset="-122"/>
                <a:ea typeface="微软雅黑" panose="020B0503020204020204" pitchFamily="34" charset="-122"/>
              </a:rPr>
              <a:t>险象：</a:t>
            </a:r>
            <a:r>
              <a:rPr lang="zh-CN" altLang="en-US" sz="2400" b="1" dirty="0">
                <a:latin typeface="微软雅黑" panose="020B0503020204020204" pitchFamily="34" charset="-122"/>
                <a:ea typeface="微软雅黑" panose="020B0503020204020204" pitchFamily="34" charset="-122"/>
              </a:rPr>
              <a:t>指电路中多个输入信号同时发生变化，而变化却先后不一，由此造成的险象，叫功能险象</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因为</a:t>
            </a:r>
            <a:r>
              <a:rPr lang="zh-CN" altLang="en-US" sz="2400" b="1" dirty="0">
                <a:latin typeface="微软雅黑" panose="020B0503020204020204" pitchFamily="34" charset="-122"/>
                <a:ea typeface="微软雅黑" panose="020B0503020204020204" pitchFamily="34" charset="-122"/>
              </a:rPr>
              <a:t>电路的输入组合变化是随机的，所以</a:t>
            </a:r>
            <a:r>
              <a:rPr lang="zh-CN" altLang="en-US" sz="2400" b="1" dirty="0">
                <a:solidFill>
                  <a:srgbClr val="FF0000"/>
                </a:solidFill>
                <a:latin typeface="微软雅黑" panose="020B0503020204020204" pitchFamily="34" charset="-122"/>
                <a:ea typeface="微软雅黑" panose="020B0503020204020204" pitchFamily="34" charset="-122"/>
              </a:rPr>
              <a:t>功能险象是逻辑函数所固有的</a:t>
            </a:r>
            <a:r>
              <a:rPr lang="zh-CN" altLang="en-US" sz="2400" b="1" dirty="0">
                <a:latin typeface="微软雅黑" panose="020B0503020204020204" pitchFamily="34" charset="-122"/>
                <a:ea typeface="微软雅黑" panose="020B0503020204020204" pitchFamily="34" charset="-122"/>
              </a:rPr>
              <a:t>，没有办法通过改变设计来消除，只能通过控制输入信号的变化顺序来避免。</a:t>
            </a:r>
          </a:p>
          <a:p>
            <a:pPr marL="800100" lvl="1" indent="-342900" defTabSz="540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逻辑险象：</a:t>
            </a:r>
            <a:r>
              <a:rPr lang="zh-CN" altLang="en-US" sz="2400" b="1" dirty="0">
                <a:latin typeface="微软雅黑" panose="020B0503020204020204" pitchFamily="34" charset="-122"/>
                <a:ea typeface="微软雅黑" panose="020B0503020204020204" pitchFamily="34" charset="-122"/>
              </a:rPr>
              <a:t>指电路中一个输入信号发生变化，但是因为信号传输的路径不同，从而引起的险象，叫逻辑险象</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3859CD"/>
              </a:buClr>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逻辑</a:t>
            </a:r>
            <a:r>
              <a:rPr lang="zh-CN" altLang="en-US" sz="2400" b="1" dirty="0">
                <a:solidFill>
                  <a:srgbClr val="FF0000"/>
                </a:solidFill>
                <a:latin typeface="微软雅黑" panose="020B0503020204020204" pitchFamily="34" charset="-122"/>
                <a:ea typeface="微软雅黑" panose="020B0503020204020204" pitchFamily="34" charset="-122"/>
              </a:rPr>
              <a:t>险象可以通过改变设计来消除。</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险象的分类</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spTree>
    <p:extLst>
      <p:ext uri="{BB962C8B-B14F-4D97-AF65-F5344CB8AC3E}">
        <p14:creationId xmlns:p14="http://schemas.microsoft.com/office/powerpoint/2010/main" val="187897270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63</a:t>
            </a:fld>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419100" y="1073286"/>
                <a:ext cx="6143625" cy="4524315"/>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动态</a:t>
                </a:r>
                <a:r>
                  <a:rPr lang="zh-CN" altLang="en-US" sz="2400" b="1" dirty="0">
                    <a:latin typeface="微软雅黑" panose="020B0503020204020204" pitchFamily="34" charset="-122"/>
                    <a:ea typeface="微软雅黑" panose="020B0503020204020204" pitchFamily="34" charset="-122"/>
                  </a:rPr>
                  <a:t>险象的范例，</a:t>
                </a:r>
                <a14:m>
                  <m:oMath xmlns:m="http://schemas.openxmlformats.org/officeDocument/2006/math">
                    <m:r>
                      <a:rPr lang="en-US" altLang="zh-CN" sz="2400" b="1" i="1"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𝐅</m:t>
                    </m:r>
                    <m:r>
                      <a:rPr lang="en-US" altLang="zh-CN" sz="2400" b="1"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b="1" i="1">
                            <a:solidFill>
                              <a:srgbClr val="FF0000"/>
                            </a:solidFill>
                            <a:effectLst/>
                            <a:latin typeface="Cambria Math"/>
                            <a:ea typeface="Cambria Math" panose="02040503050406030204" pitchFamily="18" charset="0"/>
                          </a:rPr>
                        </m:ctrlPr>
                      </m:d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b="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𝐁</m:t>
                        </m:r>
                      </m:e>
                    </m:d>
                    <m:d>
                      <m:dPr>
                        <m:ctrlPr>
                          <a:rPr lang="zh-CN" altLang="zh-CN" sz="2400" b="1" i="1">
                            <a:solidFill>
                              <a:srgbClr val="FF0000"/>
                            </a:solidFill>
                            <a:effectLst/>
                            <a:latin typeface="Cambria Math"/>
                            <a:ea typeface="Cambria Math" panose="02040503050406030204" pitchFamily="18" charset="0"/>
                          </a:rPr>
                        </m:ctrlPr>
                      </m:dPr>
                      <m:e>
                        <m:acc>
                          <m:accPr>
                            <m:chr m:val="̅"/>
                            <m:ctrlPr>
                              <a:rPr lang="zh-CN" altLang="zh-CN" sz="2400" b="1" i="1">
                                <a:solidFill>
                                  <a:srgbClr val="FF0000"/>
                                </a:solidFill>
                                <a:effectLst/>
                                <a:latin typeface="Cambria Math"/>
                                <a:ea typeface="Cambria Math" panose="02040503050406030204" pitchFamily="18" charset="0"/>
                              </a:rPr>
                            </m:ctrlPr>
                          </m:acc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𝐁</m:t>
                            </m:r>
                          </m:e>
                        </m:acc>
                        <m:r>
                          <a:rPr lang="en-US" altLang="zh-CN" sz="2400" b="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𝐂</m:t>
                        </m:r>
                      </m:e>
                    </m:d>
                    <m:r>
                      <a:rPr lang="en-US" altLang="zh-CN" sz="2400" b="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FF0000"/>
                            </a:solidFill>
                            <a:effectLst/>
                            <a:latin typeface="Cambria Math"/>
                            <a:ea typeface="Cambria Math" panose="02040503050406030204" pitchFamily="18" charset="0"/>
                          </a:rPr>
                        </m:ctrlPr>
                      </m:acc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𝐁</m:t>
                        </m:r>
                      </m:e>
                    </m:acc>
                  </m:oMath>
                </a14:m>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假设每个逻辑门的延迟时间都是</a:t>
                </a:r>
                <a:r>
                  <a:rPr lang="en-US" altLang="zh-CN" sz="2400" b="1" dirty="0" err="1">
                    <a:latin typeface="微软雅黑" panose="020B0503020204020204" pitchFamily="34" charset="-122"/>
                    <a:ea typeface="微软雅黑" panose="020B0503020204020204" pitchFamily="34" charset="-122"/>
                  </a:rPr>
                  <a:t>t</a:t>
                </a:r>
                <a:r>
                  <a:rPr lang="en-US" altLang="zh-CN" sz="2400" b="1" baseline="-25000" dirty="0" err="1">
                    <a:latin typeface="微软雅黑" panose="020B0503020204020204" pitchFamily="34" charset="-122"/>
                    <a:ea typeface="微软雅黑" panose="020B0503020204020204" pitchFamily="34" charset="-122"/>
                  </a:rPr>
                  <a:t>pd</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输入信号</a:t>
                </a:r>
                <a:r>
                  <a:rPr lang="en-US" altLang="zh-CN" sz="2400" b="1" dirty="0">
                    <a:latin typeface="微软雅黑" panose="020B0503020204020204" pitchFamily="34" charset="-122"/>
                    <a:ea typeface="微软雅黑" panose="020B0503020204020204" pitchFamily="34" charset="-122"/>
                  </a:rPr>
                  <a:t>A=C=0</a:t>
                </a:r>
                <a:r>
                  <a:rPr lang="zh-CN" altLang="en-US" sz="2400" b="1" dirty="0">
                    <a:latin typeface="微软雅黑" panose="020B0503020204020204" pitchFamily="34" charset="-122"/>
                    <a:ea typeface="微软雅黑" panose="020B0503020204020204" pitchFamily="34" charset="-122"/>
                  </a:rPr>
                  <a:t>，而</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从</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变成</a:t>
                </a:r>
                <a:r>
                  <a:rPr lang="en-US" altLang="zh-CN" sz="2400" b="1" dirty="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；稳态分析结果：输出</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应该从</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翻转为</a:t>
                </a:r>
                <a:r>
                  <a:rPr lang="en-US" altLang="zh-CN" sz="2400" b="1" dirty="0">
                    <a:latin typeface="微软雅黑" panose="020B0503020204020204" pitchFamily="34" charset="-122"/>
                    <a:ea typeface="微软雅黑" panose="020B0503020204020204" pitchFamily="34" charset="-122"/>
                  </a:rPr>
                  <a:t>0</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由于</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信号的变化经过两条路径到达最后一个</a:t>
                </a:r>
                <a:r>
                  <a:rPr lang="zh-CN" altLang="en-US" sz="2400" b="1" dirty="0" smtClean="0">
                    <a:latin typeface="微软雅黑" panose="020B0503020204020204" pitchFamily="34" charset="-122"/>
                    <a:ea typeface="微软雅黑" panose="020B0503020204020204" pitchFamily="34" charset="-122"/>
                  </a:rPr>
                  <a:t>或门：</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3859CD"/>
                  </a:buClr>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的一次变化，导致输出</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产生了</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次变化，出现了一个尖峰脉冲，发生险象。</a:t>
                </a:r>
              </a:p>
            </p:txBody>
          </p:sp>
        </mc:Choice>
        <mc:Fallback xmlns="">
          <p:sp>
            <p:nvSpPr>
              <p:cNvPr id="6" name="文本框 5"/>
              <p:cNvSpPr txBox="1">
                <a:spLocks noRot="1" noChangeAspect="1" noMove="1" noResize="1" noEditPoints="1" noAdjustHandles="1" noChangeArrowheads="1" noChangeShapeType="1" noTextEdit="1"/>
              </p:cNvSpPr>
              <p:nvPr/>
            </p:nvSpPr>
            <p:spPr>
              <a:xfrm>
                <a:off x="419100" y="1073286"/>
                <a:ext cx="6143625" cy="4524315"/>
              </a:xfrm>
              <a:prstGeom prst="rect">
                <a:avLst/>
              </a:prstGeom>
              <a:blipFill rotWithShape="1">
                <a:blip r:embed="rId4"/>
                <a:stretch>
                  <a:fillRect l="-1389" r="-7242" b="-809"/>
                </a:stretch>
              </a:blipFill>
            </p:spPr>
            <p:txBody>
              <a:bodyPr/>
              <a:lstStyle/>
              <a:p>
                <a:r>
                  <a:rPr lang="zh-CN" altLang="en-US">
                    <a:noFill/>
                  </a:rPr>
                  <a:t> </a:t>
                </a:r>
              </a:p>
            </p:txBody>
          </p:sp>
        </mc:Fallback>
      </mc:AlternateContent>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险象的分类</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graphicFrame>
        <p:nvGraphicFramePr>
          <p:cNvPr id="8" name="对象 7"/>
          <p:cNvGraphicFramePr>
            <a:graphicFrameLocks noChangeAspect="1"/>
          </p:cNvGraphicFramePr>
          <p:nvPr>
            <p:extLst>
              <p:ext uri="{D42A27DB-BD31-4B8C-83A1-F6EECF244321}">
                <p14:modId xmlns:p14="http://schemas.microsoft.com/office/powerpoint/2010/main" val="2323404673"/>
              </p:ext>
            </p:extLst>
          </p:nvPr>
        </p:nvGraphicFramePr>
        <p:xfrm>
          <a:off x="6660682" y="1073286"/>
          <a:ext cx="5427663" cy="4970462"/>
        </p:xfrm>
        <a:graphic>
          <a:graphicData uri="http://schemas.openxmlformats.org/presentationml/2006/ole">
            <mc:AlternateContent xmlns:mc="http://schemas.openxmlformats.org/markup-compatibility/2006">
              <mc:Choice xmlns:v="urn:schemas-microsoft-com:vml" Requires="v">
                <p:oleObj spid="_x0000_s258100" name="Visio" r:id="rId5" imgW="3077354" imgH="2825010" progId="Visio.Drawing.11">
                  <p:embed/>
                </p:oleObj>
              </mc:Choice>
              <mc:Fallback>
                <p:oleObj name="Visio" r:id="rId5" imgW="3077354" imgH="2825010" progId="Visio.Drawing.11">
                  <p:embed/>
                  <p:pic>
                    <p:nvPicPr>
                      <p:cNvPr id="0" name="对象 13"/>
                      <p:cNvPicPr>
                        <a:picLocks noChangeAspect="1" noChangeArrowheads="1"/>
                      </p:cNvPicPr>
                      <p:nvPr/>
                    </p:nvPicPr>
                    <p:blipFill>
                      <a:blip r:embed="rId6"/>
                      <a:srcRect/>
                      <a:stretch>
                        <a:fillRect/>
                      </a:stretch>
                    </p:blipFill>
                    <p:spPr bwMode="auto">
                      <a:xfrm>
                        <a:off x="6660682" y="1073286"/>
                        <a:ext cx="5427663" cy="4970462"/>
                      </a:xfrm>
                      <a:prstGeom prst="rect">
                        <a:avLst/>
                      </a:prstGeom>
                      <a:solidFill>
                        <a:schemeClr val="accent5">
                          <a:lumMod val="20000"/>
                          <a:lumOff val="80000"/>
                        </a:schemeClr>
                      </a:solidFill>
                      <a:ln>
                        <a:noFill/>
                      </a:ln>
                      <a:extLst/>
                    </p:spPr>
                  </p:pic>
                </p:oleObj>
              </mc:Fallback>
            </mc:AlternateContent>
          </a:graphicData>
        </a:graphic>
      </p:graphicFrame>
      <p:pic>
        <p:nvPicPr>
          <p:cNvPr id="14" name="图片 13">
            <a:hlinkClick r:id="rId7" action="ppaction://hlinksldjump"/>
          </p:cNvPr>
          <p:cNvPicPr>
            <a:picLocks noChangeAspect="1"/>
          </p:cNvPicPr>
          <p:nvPr/>
        </p:nvPicPr>
        <p:blipFill>
          <a:blip r:embed="rId8" cstate="print">
            <a:lum bright="70000" contrast="-70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5506110" y="6058568"/>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415502018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64</a:t>
            </a:fld>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567891" y="1073286"/>
                <a:ext cx="11030552" cy="5632311"/>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为何消除冒险？</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对组合逻辑电路而言，大部分险象不会影响电路正常工作，但是如果将组合逻辑电路的输出用于对信号边沿敏感的时序逻辑电路中，则</a:t>
                </a:r>
                <a:r>
                  <a:rPr lang="zh-CN" altLang="en-US" sz="2400" b="1" dirty="0">
                    <a:solidFill>
                      <a:srgbClr val="FF0000"/>
                    </a:solidFill>
                    <a:latin typeface="微软雅黑" panose="020B0503020204020204" pitchFamily="34" charset="-122"/>
                    <a:ea typeface="微软雅黑" panose="020B0503020204020204" pitchFamily="34" charset="-122"/>
                  </a:rPr>
                  <a:t>很可能会引起电路的误动作</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在</a:t>
                </a:r>
                <a:r>
                  <a:rPr lang="zh-CN" altLang="en-US" sz="2400" b="1" dirty="0">
                    <a:latin typeface="微软雅黑" panose="020B0503020204020204" pitchFamily="34" charset="-122"/>
                    <a:ea typeface="微软雅黑" panose="020B0503020204020204" pitchFamily="34" charset="-122"/>
                  </a:rPr>
                  <a:t>消除冒险前，首先要能够判定一个电路中是否有潜在的逻辑险象</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发现</a:t>
                </a:r>
                <a:r>
                  <a:rPr lang="zh-CN" altLang="en-US" sz="2400" b="1" dirty="0">
                    <a:solidFill>
                      <a:srgbClr val="FF0000"/>
                    </a:solidFill>
                    <a:latin typeface="微软雅黑" panose="020B0503020204020204" pitchFamily="34" charset="-122"/>
                    <a:ea typeface="微软雅黑" panose="020B0503020204020204" pitchFamily="34" charset="-122"/>
                  </a:rPr>
                  <a:t>冒险的</a:t>
                </a:r>
                <a:r>
                  <a:rPr lang="zh-CN" altLang="en-US" sz="2400" b="1" dirty="0" smtClean="0">
                    <a:solidFill>
                      <a:srgbClr val="FF0000"/>
                    </a:solidFill>
                    <a:latin typeface="微软雅黑" panose="020B0503020204020204" pitchFamily="34" charset="-122"/>
                    <a:ea typeface="微软雅黑" panose="020B0503020204020204" pitchFamily="34" charset="-122"/>
                  </a:rPr>
                  <a:t>方法：</a:t>
                </a:r>
                <a:r>
                  <a:rPr lang="zh-CN" altLang="en-US" sz="2400" b="1" dirty="0" smtClean="0">
                    <a:latin typeface="微软雅黑" panose="020B0503020204020204" pitchFamily="34" charset="-122"/>
                    <a:ea typeface="微软雅黑" panose="020B0503020204020204" pitchFamily="34" charset="-122"/>
                  </a:rPr>
                  <a:t>代数</a:t>
                </a:r>
                <a:r>
                  <a:rPr lang="zh-CN" altLang="en-US" sz="2400" b="1" dirty="0">
                    <a:latin typeface="微软雅黑" panose="020B0503020204020204" pitchFamily="34" charset="-122"/>
                    <a:ea typeface="微软雅黑" panose="020B0503020204020204" pitchFamily="34" charset="-122"/>
                  </a:rPr>
                  <a:t>法和卡诺图法。</a:t>
                </a:r>
              </a:p>
              <a:p>
                <a:pPr marL="800100" lvl="1" indent="-342900" defTabSz="540000">
                  <a:lnSpc>
                    <a:spcPct val="150000"/>
                  </a:lnSpc>
                  <a:buClr>
                    <a:srgbClr val="3859CD"/>
                  </a:buClr>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1</a:t>
                </a:r>
                <a:r>
                  <a:rPr lang="zh-CN" altLang="en-US" sz="2400" b="1" dirty="0">
                    <a:solidFill>
                      <a:srgbClr val="0000FF"/>
                    </a:solidFill>
                    <a:latin typeface="微软雅黑" panose="020B0503020204020204" pitchFamily="34" charset="-122"/>
                    <a:ea typeface="微软雅黑" panose="020B0503020204020204" pitchFamily="34" charset="-122"/>
                  </a:rPr>
                  <a:t>）代数法</a:t>
                </a:r>
              </a:p>
              <a:p>
                <a:pPr marL="800100" lvl="1"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当</a:t>
                </a:r>
                <a:r>
                  <a:rPr lang="zh-CN" altLang="en-US" sz="2400" b="1" dirty="0">
                    <a:latin typeface="微软雅黑" panose="020B0503020204020204" pitchFamily="34" charset="-122"/>
                    <a:ea typeface="微软雅黑" panose="020B0503020204020204" pitchFamily="34" charset="-122"/>
                  </a:rPr>
                  <a:t>某个变量</a:t>
                </a: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同时以原变量和反变量的形式出现在函数表达式中，尝试令变量</a:t>
                </a: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以外的其他变量取值为常量</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或</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若能够</a:t>
                </a:r>
                <a:r>
                  <a:rPr lang="zh-CN" altLang="en-US" sz="2400" b="1" dirty="0" smtClean="0">
                    <a:solidFill>
                      <a:srgbClr val="FF0000"/>
                    </a:solidFill>
                    <a:latin typeface="微软雅黑" panose="020B0503020204020204" pitchFamily="34" charset="-122"/>
                    <a:ea typeface="微软雅黑" panose="020B0503020204020204" pitchFamily="34" charset="-122"/>
                  </a:rPr>
                  <a:t>出现</a:t>
                </a:r>
                <a14:m>
                  <m:oMath xmlns:m="http://schemas.openxmlformats.org/officeDocument/2006/math">
                    <m:r>
                      <a:rPr lang="en-US" altLang="zh-CN" sz="2400" b="1" i="1"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𝐅</m:t>
                    </m:r>
                    <m:r>
                      <a:rPr lang="en-US" altLang="zh-CN" sz="2400" b="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𝐗</m:t>
                    </m:r>
                    <m:r>
                      <a:rPr lang="en-US" altLang="zh-CN" sz="2400" b="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FF0000"/>
                            </a:solidFill>
                            <a:effectLst/>
                            <a:latin typeface="Cambria Math"/>
                            <a:ea typeface="Cambria Math" panose="02040503050406030204" pitchFamily="18" charset="0"/>
                          </a:rPr>
                        </m:ctrlPr>
                      </m:acc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𝐗</m:t>
                        </m:r>
                      </m:e>
                    </m:acc>
                  </m:oMath>
                </a14:m>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则存在“</a:t>
                </a:r>
                <a:r>
                  <a:rPr lang="en-US" altLang="zh-CN" sz="2400" b="1" dirty="0">
                    <a:solidFill>
                      <a:srgbClr val="FF0000"/>
                    </a:solidFill>
                    <a:latin typeface="微软雅黑" panose="020B0503020204020204" pitchFamily="34" charset="-122"/>
                    <a:ea typeface="微软雅黑" panose="020B0503020204020204" pitchFamily="34" charset="-122"/>
                  </a:rPr>
                  <a:t>0”</a:t>
                </a:r>
                <a:r>
                  <a:rPr lang="zh-CN" altLang="en-US" sz="2400" b="1" dirty="0">
                    <a:solidFill>
                      <a:srgbClr val="FF0000"/>
                    </a:solidFill>
                    <a:latin typeface="微软雅黑" panose="020B0503020204020204" pitchFamily="34" charset="-122"/>
                    <a:ea typeface="微软雅黑" panose="020B0503020204020204" pitchFamily="34" charset="-122"/>
                  </a:rPr>
                  <a:t>型险象</a:t>
                </a:r>
                <a:r>
                  <a:rPr lang="zh-CN" altLang="en-US" sz="2400" b="1" dirty="0">
                    <a:latin typeface="微软雅黑" panose="020B0503020204020204" pitchFamily="34" charset="-122"/>
                    <a:ea typeface="微软雅黑" panose="020B0503020204020204" pitchFamily="34" charset="-122"/>
                  </a:rPr>
                  <a:t>；</a:t>
                </a:r>
                <a:r>
                  <a:rPr lang="zh-CN" altLang="en-US" sz="2400" b="1" dirty="0" smtClean="0">
                    <a:solidFill>
                      <a:srgbClr val="FF0000"/>
                    </a:solidFill>
                    <a:latin typeface="微软雅黑" panose="020B0503020204020204" pitchFamily="34" charset="-122"/>
                    <a:ea typeface="微软雅黑" panose="020B0503020204020204" pitchFamily="34" charset="-122"/>
                  </a:rPr>
                  <a:t>若能够出现</a:t>
                </a:r>
                <a14:m>
                  <m:oMath xmlns:m="http://schemas.openxmlformats.org/officeDocument/2006/math">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𝐅</m:t>
                    </m:r>
                    <m:r>
                      <a:rPr lang="en-US" altLang="zh-CN" sz="2400" b="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𝐗</m:t>
                    </m:r>
                    <m:r>
                      <a:rPr lang="en-US" altLang="zh-CN" sz="2400" b="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FF0000"/>
                            </a:solidFill>
                            <a:effectLst/>
                            <a:latin typeface="Cambria Math"/>
                            <a:ea typeface="Cambria Math" panose="02040503050406030204" pitchFamily="18" charset="0"/>
                          </a:rPr>
                        </m:ctrlPr>
                      </m:acc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𝐗</m:t>
                        </m:r>
                      </m:e>
                    </m:acc>
                  </m:oMath>
                </a14:m>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则存在“</a:t>
                </a:r>
                <a:r>
                  <a:rPr lang="en-US" altLang="zh-CN" sz="2400" b="1" dirty="0">
                    <a:solidFill>
                      <a:srgbClr val="FF0000"/>
                    </a:solidFill>
                    <a:latin typeface="微软雅黑" panose="020B0503020204020204" pitchFamily="34" charset="-122"/>
                    <a:ea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rPr>
                  <a:t>型险象</a:t>
                </a:r>
                <a:r>
                  <a:rPr lang="zh-CN" altLang="en-US" sz="2400" b="1" dirty="0">
                    <a:latin typeface="微软雅黑" panose="020B0503020204020204" pitchFamily="34" charset="-122"/>
                    <a:ea typeface="微软雅黑" panose="020B0503020204020204" pitchFamily="34" charset="-122"/>
                  </a:rPr>
                  <a:t>。</a:t>
                </a:r>
              </a:p>
            </p:txBody>
          </p:sp>
        </mc:Choice>
        <mc:Fallback xmlns="">
          <p:sp>
            <p:nvSpPr>
              <p:cNvPr id="6" name="文本框 5"/>
              <p:cNvSpPr txBox="1">
                <a:spLocks noRot="1" noChangeAspect="1" noMove="1" noResize="1" noEditPoints="1" noAdjustHandles="1" noChangeArrowheads="1" noChangeShapeType="1" noTextEdit="1"/>
              </p:cNvSpPr>
              <p:nvPr/>
            </p:nvSpPr>
            <p:spPr>
              <a:xfrm>
                <a:off x="567891" y="1073286"/>
                <a:ext cx="11030552" cy="5632311"/>
              </a:xfrm>
              <a:prstGeom prst="rect">
                <a:avLst/>
              </a:prstGeom>
              <a:blipFill rotWithShape="1">
                <a:blip r:embed="rId3"/>
                <a:stretch>
                  <a:fillRect l="-718" r="-110" b="-433"/>
                </a:stretch>
              </a:blipFill>
            </p:spPr>
            <p:txBody>
              <a:bodyPr/>
              <a:lstStyle/>
              <a:p>
                <a:r>
                  <a:rPr lang="zh-CN" altLang="en-US">
                    <a:noFill/>
                  </a:rPr>
                  <a:t> </a:t>
                </a:r>
              </a:p>
            </p:txBody>
          </p:sp>
        </mc:Fallback>
      </mc:AlternateContent>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险象的</a:t>
            </a:r>
            <a:r>
              <a:rPr lang="zh-CN" altLang="en-US" dirty="0">
                <a:effectLst>
                  <a:outerShdw blurRad="38100" dist="38100" dir="2700000" algn="tl">
                    <a:srgbClr val="000000">
                      <a:alpha val="43137"/>
                    </a:srgbClr>
                  </a:outerShdw>
                </a:effectLst>
              </a:rPr>
              <a:t>判定</a:t>
            </a: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spTree>
    <p:extLst>
      <p:ext uri="{BB962C8B-B14F-4D97-AF65-F5344CB8AC3E}">
        <p14:creationId xmlns:p14="http://schemas.microsoft.com/office/powerpoint/2010/main" val="281904636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65</a:t>
            </a:fld>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590550" y="1073286"/>
                <a:ext cx="11046393" cy="3970318"/>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例</a:t>
                </a:r>
                <a:r>
                  <a:rPr lang="en-US" altLang="zh-CN" sz="2400" b="1" dirty="0" smtClean="0">
                    <a:latin typeface="微软雅黑" panose="020B0503020204020204" pitchFamily="34" charset="-122"/>
                    <a:ea typeface="微软雅黑" panose="020B0503020204020204" pitchFamily="34" charset="-122"/>
                  </a:rPr>
                  <a:t>4.13】</a:t>
                </a:r>
                <a:r>
                  <a:rPr lang="zh-CN" altLang="en-US" sz="2400" b="1" dirty="0" smtClean="0">
                    <a:latin typeface="微软雅黑" panose="020B0503020204020204" pitchFamily="34" charset="-122"/>
                    <a:ea typeface="微软雅黑" panose="020B0503020204020204" pitchFamily="34" charset="-122"/>
                  </a:rPr>
                  <a:t>对</a:t>
                </a:r>
                <a:r>
                  <a:rPr lang="zh-CN" altLang="en-US" sz="2400" b="1" dirty="0">
                    <a:latin typeface="微软雅黑" panose="020B0503020204020204" pitchFamily="34" charset="-122"/>
                    <a:ea typeface="微软雅黑" panose="020B0503020204020204" pitchFamily="34" charset="-122"/>
                  </a:rPr>
                  <a:t>图</a:t>
                </a:r>
                <a:r>
                  <a:rPr lang="en-US" altLang="zh-CN" sz="2400" b="1" dirty="0">
                    <a:latin typeface="微软雅黑" panose="020B0503020204020204" pitchFamily="34" charset="-122"/>
                    <a:ea typeface="微软雅黑" panose="020B0503020204020204" pitchFamily="34" charset="-122"/>
                  </a:rPr>
                  <a:t>4.26</a:t>
                </a:r>
                <a:r>
                  <a:rPr lang="zh-CN" altLang="en-US" sz="2400" b="1" dirty="0">
                    <a:latin typeface="微软雅黑" panose="020B0503020204020204" pitchFamily="34" charset="-122"/>
                    <a:ea typeface="微软雅黑" panose="020B0503020204020204" pitchFamily="34" charset="-122"/>
                  </a:rPr>
                  <a:t>中的电路进行分析，判定它是否存在冒险，存在什么类型的险象？</a:t>
                </a:r>
              </a:p>
              <a:p>
                <a:pPr marL="342900" indent="-342900" defTabSz="540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解：写出电路对应的表达式为</a:t>
                </a:r>
                <a:r>
                  <a:rPr lang="zh-CN" altLang="en-US" sz="2400" b="1" dirty="0" smtClean="0">
                    <a:latin typeface="微软雅黑" panose="020B0503020204020204" pitchFamily="34" charset="-122"/>
                    <a:ea typeface="微软雅黑" panose="020B0503020204020204" pitchFamily="34" charset="-122"/>
                  </a:rPr>
                  <a:t>：</a:t>
                </a:r>
                <a14:m>
                  <m:oMath xmlns:m="http://schemas.openxmlformats.org/officeDocument/2006/math">
                    <m:r>
                      <a:rPr lang="en-US" altLang="zh-CN" sz="2400" b="1" i="1"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𝐅</m:t>
                    </m:r>
                    <m:r>
                      <a:rPr lang="en-US" altLang="zh-CN" sz="2400" b="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b="1" i="1">
                            <a:solidFill>
                              <a:srgbClr val="FF0000"/>
                            </a:solidFill>
                            <a:effectLst/>
                            <a:latin typeface="Cambria Math"/>
                            <a:ea typeface="Cambria Math" panose="02040503050406030204" pitchFamily="18" charset="0"/>
                          </a:rPr>
                        </m:ctrlPr>
                      </m:d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b="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𝐁</m:t>
                        </m:r>
                      </m:e>
                    </m:d>
                    <m:d>
                      <m:dPr>
                        <m:ctrlPr>
                          <a:rPr lang="zh-CN" altLang="zh-CN" sz="2400" b="1" i="1">
                            <a:solidFill>
                              <a:srgbClr val="FF0000"/>
                            </a:solidFill>
                            <a:effectLst/>
                            <a:latin typeface="Cambria Math"/>
                            <a:ea typeface="Cambria Math" panose="02040503050406030204" pitchFamily="18" charset="0"/>
                          </a:rPr>
                        </m:ctrlPr>
                      </m:dPr>
                      <m:e>
                        <m:acc>
                          <m:accPr>
                            <m:chr m:val="̅"/>
                            <m:ctrlPr>
                              <a:rPr lang="zh-CN" altLang="zh-CN" sz="2400" b="1" i="1">
                                <a:solidFill>
                                  <a:srgbClr val="FF0000"/>
                                </a:solidFill>
                                <a:effectLst/>
                                <a:latin typeface="Cambria Math"/>
                                <a:ea typeface="Cambria Math" panose="02040503050406030204" pitchFamily="18" charset="0"/>
                              </a:rPr>
                            </m:ctrlPr>
                          </m:acc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𝐁</m:t>
                            </m:r>
                          </m:e>
                        </m:acc>
                        <m:r>
                          <a:rPr lang="en-US" altLang="zh-CN" sz="2400" b="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𝐂</m:t>
                        </m:r>
                      </m:e>
                    </m:d>
                    <m:r>
                      <a:rPr lang="en-US" altLang="zh-CN" sz="2400" b="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FF0000"/>
                            </a:solidFill>
                            <a:effectLst/>
                            <a:latin typeface="Cambria Math"/>
                            <a:ea typeface="Cambria Math" panose="02040503050406030204" pitchFamily="18" charset="0"/>
                          </a:rPr>
                        </m:ctrlPr>
                      </m:acc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𝐁</m:t>
                        </m:r>
                      </m:e>
                    </m:acc>
                  </m:oMath>
                </a14:m>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其中存在</a:t>
                </a:r>
                <a:r>
                  <a:rPr lang="en-US" altLang="zh-CN" sz="2400" b="1" dirty="0">
                    <a:latin typeface="微软雅黑" panose="020B0503020204020204" pitchFamily="34" charset="-122"/>
                    <a:ea typeface="微软雅黑" panose="020B0503020204020204" pitchFamily="34" charset="-122"/>
                  </a:rPr>
                  <a:t>B</a:t>
                </a:r>
                <a:r>
                  <a:rPr lang="zh-CN" altLang="en-US" sz="2400" b="1" dirty="0" smtClean="0">
                    <a:latin typeface="微软雅黑" panose="020B0503020204020204" pitchFamily="34" charset="-122"/>
                    <a:ea typeface="微软雅黑" panose="020B0503020204020204" pitchFamily="34" charset="-122"/>
                  </a:rPr>
                  <a:t>和</a:t>
                </a:r>
                <a14:m>
                  <m:oMath xmlns:m="http://schemas.openxmlformats.org/officeDocument/2006/math">
                    <m:acc>
                      <m:accPr>
                        <m:chr m:val="̅"/>
                        <m:ctrlPr>
                          <a:rPr lang="zh-CN" altLang="en-US" sz="2400" b="1" i="1" smtClean="0">
                            <a:solidFill>
                              <a:schemeClr val="tx1"/>
                            </a:solidFill>
                            <a:latin typeface="Cambria Math"/>
                            <a:ea typeface="微软雅黑" panose="020B0503020204020204" pitchFamily="34" charset="-122"/>
                          </a:rPr>
                        </m:ctrlPr>
                      </m:accPr>
                      <m:e>
                        <m:r>
                          <a:rPr lang="en-US" altLang="zh-CN" sz="2400" b="1" i="1">
                            <a:solidFill>
                              <a:schemeClr val="tx1"/>
                            </a:solidFill>
                            <a:latin typeface="Cambria Math" panose="02040503050406030204" pitchFamily="18" charset="0"/>
                            <a:ea typeface="微软雅黑" panose="020B0503020204020204" pitchFamily="34" charset="-122"/>
                          </a:rPr>
                          <m:t>𝑩</m:t>
                        </m:r>
                      </m:e>
                    </m:acc>
                  </m:oMath>
                </a14:m>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令</a:t>
                </a:r>
                <a:r>
                  <a:rPr lang="en-US" altLang="zh-CN" sz="2400" b="1" dirty="0" smtClean="0">
                    <a:latin typeface="微软雅黑" panose="020B0503020204020204" pitchFamily="34" charset="-122"/>
                    <a:ea typeface="微软雅黑" panose="020B0503020204020204" pitchFamily="34" charset="-122"/>
                  </a:rPr>
                  <a:t>A</a:t>
                </a:r>
                <a:r>
                  <a:rPr lang="zh-CN" altLang="en-US" sz="2400" b="1" dirty="0" smtClean="0">
                    <a:latin typeface="微软雅黑" panose="020B0503020204020204" pitchFamily="34" charset="-122"/>
                    <a:ea typeface="微软雅黑" panose="020B0503020204020204" pitchFamily="34" charset="-122"/>
                  </a:rPr>
                  <a:t>和</a:t>
                </a:r>
                <a:r>
                  <a:rPr lang="en-US" altLang="zh-CN" sz="2400" b="1" dirty="0" smtClean="0">
                    <a:latin typeface="微软雅黑" panose="020B0503020204020204" pitchFamily="34" charset="-122"/>
                    <a:ea typeface="微软雅黑" panose="020B0503020204020204" pitchFamily="34" charset="-122"/>
                  </a:rPr>
                  <a:t>C</a:t>
                </a:r>
                <a:r>
                  <a:rPr lang="zh-CN" altLang="en-US" sz="2400" b="1" dirty="0" smtClean="0">
                    <a:latin typeface="微软雅黑" panose="020B0503020204020204" pitchFamily="34" charset="-122"/>
                    <a:ea typeface="微软雅黑" panose="020B0503020204020204" pitchFamily="34" charset="-122"/>
                  </a:rPr>
                  <a:t>取</a:t>
                </a:r>
                <a:r>
                  <a:rPr lang="zh-CN" altLang="en-US" sz="2400" b="1" dirty="0">
                    <a:latin typeface="微软雅黑" panose="020B0503020204020204" pitchFamily="34" charset="-122"/>
                    <a:ea typeface="微软雅黑" panose="020B0503020204020204" pitchFamily="34" charset="-122"/>
                  </a:rPr>
                  <a:t>常量</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或</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，发现有两种情况：</a:t>
                </a:r>
              </a:p>
              <a:p>
                <a:pPr marL="342900" indent="-342900" defTabSz="540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）当</a:t>
                </a:r>
                <a:r>
                  <a:rPr lang="en-US" altLang="zh-CN" sz="2400" b="1" dirty="0">
                    <a:latin typeface="微软雅黑" panose="020B0503020204020204" pitchFamily="34" charset="-122"/>
                    <a:ea typeface="微软雅黑" panose="020B0503020204020204" pitchFamily="34" charset="-122"/>
                  </a:rPr>
                  <a:t>A=C=0</a:t>
                </a:r>
                <a:r>
                  <a:rPr lang="zh-CN" altLang="en-US" sz="2400" b="1" dirty="0">
                    <a:latin typeface="微软雅黑" panose="020B0503020204020204" pitchFamily="34" charset="-122"/>
                    <a:ea typeface="微软雅黑" panose="020B0503020204020204" pitchFamily="34" charset="-122"/>
                  </a:rPr>
                  <a:t>时，</a:t>
                </a:r>
                <a:r>
                  <a:rPr lang="zh-CN" altLang="en-US" sz="2400" b="1" dirty="0" smtClean="0">
                    <a:latin typeface="微软雅黑" panose="020B0503020204020204" pitchFamily="34" charset="-122"/>
                    <a:ea typeface="微软雅黑" panose="020B0503020204020204" pitchFamily="34" charset="-122"/>
                  </a:rPr>
                  <a:t>则</a:t>
                </a:r>
                <a14:m>
                  <m:oMath xmlns:m="http://schemas.openxmlformats.org/officeDocument/2006/math">
                    <m:r>
                      <a:rPr lang="en-US" altLang="zh-CN" sz="2400" b="1" i="1"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𝐅</m:t>
                    </m:r>
                    <m:r>
                      <a:rPr lang="en-US" altLang="zh-CN" sz="2400" b="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b="1" i="1">
                            <a:solidFill>
                              <a:srgbClr val="FF0000"/>
                            </a:solidFill>
                            <a:effectLst/>
                            <a:latin typeface="Cambria Math"/>
                            <a:ea typeface="Cambria Math" panose="02040503050406030204" pitchFamily="18" charset="0"/>
                          </a:rPr>
                        </m:ctrlPr>
                      </m:d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2400" b="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𝐁</m:t>
                        </m:r>
                      </m:e>
                    </m:d>
                    <m:d>
                      <m:dPr>
                        <m:ctrlPr>
                          <a:rPr lang="zh-CN" altLang="zh-CN" sz="2400" b="1" i="1">
                            <a:solidFill>
                              <a:srgbClr val="FF0000"/>
                            </a:solidFill>
                            <a:effectLst/>
                            <a:latin typeface="Cambria Math"/>
                            <a:ea typeface="Cambria Math" panose="02040503050406030204" pitchFamily="18" charset="0"/>
                          </a:rPr>
                        </m:ctrlPr>
                      </m:dPr>
                      <m:e>
                        <m:acc>
                          <m:accPr>
                            <m:chr m:val="̅"/>
                            <m:ctrlPr>
                              <a:rPr lang="zh-CN" altLang="zh-CN" sz="2400" b="1" i="1">
                                <a:solidFill>
                                  <a:srgbClr val="FF0000"/>
                                </a:solidFill>
                                <a:effectLst/>
                                <a:latin typeface="Cambria Math"/>
                                <a:ea typeface="Cambria Math" panose="02040503050406030204" pitchFamily="18" charset="0"/>
                              </a:rPr>
                            </m:ctrlPr>
                          </m:acc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𝐁</m:t>
                            </m:r>
                          </m:e>
                        </m:acc>
                        <m:r>
                          <a:rPr lang="en-US" altLang="zh-CN" sz="2400" b="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e>
                    </m:d>
                    <m:r>
                      <a:rPr lang="en-US" altLang="zh-CN" sz="2400" b="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FF0000"/>
                            </a:solidFill>
                            <a:effectLst/>
                            <a:latin typeface="Cambria Math"/>
                            <a:ea typeface="Cambria Math" panose="02040503050406030204" pitchFamily="18" charset="0"/>
                          </a:rPr>
                        </m:ctrlPr>
                      </m:acc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𝐁</m:t>
                        </m:r>
                      </m:e>
                    </m:acc>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𝐁</m:t>
                    </m:r>
                    <m:r>
                      <a:rPr lang="en-US" altLang="zh-CN" sz="2400" b="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FF0000"/>
                            </a:solidFill>
                            <a:effectLst/>
                            <a:latin typeface="Cambria Math"/>
                            <a:ea typeface="Cambria Math" panose="02040503050406030204" pitchFamily="18" charset="0"/>
                          </a:rPr>
                        </m:ctrlPr>
                      </m:acc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𝐁</m:t>
                        </m:r>
                      </m:e>
                    </m:acc>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FF0000"/>
                            </a:solidFill>
                            <a:effectLst/>
                            <a:latin typeface="Cambria Math"/>
                            <a:ea typeface="Cambria Math" panose="02040503050406030204" pitchFamily="18" charset="0"/>
                          </a:rPr>
                        </m:ctrlPr>
                      </m:acc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𝐁</m:t>
                        </m:r>
                      </m:e>
                    </m:acc>
                  </m:oMath>
                </a14:m>
                <a:r>
                  <a:rPr lang="zh-CN" altLang="en-US" sz="2400" b="1" dirty="0" smtClean="0">
                    <a:latin typeface="微软雅黑" panose="020B0503020204020204" pitchFamily="34" charset="-122"/>
                    <a:ea typeface="微软雅黑" panose="020B0503020204020204" pitchFamily="34" charset="-122"/>
                  </a:rPr>
                  <a:t>，电路</a:t>
                </a:r>
                <a:r>
                  <a:rPr lang="zh-CN" altLang="en-US" sz="2400" b="1" dirty="0">
                    <a:latin typeface="微软雅黑" panose="020B0503020204020204" pitchFamily="34" charset="-122"/>
                    <a:ea typeface="微软雅黑" panose="020B0503020204020204" pitchFamily="34" charset="-122"/>
                  </a:rPr>
                  <a:t>存在</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型险象</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）当</a:t>
                </a:r>
                <a:r>
                  <a:rPr lang="en-US" altLang="zh-CN" sz="2400" b="1" dirty="0">
                    <a:latin typeface="微软雅黑" panose="020B0503020204020204" pitchFamily="34" charset="-122"/>
                    <a:ea typeface="微软雅黑" panose="020B0503020204020204" pitchFamily="34" charset="-122"/>
                  </a:rPr>
                  <a:t>A=0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C=1</a:t>
                </a:r>
                <a:r>
                  <a:rPr lang="zh-CN" altLang="en-US" sz="2400" b="1" dirty="0">
                    <a:latin typeface="微软雅黑" panose="020B0503020204020204" pitchFamily="34" charset="-122"/>
                    <a:ea typeface="微软雅黑" panose="020B0503020204020204" pitchFamily="34" charset="-122"/>
                  </a:rPr>
                  <a:t>时，</a:t>
                </a:r>
                <a:r>
                  <a:rPr lang="zh-CN" altLang="en-US" sz="2400" b="1" dirty="0" smtClean="0">
                    <a:latin typeface="微软雅黑" panose="020B0503020204020204" pitchFamily="34" charset="-122"/>
                    <a:ea typeface="微软雅黑" panose="020B0503020204020204" pitchFamily="34" charset="-122"/>
                  </a:rPr>
                  <a:t>则</a:t>
                </a:r>
                <a14:m>
                  <m:oMath xmlns:m="http://schemas.openxmlformats.org/officeDocument/2006/math">
                    <m:r>
                      <a:rPr lang="en-US" altLang="zh-CN" sz="2400" b="1" i="1"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𝐅</m:t>
                    </m:r>
                    <m:r>
                      <a:rPr lang="en-US" altLang="zh-CN" sz="2400" b="1"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b="1" i="1">
                            <a:solidFill>
                              <a:srgbClr val="FF0000"/>
                            </a:solidFill>
                            <a:effectLst/>
                            <a:latin typeface="Cambria Math"/>
                            <a:ea typeface="Cambria Math" panose="02040503050406030204" pitchFamily="18" charset="0"/>
                          </a:rPr>
                        </m:ctrlPr>
                      </m:d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2400" b="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𝐁</m:t>
                        </m:r>
                      </m:e>
                    </m:d>
                    <m:d>
                      <m:dPr>
                        <m:ctrlPr>
                          <a:rPr lang="zh-CN" altLang="zh-CN" sz="2400" b="1" i="1">
                            <a:solidFill>
                              <a:srgbClr val="FF0000"/>
                            </a:solidFill>
                            <a:effectLst/>
                            <a:latin typeface="Cambria Math"/>
                            <a:ea typeface="Cambria Math" panose="02040503050406030204" pitchFamily="18" charset="0"/>
                          </a:rPr>
                        </m:ctrlPr>
                      </m:dPr>
                      <m:e>
                        <m:acc>
                          <m:accPr>
                            <m:chr m:val="̅"/>
                            <m:ctrlPr>
                              <a:rPr lang="zh-CN" altLang="zh-CN" sz="2400" b="1" i="1">
                                <a:solidFill>
                                  <a:srgbClr val="FF0000"/>
                                </a:solidFill>
                                <a:effectLst/>
                                <a:latin typeface="Cambria Math"/>
                                <a:ea typeface="Cambria Math" panose="02040503050406030204" pitchFamily="18" charset="0"/>
                              </a:rPr>
                            </m:ctrlPr>
                          </m:acc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𝐁</m:t>
                            </m:r>
                          </m:e>
                        </m:acc>
                        <m:r>
                          <a:rPr lang="en-US" altLang="zh-CN" sz="2400" b="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2400" b="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FF0000"/>
                            </a:solidFill>
                            <a:effectLst/>
                            <a:latin typeface="Cambria Math"/>
                            <a:ea typeface="Cambria Math" panose="02040503050406030204" pitchFamily="18" charset="0"/>
                          </a:rPr>
                        </m:ctrlPr>
                      </m:acc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𝐁</m:t>
                        </m:r>
                      </m:e>
                    </m:acc>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𝐁</m:t>
                    </m:r>
                    <m:r>
                      <a:rPr lang="en-US" altLang="zh-CN" sz="2400" b="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FF0000"/>
                            </a:solidFill>
                            <a:effectLst/>
                            <a:latin typeface="Cambria Math"/>
                            <a:ea typeface="Cambria Math" panose="02040503050406030204" pitchFamily="18" charset="0"/>
                          </a:rPr>
                        </m:ctrlPr>
                      </m:acc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𝐁</m:t>
                        </m:r>
                      </m:e>
                    </m:acc>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FF0000"/>
                            </a:solidFill>
                            <a:effectLst/>
                            <a:latin typeface="Cambria Math"/>
                            <a:ea typeface="Cambria Math" panose="02040503050406030204" pitchFamily="18" charset="0"/>
                          </a:rPr>
                        </m:ctrlPr>
                      </m:acc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𝐁</m:t>
                        </m:r>
                      </m:e>
                    </m:acc>
                  </m:oMath>
                </a14:m>
                <a:r>
                  <a:rPr lang="zh-CN" altLang="en-US" sz="2400" b="1" dirty="0" smtClean="0">
                    <a:latin typeface="微软雅黑" panose="020B0503020204020204" pitchFamily="34" charset="-122"/>
                    <a:ea typeface="微软雅黑" panose="020B0503020204020204" pitchFamily="34" charset="-122"/>
                  </a:rPr>
                  <a:t>，存在</a:t>
                </a:r>
                <a:r>
                  <a:rPr lang="zh-CN" altLang="en-US" sz="2400" b="1" dirty="0">
                    <a:latin typeface="微软雅黑" panose="020B0503020204020204" pitchFamily="34" charset="-122"/>
                    <a:ea typeface="微软雅黑" panose="020B0503020204020204" pitchFamily="34" charset="-122"/>
                  </a:rPr>
                  <a:t>着</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型冒险。</a:t>
                </a:r>
              </a:p>
            </p:txBody>
          </p:sp>
        </mc:Choice>
        <mc:Fallback xmlns="">
          <p:sp>
            <p:nvSpPr>
              <p:cNvPr id="6" name="文本框 5"/>
              <p:cNvSpPr txBox="1">
                <a:spLocks noRot="1" noChangeAspect="1" noMove="1" noResize="1" noEditPoints="1" noAdjustHandles="1" noChangeArrowheads="1" noChangeShapeType="1" noTextEdit="1"/>
              </p:cNvSpPr>
              <p:nvPr/>
            </p:nvSpPr>
            <p:spPr>
              <a:xfrm>
                <a:off x="590550" y="1073286"/>
                <a:ext cx="11046393" cy="3970318"/>
              </a:xfrm>
              <a:prstGeom prst="rect">
                <a:avLst/>
              </a:prstGeom>
              <a:blipFill rotWithShape="1">
                <a:blip r:embed="rId4"/>
                <a:stretch>
                  <a:fillRect l="-773" r="-3587" b="-1075"/>
                </a:stretch>
              </a:blipFill>
            </p:spPr>
            <p:txBody>
              <a:bodyPr/>
              <a:lstStyle/>
              <a:p>
                <a:r>
                  <a:rPr lang="zh-CN" altLang="en-US">
                    <a:noFill/>
                  </a:rPr>
                  <a:t> </a:t>
                </a:r>
              </a:p>
            </p:txBody>
          </p:sp>
        </mc:Fallback>
      </mc:AlternateContent>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险象的</a:t>
            </a:r>
            <a:r>
              <a:rPr lang="zh-CN" altLang="en-US" dirty="0">
                <a:effectLst>
                  <a:outerShdw blurRad="38100" dist="38100" dir="2700000" algn="tl">
                    <a:srgbClr val="000000">
                      <a:alpha val="43137"/>
                    </a:srgbClr>
                  </a:outerShdw>
                </a:effectLst>
              </a:rPr>
              <a:t>判定</a:t>
            </a: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sp>
        <p:nvSpPr>
          <p:cNvPr id="2"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753362931"/>
              </p:ext>
            </p:extLst>
          </p:nvPr>
        </p:nvGraphicFramePr>
        <p:xfrm>
          <a:off x="4095749" y="4524374"/>
          <a:ext cx="5863307" cy="2028826"/>
        </p:xfrm>
        <a:graphic>
          <a:graphicData uri="http://schemas.openxmlformats.org/presentationml/2006/ole">
            <mc:AlternateContent xmlns:mc="http://schemas.openxmlformats.org/markup-compatibility/2006">
              <mc:Choice xmlns:v="urn:schemas-microsoft-com:vml" Requires="v">
                <p:oleObj spid="_x0000_s262171" name="Visio" r:id="rId5" imgW="2756977" imgH="949590" progId="Visio.Drawing.11">
                  <p:embed/>
                </p:oleObj>
              </mc:Choice>
              <mc:Fallback>
                <p:oleObj name="Visio" r:id="rId5" imgW="2756977" imgH="949590" progId="Visio.Drawing.11">
                  <p:embed/>
                  <p:pic>
                    <p:nvPicPr>
                      <p:cNvPr id="0" name="Object 3"/>
                      <p:cNvPicPr>
                        <a:picLocks noChangeAspect="1" noChangeArrowheads="1"/>
                      </p:cNvPicPr>
                      <p:nvPr/>
                    </p:nvPicPr>
                    <p:blipFill>
                      <a:blip r:embed="rId6"/>
                      <a:srcRect/>
                      <a:stretch>
                        <a:fillRect/>
                      </a:stretch>
                    </p:blipFill>
                    <p:spPr bwMode="auto">
                      <a:xfrm>
                        <a:off x="4095749" y="4524374"/>
                        <a:ext cx="5863307" cy="2028826"/>
                      </a:xfrm>
                      <a:prstGeom prst="rect">
                        <a:avLst/>
                      </a:prstGeom>
                      <a:solidFill>
                        <a:schemeClr val="accent5">
                          <a:lumMod val="20000"/>
                          <a:lumOff val="80000"/>
                        </a:schemeClr>
                      </a:solidFill>
                    </p:spPr>
                  </p:pic>
                </p:oleObj>
              </mc:Fallback>
            </mc:AlternateContent>
          </a:graphicData>
        </a:graphic>
      </p:graphicFrame>
    </p:spTree>
    <p:extLst>
      <p:ext uri="{BB962C8B-B14F-4D97-AF65-F5344CB8AC3E}">
        <p14:creationId xmlns:p14="http://schemas.microsoft.com/office/powerpoint/2010/main" val="333446648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66</a:t>
            </a:fld>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721894" y="1073286"/>
                <a:ext cx="10780295" cy="3416320"/>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smtClean="0">
                    <a:latin typeface="微软雅黑" panose="020B0503020204020204" pitchFamily="34" charset="-122"/>
                    <a:ea typeface="微软雅黑" panose="020B0503020204020204" pitchFamily="34" charset="-122"/>
                  </a:rPr>
                  <a:t>4.14】</a:t>
                </a:r>
                <a:r>
                  <a:rPr lang="zh-CN" altLang="en-US" sz="2400" b="1" dirty="0" smtClean="0">
                    <a:latin typeface="微软雅黑" panose="020B0503020204020204" pitchFamily="34" charset="-122"/>
                    <a:ea typeface="微软雅黑" panose="020B0503020204020204" pitchFamily="34" charset="-122"/>
                  </a:rPr>
                  <a:t>分析函数</a:t>
                </a:r>
                <a14:m>
                  <m:oMath xmlns:m="http://schemas.openxmlformats.org/officeDocument/2006/math">
                    <m:r>
                      <a:rPr lang="en-US" altLang="zh-CN" sz="2400" b="1" i="1"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𝐅</m:t>
                    </m:r>
                    <m:r>
                      <a:rPr lang="en-US" altLang="zh-CN" sz="2400" b="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𝐗</m:t>
                    </m:r>
                    <m:r>
                      <a:rPr lang="en-US" altLang="zh-CN" sz="2400" b="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𝐘</m:t>
                    </m:r>
                    <m:r>
                      <a:rPr lang="en-US" altLang="zh-CN" sz="2400" b="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𝐙</m:t>
                    </m:r>
                    <m:r>
                      <a:rPr lang="en-US" altLang="zh-CN" sz="2400" b="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FF0000"/>
                            </a:solidFill>
                            <a:effectLst/>
                            <a:latin typeface="Cambria Math"/>
                            <a:ea typeface="Cambria Math" panose="02040503050406030204" pitchFamily="18" charset="0"/>
                          </a:rPr>
                        </m:ctrlPr>
                      </m:acc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𝐗</m:t>
                        </m:r>
                      </m:e>
                    </m:acc>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𝐘</m:t>
                    </m:r>
                    <m:r>
                      <a:rPr lang="en-US" altLang="zh-CN" sz="2400" b="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FF0000"/>
                            </a:solidFill>
                            <a:effectLst/>
                            <a:latin typeface="Cambria Math"/>
                            <a:ea typeface="Cambria Math" panose="02040503050406030204" pitchFamily="18" charset="0"/>
                          </a:rPr>
                        </m:ctrlPr>
                      </m:acc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𝐘</m:t>
                        </m:r>
                      </m:e>
                    </m:acc>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a:solidFill>
                              <a:srgbClr val="FF0000"/>
                            </a:solidFill>
                            <a:effectLst/>
                            <a:latin typeface="Cambria Math"/>
                            <a:ea typeface="Cambria Math" panose="02040503050406030204" pitchFamily="18" charset="0"/>
                          </a:rPr>
                        </m:ctrlPr>
                      </m:acc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𝐙</m:t>
                        </m:r>
                      </m:e>
                    </m:acc>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𝐘𝐙</m:t>
                    </m:r>
                  </m:oMath>
                </a14:m>
                <a:r>
                  <a:rPr lang="zh-CN" altLang="en-US" sz="2400" b="1" dirty="0" smtClean="0">
                    <a:latin typeface="微软雅黑" panose="020B0503020204020204" pitchFamily="34" charset="-122"/>
                    <a:ea typeface="微软雅黑" panose="020B0503020204020204" pitchFamily="34" charset="-122"/>
                  </a:rPr>
                  <a:t>的</a:t>
                </a:r>
                <a:r>
                  <a:rPr lang="zh-CN" altLang="en-US" sz="2400" b="1" dirty="0">
                    <a:latin typeface="微软雅黑" panose="020B0503020204020204" pitchFamily="34" charset="-122"/>
                    <a:ea typeface="微软雅黑" panose="020B0503020204020204" pitchFamily="34" charset="-122"/>
                  </a:rPr>
                  <a:t>电路是否存在冒险。</a:t>
                </a:r>
              </a:p>
              <a:p>
                <a:pPr defTabSz="540000">
                  <a:lnSpc>
                    <a:spcPct val="150000"/>
                  </a:lnSpc>
                  <a:buClr>
                    <a:srgbClr val="3859CD"/>
                  </a:buClr>
                </a:pPr>
                <a:r>
                  <a:rPr lang="zh-CN" altLang="en-US" sz="2400" b="1" dirty="0">
                    <a:latin typeface="微软雅黑" panose="020B0503020204020204" pitchFamily="34" charset="-122"/>
                    <a:ea typeface="微软雅黑" panose="020B0503020204020204" pitchFamily="34" charset="-122"/>
                  </a:rPr>
                  <a:t>解：由</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的函数式可以看出，有</a:t>
                </a:r>
                <a:r>
                  <a:rPr lang="en-US" altLang="zh-CN" sz="2400" b="1" dirty="0">
                    <a:latin typeface="微软雅黑" panose="020B0503020204020204" pitchFamily="34" charset="-122"/>
                    <a:ea typeface="微软雅黑" panose="020B0503020204020204" pitchFamily="34" charset="-122"/>
                  </a:rPr>
                  <a:t>Y</a:t>
                </a:r>
                <a:r>
                  <a:rPr lang="zh-CN" altLang="en-US" sz="2400" b="1" dirty="0" smtClean="0">
                    <a:latin typeface="微软雅黑" panose="020B0503020204020204" pitchFamily="34" charset="-122"/>
                    <a:ea typeface="微软雅黑" panose="020B0503020204020204" pitchFamily="34" charset="-122"/>
                  </a:rPr>
                  <a:t>和</a:t>
                </a:r>
                <a14:m>
                  <m:oMath xmlns:m="http://schemas.openxmlformats.org/officeDocument/2006/math">
                    <m:acc>
                      <m:accPr>
                        <m:chr m:val="̅"/>
                        <m:ctrlPr>
                          <a:rPr lang="zh-CN" altLang="en-US" sz="2400" b="1" i="1" smtClean="0">
                            <a:latin typeface="Cambria Math"/>
                            <a:ea typeface="微软雅黑" panose="020B0503020204020204" pitchFamily="34" charset="-122"/>
                          </a:rPr>
                        </m:ctrlPr>
                      </m:accPr>
                      <m:e>
                        <m:r>
                          <m:rPr>
                            <m:sty m:val="p"/>
                          </m:rPr>
                          <a:rPr lang="en-US" altLang="zh-CN" sz="2400" b="1" i="1">
                            <a:latin typeface="Cambria Math" panose="02040503050406030204" pitchFamily="18" charset="0"/>
                            <a:ea typeface="微软雅黑" panose="020B0503020204020204" pitchFamily="34" charset="-122"/>
                          </a:rPr>
                          <m:t>Y</m:t>
                        </m:r>
                      </m:e>
                    </m:acc>
                  </m:oMath>
                </a14:m>
                <a:r>
                  <a:rPr lang="zh-CN" altLang="en-US"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Z</a:t>
                </a:r>
                <a:r>
                  <a:rPr lang="zh-CN" altLang="en-US" sz="2400" b="1" dirty="0" smtClean="0">
                    <a:latin typeface="微软雅黑" panose="020B0503020204020204" pitchFamily="34" charset="-122"/>
                    <a:ea typeface="微软雅黑" panose="020B0503020204020204" pitchFamily="34" charset="-122"/>
                  </a:rPr>
                  <a:t>和</a:t>
                </a:r>
                <a14:m>
                  <m:oMath xmlns:m="http://schemas.openxmlformats.org/officeDocument/2006/math">
                    <m:acc>
                      <m:accPr>
                        <m:chr m:val="̅"/>
                        <m:ctrlPr>
                          <a:rPr lang="zh-CN" altLang="en-US" sz="2400" b="1" i="1" smtClean="0">
                            <a:latin typeface="Cambria Math"/>
                            <a:ea typeface="微软雅黑" panose="020B0503020204020204" pitchFamily="34" charset="-122"/>
                          </a:rPr>
                        </m:ctrlPr>
                      </m:accPr>
                      <m:e>
                        <m:r>
                          <m:rPr>
                            <m:sty m:val="p"/>
                          </m:rPr>
                          <a:rPr lang="en-US" altLang="zh-CN" sz="2400" b="1" i="1">
                            <a:latin typeface="Cambria Math" panose="02040503050406030204" pitchFamily="18" charset="0"/>
                            <a:ea typeface="微软雅黑" panose="020B0503020204020204" pitchFamily="34" charset="-122"/>
                          </a:rPr>
                          <m:t>Z</m:t>
                        </m:r>
                      </m:e>
                    </m:acc>
                  </m:oMath>
                </a14:m>
                <a:r>
                  <a:rPr lang="zh-CN" altLang="en-US" sz="2400" b="1" dirty="0" smtClean="0">
                    <a:latin typeface="微软雅黑" panose="020B0503020204020204" pitchFamily="34" charset="-122"/>
                    <a:ea typeface="微软雅黑" panose="020B0503020204020204" pitchFamily="34" charset="-122"/>
                  </a:rPr>
                  <a:t>两</a:t>
                </a:r>
                <a:r>
                  <a:rPr lang="zh-CN" altLang="en-US" sz="2400" b="1" dirty="0">
                    <a:latin typeface="微软雅黑" panose="020B0503020204020204" pitchFamily="34" charset="-122"/>
                    <a:ea typeface="微软雅黑" panose="020B0503020204020204" pitchFamily="34" charset="-122"/>
                  </a:rPr>
                  <a:t>对互反的变量，分析如下：</a:t>
                </a:r>
              </a:p>
              <a:p>
                <a:pPr marL="342900" indent="-342900" defTabSz="540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对于变量</a:t>
                </a:r>
                <a:r>
                  <a:rPr lang="en-US" altLang="zh-CN" sz="2400" b="1" dirty="0">
                    <a:latin typeface="微软雅黑" panose="020B0503020204020204" pitchFamily="34" charset="-122"/>
                    <a:ea typeface="微软雅黑" panose="020B0503020204020204" pitchFamily="34" charset="-122"/>
                  </a:rPr>
                  <a:t>Y</a:t>
                </a:r>
                <a:r>
                  <a:rPr lang="zh-CN" altLang="en-US" sz="2400" b="1" dirty="0">
                    <a:latin typeface="微软雅黑" panose="020B0503020204020204" pitchFamily="34" charset="-122"/>
                    <a:ea typeface="微软雅黑" panose="020B0503020204020204" pitchFamily="34" charset="-122"/>
                  </a:rPr>
                  <a:t>，令</a:t>
                </a:r>
                <a:r>
                  <a:rPr lang="en-US" altLang="zh-CN" sz="2400" b="1" dirty="0">
                    <a:latin typeface="微软雅黑" panose="020B0503020204020204" pitchFamily="34" charset="-122"/>
                    <a:ea typeface="微软雅黑" panose="020B0503020204020204" pitchFamily="34" charset="-122"/>
                  </a:rPr>
                  <a:t>X=Z=0</a:t>
                </a:r>
                <a:r>
                  <a:rPr lang="zh-CN" altLang="en-US" sz="2400" b="1" dirty="0">
                    <a:latin typeface="微软雅黑" panose="020B0503020204020204" pitchFamily="34" charset="-122"/>
                    <a:ea typeface="微软雅黑" panose="020B0503020204020204" pitchFamily="34" charset="-122"/>
                  </a:rPr>
                  <a:t>，则</a:t>
                </a:r>
                <a:r>
                  <a:rPr lang="zh-CN" altLang="en-US" sz="2400" b="1" dirty="0" smtClean="0">
                    <a:latin typeface="微软雅黑" panose="020B0503020204020204" pitchFamily="34" charset="-122"/>
                    <a:ea typeface="微软雅黑" panose="020B0503020204020204" pitchFamily="34" charset="-122"/>
                  </a:rPr>
                  <a:t>有</a:t>
                </a:r>
                <a14:m>
                  <m:oMath xmlns:m="http://schemas.openxmlformats.org/officeDocument/2006/math">
                    <m:r>
                      <a:rPr lang="en-US" altLang="zh-CN" sz="2400" b="1" i="1"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𝐅</m:t>
                    </m:r>
                    <m:r>
                      <a:rPr lang="en-US" altLang="zh-CN" sz="2400" b="1"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𝐘</m:t>
                    </m:r>
                    <m:r>
                      <a:rPr lang="en-US" altLang="zh-CN" sz="2400" b="1"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FF0000"/>
                            </a:solidFill>
                            <a:effectLst/>
                            <a:latin typeface="Cambria Math"/>
                            <a:ea typeface="Cambria Math" panose="02040503050406030204" pitchFamily="18" charset="0"/>
                          </a:rPr>
                        </m:ctrlPr>
                      </m:acc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𝐘</m:t>
                        </m:r>
                      </m:e>
                    </m:acc>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变量</a:t>
                </a:r>
                <a:r>
                  <a:rPr lang="en-US" altLang="zh-CN" sz="2400" b="1" dirty="0">
                    <a:latin typeface="微软雅黑" panose="020B0503020204020204" pitchFamily="34" charset="-122"/>
                    <a:ea typeface="微软雅黑" panose="020B0503020204020204" pitchFamily="34" charset="-122"/>
                  </a:rPr>
                  <a:t>Y</a:t>
                </a:r>
                <a:r>
                  <a:rPr lang="zh-CN" altLang="en-US" sz="2400" b="1" dirty="0">
                    <a:latin typeface="微软雅黑" panose="020B0503020204020204" pitchFamily="34" charset="-122"/>
                    <a:ea typeface="微软雅黑" panose="020B0503020204020204" pitchFamily="34" charset="-122"/>
                  </a:rPr>
                  <a:t>从</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到</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时，</a:t>
                </a:r>
                <a:r>
                  <a:rPr lang="zh-CN" altLang="en-US" sz="2400" b="1" dirty="0">
                    <a:solidFill>
                      <a:srgbClr val="FF0000"/>
                    </a:solidFill>
                    <a:latin typeface="微软雅黑" panose="020B0503020204020204" pitchFamily="34" charset="-122"/>
                    <a:ea typeface="微软雅黑" panose="020B0503020204020204" pitchFamily="34" charset="-122"/>
                  </a:rPr>
                  <a:t>存在</a:t>
                </a:r>
                <a:r>
                  <a:rPr lang="en-US" altLang="zh-CN" sz="2400" b="1" dirty="0">
                    <a:solidFill>
                      <a:srgbClr val="FF0000"/>
                    </a:solidFill>
                    <a:latin typeface="微软雅黑" panose="020B0503020204020204" pitchFamily="34" charset="-122"/>
                    <a:ea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rPr>
                  <a:t>型静态险象；</a:t>
                </a:r>
              </a:p>
              <a:p>
                <a:pPr marL="342900" indent="-342900" defTabSz="540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对于变量</a:t>
                </a:r>
                <a:r>
                  <a:rPr lang="en-US" altLang="zh-CN" sz="2400" b="1" dirty="0">
                    <a:latin typeface="微软雅黑" panose="020B0503020204020204" pitchFamily="34" charset="-122"/>
                    <a:ea typeface="微软雅黑" panose="020B0503020204020204" pitchFamily="34" charset="-122"/>
                  </a:rPr>
                  <a:t>Z</a:t>
                </a:r>
                <a:r>
                  <a:rPr lang="zh-CN" altLang="en-US" sz="2400" b="1" dirty="0">
                    <a:latin typeface="微软雅黑" panose="020B0503020204020204" pitchFamily="34" charset="-122"/>
                    <a:ea typeface="微软雅黑" panose="020B0503020204020204" pitchFamily="34" charset="-122"/>
                  </a:rPr>
                  <a:t>，令</a:t>
                </a:r>
                <a:r>
                  <a:rPr lang="en-US" altLang="zh-CN" sz="2400" b="1" dirty="0">
                    <a:latin typeface="微软雅黑" panose="020B0503020204020204" pitchFamily="34" charset="-122"/>
                    <a:ea typeface="微软雅黑" panose="020B0503020204020204" pitchFamily="34" charset="-122"/>
                  </a:rPr>
                  <a:t>Y=0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任意，则</a:t>
                </a:r>
                <a:r>
                  <a:rPr lang="zh-CN" altLang="en-US" sz="2400" b="1" dirty="0" smtClean="0">
                    <a:latin typeface="微软雅黑" panose="020B0503020204020204" pitchFamily="34" charset="-122"/>
                    <a:ea typeface="微软雅黑" panose="020B0503020204020204" pitchFamily="34" charset="-122"/>
                  </a:rPr>
                  <a:t>有</a:t>
                </a:r>
                <a14:m>
                  <m:oMath xmlns:m="http://schemas.openxmlformats.org/officeDocument/2006/math">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F</m:t>
                    </m:r>
                    <m:r>
                      <a:rPr lang="en-US" altLang="zh-CN" sz="24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Z</m:t>
                        </m:r>
                      </m:e>
                    </m:acc>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令</a:t>
                </a:r>
                <a:r>
                  <a:rPr lang="en-US" altLang="zh-CN" sz="2400" b="1" dirty="0">
                    <a:latin typeface="微软雅黑" panose="020B0503020204020204" pitchFamily="34" charset="-122"/>
                    <a:ea typeface="微软雅黑" panose="020B0503020204020204" pitchFamily="34" charset="-122"/>
                  </a:rPr>
                  <a:t>Y=1</a:t>
                </a:r>
                <a:r>
                  <a:rPr lang="zh-CN" altLang="en-US" sz="2400" b="1" dirty="0">
                    <a:latin typeface="微软雅黑" panose="020B0503020204020204" pitchFamily="34" charset="-122"/>
                    <a:ea typeface="微软雅黑" panose="020B0503020204020204" pitchFamily="34" charset="-122"/>
                  </a:rPr>
                  <a:t>，则：若</a:t>
                </a:r>
                <a:r>
                  <a:rPr lang="en-US" altLang="zh-CN" sz="2400" b="1" dirty="0">
                    <a:latin typeface="微软雅黑" panose="020B0503020204020204" pitchFamily="34" charset="-122"/>
                    <a:ea typeface="微软雅黑" panose="020B0503020204020204" pitchFamily="34" charset="-122"/>
                  </a:rPr>
                  <a:t>X=0</a:t>
                </a:r>
                <a:r>
                  <a:rPr lang="zh-CN" altLang="en-US" sz="2400" b="1" dirty="0">
                    <a:latin typeface="微软雅黑" panose="020B0503020204020204" pitchFamily="34" charset="-122"/>
                    <a:ea typeface="微软雅黑" panose="020B0503020204020204" pitchFamily="34" charset="-122"/>
                  </a:rPr>
                  <a:t>，有</a:t>
                </a:r>
                <a:r>
                  <a:rPr lang="en-US" altLang="zh-CN" sz="2400" b="1" dirty="0">
                    <a:latin typeface="微软雅黑" panose="020B0503020204020204" pitchFamily="34" charset="-122"/>
                    <a:ea typeface="微软雅黑" panose="020B0503020204020204" pitchFamily="34" charset="-122"/>
                  </a:rPr>
                  <a:t>F=1</a:t>
                </a:r>
                <a:r>
                  <a:rPr lang="zh-CN" altLang="en-US" sz="2400" b="1" dirty="0">
                    <a:latin typeface="微软雅黑" panose="020B0503020204020204" pitchFamily="34" charset="-122"/>
                    <a:ea typeface="微软雅黑" panose="020B0503020204020204" pitchFamily="34" charset="-122"/>
                  </a:rPr>
                  <a:t>，若</a:t>
                </a:r>
                <a:r>
                  <a:rPr lang="en-US" altLang="zh-CN" sz="2400" b="1" dirty="0">
                    <a:latin typeface="微软雅黑" panose="020B0503020204020204" pitchFamily="34" charset="-122"/>
                    <a:ea typeface="微软雅黑" panose="020B0503020204020204" pitchFamily="34" charset="-122"/>
                  </a:rPr>
                  <a:t>X=1</a:t>
                </a:r>
                <a:r>
                  <a:rPr lang="zh-CN" altLang="en-US" sz="2400" b="1" dirty="0">
                    <a:latin typeface="微软雅黑" panose="020B0503020204020204" pitchFamily="34" charset="-122"/>
                    <a:ea typeface="微软雅黑" panose="020B0503020204020204" pitchFamily="34" charset="-122"/>
                  </a:rPr>
                  <a:t>，有</a:t>
                </a:r>
                <a:r>
                  <a:rPr lang="en-US" altLang="zh-CN" sz="2400" b="1" dirty="0">
                    <a:latin typeface="微软雅黑" panose="020B0503020204020204" pitchFamily="34" charset="-122"/>
                    <a:ea typeface="微软雅黑" panose="020B0503020204020204" pitchFamily="34" charset="-122"/>
                  </a:rPr>
                  <a:t>F=Z</a:t>
                </a:r>
                <a:r>
                  <a:rPr lang="zh-CN" altLang="en-US" sz="2400" b="1" dirty="0">
                    <a:latin typeface="微软雅黑" panose="020B0503020204020204" pitchFamily="34" charset="-122"/>
                    <a:ea typeface="微软雅黑" panose="020B0503020204020204" pitchFamily="34" charset="-122"/>
                  </a:rPr>
                  <a:t>；显然变量</a:t>
                </a:r>
                <a:r>
                  <a:rPr lang="en-US" altLang="zh-CN" sz="2400" b="1" dirty="0">
                    <a:latin typeface="微软雅黑" panose="020B0503020204020204" pitchFamily="34" charset="-122"/>
                    <a:ea typeface="微软雅黑" panose="020B0503020204020204" pitchFamily="34" charset="-122"/>
                  </a:rPr>
                  <a:t>Z</a:t>
                </a:r>
                <a:r>
                  <a:rPr lang="zh-CN" altLang="en-US" sz="2400" b="1" dirty="0">
                    <a:latin typeface="微软雅黑" panose="020B0503020204020204" pitchFamily="34" charset="-122"/>
                    <a:ea typeface="微软雅黑" panose="020B0503020204020204" pitchFamily="34" charset="-122"/>
                  </a:rPr>
                  <a:t>的竞争为非临界竞争，不会发生险象。</a:t>
                </a:r>
              </a:p>
            </p:txBody>
          </p:sp>
        </mc:Choice>
        <mc:Fallback xmlns="">
          <p:sp>
            <p:nvSpPr>
              <p:cNvPr id="6" name="文本框 5"/>
              <p:cNvSpPr txBox="1">
                <a:spLocks noRot="1" noChangeAspect="1" noMove="1" noResize="1" noEditPoints="1" noAdjustHandles="1" noChangeArrowheads="1" noChangeShapeType="1" noTextEdit="1"/>
              </p:cNvSpPr>
              <p:nvPr/>
            </p:nvSpPr>
            <p:spPr>
              <a:xfrm>
                <a:off x="721894" y="1073286"/>
                <a:ext cx="10780295" cy="3416320"/>
              </a:xfrm>
              <a:prstGeom prst="rect">
                <a:avLst/>
              </a:prstGeom>
              <a:blipFill rotWithShape="1">
                <a:blip r:embed="rId3"/>
                <a:stretch>
                  <a:fillRect l="-848" b="-1429"/>
                </a:stretch>
              </a:blipFill>
            </p:spPr>
            <p:txBody>
              <a:bodyPr/>
              <a:lstStyle/>
              <a:p>
                <a:r>
                  <a:rPr lang="zh-CN" altLang="en-US">
                    <a:noFill/>
                  </a:rPr>
                  <a:t> </a:t>
                </a:r>
              </a:p>
            </p:txBody>
          </p:sp>
        </mc:Fallback>
      </mc:AlternateContent>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险象的</a:t>
            </a:r>
            <a:r>
              <a:rPr lang="zh-CN" altLang="en-US" dirty="0">
                <a:effectLst>
                  <a:outerShdw blurRad="38100" dist="38100" dir="2700000" algn="tl">
                    <a:srgbClr val="000000">
                      <a:alpha val="43137"/>
                    </a:srgbClr>
                  </a:outerShdw>
                </a:effectLst>
              </a:rPr>
              <a:t>判定</a:t>
            </a: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spTree>
    <p:extLst>
      <p:ext uri="{BB962C8B-B14F-4D97-AF65-F5344CB8AC3E}">
        <p14:creationId xmlns:p14="http://schemas.microsoft.com/office/powerpoint/2010/main" val="261145834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67</a:t>
            </a:fld>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529388" y="1073286"/>
                <a:ext cx="11165307" cy="2862322"/>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smtClean="0">
                    <a:latin typeface="微软雅黑" panose="020B0503020204020204" pitchFamily="34" charset="-122"/>
                    <a:ea typeface="微软雅黑" panose="020B0503020204020204" pitchFamily="34" charset="-122"/>
                  </a:rPr>
                  <a:t>4.15】</a:t>
                </a:r>
                <a:r>
                  <a:rPr lang="zh-CN" altLang="en-US" sz="2400" b="1" dirty="0">
                    <a:latin typeface="微软雅黑" panose="020B0503020204020204" pitchFamily="34" charset="-122"/>
                    <a:ea typeface="微软雅黑" panose="020B0503020204020204" pitchFamily="34" charset="-122"/>
                  </a:rPr>
                  <a:t>	分析图</a:t>
                </a:r>
                <a:r>
                  <a:rPr lang="en-US" altLang="zh-CN" sz="2400" b="1" dirty="0">
                    <a:latin typeface="微软雅黑" panose="020B0503020204020204" pitchFamily="34" charset="-122"/>
                    <a:ea typeface="微软雅黑" panose="020B0503020204020204" pitchFamily="34" charset="-122"/>
                  </a:rPr>
                  <a:t>4.27</a:t>
                </a:r>
                <a:r>
                  <a:rPr lang="zh-CN" altLang="en-US" sz="2400" b="1" dirty="0">
                    <a:latin typeface="微软雅黑" panose="020B0503020204020204" pitchFamily="34" charset="-122"/>
                    <a:ea typeface="微软雅黑" panose="020B0503020204020204" pitchFamily="34" charset="-122"/>
                  </a:rPr>
                  <a:t>所示的电路是否存在冒险。</a:t>
                </a:r>
              </a:p>
              <a:p>
                <a:pPr defTabSz="540000">
                  <a:lnSpc>
                    <a:spcPct val="150000"/>
                  </a:lnSpc>
                  <a:buClr>
                    <a:srgbClr val="3859CD"/>
                  </a:buClr>
                </a:pPr>
                <a:r>
                  <a:rPr lang="zh-CN" altLang="en-US" sz="2400" b="1" dirty="0">
                    <a:latin typeface="微软雅黑" panose="020B0503020204020204" pitchFamily="34" charset="-122"/>
                    <a:ea typeface="微软雅黑" panose="020B0503020204020204" pitchFamily="34" charset="-122"/>
                  </a:rPr>
                  <a:t>解：首先由电路图写出</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的函数</a:t>
                </a:r>
                <a:r>
                  <a:rPr lang="zh-CN" altLang="en-US" sz="2400" b="1" dirty="0" smtClean="0">
                    <a:latin typeface="微软雅黑" panose="020B0503020204020204" pitchFamily="34" charset="-122"/>
                    <a:ea typeface="微软雅黑" panose="020B0503020204020204" pitchFamily="34" charset="-122"/>
                  </a:rPr>
                  <a:t>：</a:t>
                </a:r>
                <a:r>
                  <a:rPr lang="en-US" altLang="zh-CN" sz="2400" dirty="0">
                    <a:ea typeface="宋体" panose="02010600030101010101" pitchFamily="2" charset="-122"/>
                    <a:cs typeface="Times New Roman" panose="02020603050405020304" pitchFamily="18" charset="0"/>
                  </a:rPr>
                  <a:t> </a:t>
                </a:r>
                <a14:m>
                  <m:oMath xmlns:m="http://schemas.openxmlformats.org/officeDocument/2006/math">
                    <m:r>
                      <a:rPr lang="en-US" altLang="zh-CN" sz="2400" b="1" i="1"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𝐅</m:t>
                    </m:r>
                    <m:r>
                      <a:rPr lang="en-US" altLang="zh-CN" sz="2400" b="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FF0000"/>
                            </a:solidFill>
                            <a:effectLst/>
                            <a:latin typeface="Cambria Math"/>
                            <a:ea typeface="Cambria Math" panose="02040503050406030204" pitchFamily="18" charset="0"/>
                          </a:rPr>
                        </m:ctrlPr>
                      </m:acc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𝐗</m:t>
                        </m:r>
                      </m:e>
                    </m:acc>
                    <m:r>
                      <a:rPr lang="en-US" altLang="zh-CN" sz="2400" b="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𝐘</m:t>
                    </m:r>
                    <m:r>
                      <a:rPr lang="en-US" altLang="zh-CN" sz="2400" b="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FF0000"/>
                            </a:solidFill>
                            <a:effectLst/>
                            <a:latin typeface="Cambria Math"/>
                            <a:ea typeface="Cambria Math" panose="02040503050406030204" pitchFamily="18" charset="0"/>
                          </a:rPr>
                        </m:ctrlPr>
                      </m:acc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𝐘</m:t>
                        </m:r>
                      </m:e>
                    </m:acc>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a:solidFill>
                              <a:srgbClr val="FF0000"/>
                            </a:solidFill>
                            <a:effectLst/>
                            <a:latin typeface="Cambria Math"/>
                            <a:ea typeface="Cambria Math" panose="02040503050406030204" pitchFamily="18" charset="0"/>
                          </a:rPr>
                        </m:ctrlPr>
                      </m:acc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𝐙</m:t>
                        </m:r>
                      </m:e>
                    </m:acc>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观察函数，发现存在</a:t>
                </a:r>
                <a:r>
                  <a:rPr lang="en-US" altLang="zh-CN" sz="2400" b="1" dirty="0">
                    <a:latin typeface="微软雅黑" panose="020B0503020204020204" pitchFamily="34" charset="-122"/>
                    <a:ea typeface="微软雅黑" panose="020B0503020204020204" pitchFamily="34" charset="-122"/>
                  </a:rPr>
                  <a:t>Y</a:t>
                </a:r>
                <a:r>
                  <a:rPr lang="zh-CN" altLang="en-US" sz="2400" b="1" dirty="0" smtClean="0">
                    <a:latin typeface="微软雅黑" panose="020B0503020204020204" pitchFamily="34" charset="-122"/>
                    <a:ea typeface="微软雅黑" panose="020B0503020204020204" pitchFamily="34" charset="-122"/>
                  </a:rPr>
                  <a:t>和</a:t>
                </a:r>
                <a:r>
                  <a:rPr lang="en-US" altLang="zh-CN" sz="2400" b="1" dirty="0" smtClean="0">
                    <a:latin typeface="微软雅黑" panose="020B0503020204020204" pitchFamily="34" charset="-122"/>
                    <a:ea typeface="微软雅黑" panose="020B0503020204020204" pitchFamily="34" charset="-122"/>
                  </a:rPr>
                  <a:t> </a:t>
                </a:r>
                <a14:m>
                  <m:oMath xmlns:m="http://schemas.openxmlformats.org/officeDocument/2006/math">
                    <m:acc>
                      <m:accPr>
                        <m:chr m:val="̅"/>
                        <m:ctrlPr>
                          <a:rPr lang="zh-CN" altLang="zh-CN" sz="2400" i="1">
                            <a:latin typeface="Cambria Math"/>
                            <a:ea typeface="Cambria Math" panose="02040503050406030204" pitchFamily="18" charset="0"/>
                          </a:rPr>
                        </m:ctrlPr>
                      </m:accPr>
                      <m:e>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Y</m:t>
                        </m:r>
                      </m:e>
                    </m:acc>
                  </m:oMath>
                </a14:m>
                <a:r>
                  <a:rPr lang="zh-CN" altLang="en-US" sz="2400" b="1" dirty="0" smtClean="0">
                    <a:latin typeface="微软雅黑" panose="020B0503020204020204" pitchFamily="34" charset="-122"/>
                    <a:ea typeface="微软雅黑" panose="020B0503020204020204" pitchFamily="34" charset="-122"/>
                  </a:rPr>
                  <a:t>一对</a:t>
                </a:r>
                <a:r>
                  <a:rPr lang="zh-CN" altLang="en-US" sz="2400" b="1" dirty="0">
                    <a:latin typeface="微软雅黑" panose="020B0503020204020204" pitchFamily="34" charset="-122"/>
                    <a:ea typeface="微软雅黑" panose="020B0503020204020204" pitchFamily="34" charset="-122"/>
                  </a:rPr>
                  <a:t>互反的变量，令</a:t>
                </a:r>
                <a:r>
                  <a:rPr lang="en-US" altLang="zh-CN" sz="2400" b="1" dirty="0">
                    <a:latin typeface="微软雅黑" panose="020B0503020204020204" pitchFamily="34" charset="-122"/>
                    <a:ea typeface="微软雅黑" panose="020B0503020204020204" pitchFamily="34" charset="-122"/>
                  </a:rPr>
                  <a:t>X=Z=1</a:t>
                </a:r>
                <a:r>
                  <a:rPr lang="zh-CN" altLang="en-US" sz="2400" b="1" dirty="0">
                    <a:latin typeface="微软雅黑" panose="020B0503020204020204" pitchFamily="34" charset="-122"/>
                    <a:ea typeface="微软雅黑" panose="020B0503020204020204" pitchFamily="34" charset="-122"/>
                  </a:rPr>
                  <a:t>，则可</a:t>
                </a:r>
                <a:r>
                  <a:rPr lang="zh-CN" altLang="en-US" sz="2400" b="1" dirty="0" smtClean="0">
                    <a:latin typeface="微软雅黑" panose="020B0503020204020204" pitchFamily="34" charset="-122"/>
                    <a:ea typeface="微软雅黑" panose="020B0503020204020204" pitchFamily="34" charset="-122"/>
                  </a:rPr>
                  <a:t>得</a:t>
                </a:r>
                <a14:m>
                  <m:oMath xmlns:m="http://schemas.openxmlformats.org/officeDocument/2006/math">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F</m:t>
                    </m:r>
                    <m:r>
                      <a:rPr lang="en-US" altLang="zh-CN" sz="24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Y</m:t>
                    </m:r>
                    <m:r>
                      <a:rPr lang="en-US" altLang="zh-CN" sz="24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Y</m:t>
                        </m:r>
                      </m:e>
                    </m:acc>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所以当</a:t>
                </a:r>
                <a:r>
                  <a:rPr lang="en-US" altLang="zh-CN" sz="2400" b="1" dirty="0">
                    <a:latin typeface="微软雅黑" panose="020B0503020204020204" pitchFamily="34" charset="-122"/>
                    <a:ea typeface="微软雅黑" panose="020B0503020204020204" pitchFamily="34" charset="-122"/>
                  </a:rPr>
                  <a:t>Y</a:t>
                </a:r>
                <a:r>
                  <a:rPr lang="zh-CN" altLang="en-US" sz="2400" b="1" dirty="0">
                    <a:latin typeface="微软雅黑" panose="020B0503020204020204" pitchFamily="34" charset="-122"/>
                    <a:ea typeface="微软雅黑" panose="020B0503020204020204" pitchFamily="34" charset="-122"/>
                  </a:rPr>
                  <a:t>发生从</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到</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的变化时，存在</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型静态险象。</a:t>
                </a:r>
              </a:p>
              <a:p>
                <a:pPr defTabSz="540000">
                  <a:lnSpc>
                    <a:spcPct val="150000"/>
                  </a:lnSpc>
                  <a:buClr>
                    <a:srgbClr val="3859CD"/>
                  </a:buClr>
                </a:pPr>
                <a:endParaRPr lang="zh-CN" altLang="en-US" sz="2400" b="1" dirty="0">
                  <a:latin typeface="微软雅黑" panose="020B0503020204020204" pitchFamily="34" charset="-122"/>
                  <a:ea typeface="微软雅黑" panose="020B0503020204020204" pitchFamily="34"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529388" y="1073286"/>
                <a:ext cx="11165307" cy="2862322"/>
              </a:xfrm>
              <a:prstGeom prst="rect">
                <a:avLst/>
              </a:prstGeom>
              <a:blipFill rotWithShape="1">
                <a:blip r:embed="rId4"/>
                <a:stretch>
                  <a:fillRect l="-874" r="-874"/>
                </a:stretch>
              </a:blipFill>
            </p:spPr>
            <p:txBody>
              <a:bodyPr/>
              <a:lstStyle/>
              <a:p>
                <a:r>
                  <a:rPr lang="zh-CN" altLang="en-US">
                    <a:noFill/>
                  </a:rPr>
                  <a:t> </a:t>
                </a:r>
              </a:p>
            </p:txBody>
          </p:sp>
        </mc:Fallback>
      </mc:AlternateContent>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险象的</a:t>
            </a:r>
            <a:r>
              <a:rPr lang="zh-CN" altLang="en-US" dirty="0">
                <a:effectLst>
                  <a:outerShdw blurRad="38100" dist="38100" dir="2700000" algn="tl">
                    <a:srgbClr val="000000">
                      <a:alpha val="43137"/>
                    </a:srgbClr>
                  </a:outerShdw>
                </a:effectLst>
              </a:rPr>
              <a:t>判定</a:t>
            </a: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graphicFrame>
        <p:nvGraphicFramePr>
          <p:cNvPr id="14" name="对象 13"/>
          <p:cNvGraphicFramePr>
            <a:graphicFrameLocks noChangeAspect="1"/>
          </p:cNvGraphicFramePr>
          <p:nvPr>
            <p:extLst>
              <p:ext uri="{D42A27DB-BD31-4B8C-83A1-F6EECF244321}">
                <p14:modId xmlns:p14="http://schemas.microsoft.com/office/powerpoint/2010/main" val="1901092073"/>
              </p:ext>
            </p:extLst>
          </p:nvPr>
        </p:nvGraphicFramePr>
        <p:xfrm>
          <a:off x="3018798" y="3591826"/>
          <a:ext cx="4311945" cy="2247900"/>
        </p:xfrm>
        <a:graphic>
          <a:graphicData uri="http://schemas.openxmlformats.org/presentationml/2006/ole">
            <mc:AlternateContent xmlns:mc="http://schemas.openxmlformats.org/markup-compatibility/2006">
              <mc:Choice xmlns:v="urn:schemas-microsoft-com:vml" Requires="v">
                <p:oleObj spid="_x0000_s96350" name="Visio" r:id="rId5" imgW="2364203" imgH="1229310" progId="Visio.Drawing.11">
                  <p:embed/>
                </p:oleObj>
              </mc:Choice>
              <mc:Fallback>
                <p:oleObj name="Visio" r:id="rId5" imgW="2364203" imgH="1229310"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8798" y="3591826"/>
                        <a:ext cx="4311945" cy="2247900"/>
                      </a:xfrm>
                      <a:prstGeom prst="rect">
                        <a:avLst/>
                      </a:prstGeom>
                      <a:solidFill>
                        <a:schemeClr val="accent5">
                          <a:lumMod val="20000"/>
                          <a:lumOff val="80000"/>
                        </a:schemeClr>
                      </a:solidFill>
                    </p:spPr>
                  </p:pic>
                </p:oleObj>
              </mc:Fallback>
            </mc:AlternateContent>
          </a:graphicData>
        </a:graphic>
      </p:graphicFrame>
      <p:sp>
        <p:nvSpPr>
          <p:cNvPr id="15" name="文本框 14"/>
          <p:cNvSpPr txBox="1"/>
          <p:nvPr/>
        </p:nvSpPr>
        <p:spPr>
          <a:xfrm>
            <a:off x="3500484" y="6156206"/>
            <a:ext cx="5546533" cy="507831"/>
          </a:xfrm>
          <a:prstGeom prst="rect">
            <a:avLst/>
          </a:prstGeom>
          <a:noFill/>
        </p:spPr>
        <p:txBody>
          <a:bodyPr wrap="square" rtlCol="0">
            <a:spAutoFit/>
          </a:bodyPr>
          <a:lstStyle/>
          <a:p>
            <a:pPr defTabSz="540000">
              <a:lnSpc>
                <a:spcPct val="150000"/>
              </a:lnSpc>
              <a:buClr>
                <a:srgbClr val="235EB8"/>
              </a:buClr>
              <a:buSzPct val="85000"/>
            </a:pPr>
            <a:r>
              <a:rPr lang="zh-CN" altLang="en-US" b="1" dirty="0" smtClean="0">
                <a:latin typeface="微软雅黑" panose="020B0503020204020204" pitchFamily="34" charset="-122"/>
                <a:ea typeface="微软雅黑" panose="020B0503020204020204" pitchFamily="34" charset="-122"/>
              </a:rPr>
              <a:t>图</a:t>
            </a:r>
            <a:r>
              <a:rPr lang="en-US" altLang="zh-CN" b="1" dirty="0" smtClean="0">
                <a:latin typeface="微软雅黑" panose="020B0503020204020204" pitchFamily="34" charset="-122"/>
                <a:ea typeface="微软雅黑" panose="020B0503020204020204" pitchFamily="34" charset="-122"/>
              </a:rPr>
              <a:t>4.27  </a:t>
            </a:r>
            <a:r>
              <a:rPr lang="zh-CN" altLang="en-US" b="1" dirty="0">
                <a:latin typeface="微软雅黑" panose="020B0503020204020204" pitchFamily="34" charset="-122"/>
                <a:ea typeface="微软雅黑" panose="020B0503020204020204" pitchFamily="34" charset="-122"/>
              </a:rPr>
              <a:t>	</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例</a:t>
            </a:r>
            <a:r>
              <a:rPr lang="en-US" altLang="zh-CN" b="1" dirty="0" smtClean="0">
                <a:latin typeface="微软雅黑" panose="020B0503020204020204" pitchFamily="34" charset="-122"/>
                <a:ea typeface="微软雅黑" panose="020B0503020204020204" pitchFamily="34" charset="-122"/>
              </a:rPr>
              <a:t>4.15】</a:t>
            </a:r>
            <a:r>
              <a:rPr lang="zh-CN" altLang="en-US" b="1" dirty="0" smtClean="0">
                <a:latin typeface="微软雅黑" panose="020B0503020204020204" pitchFamily="34" charset="-122"/>
                <a:ea typeface="微软雅黑" panose="020B0503020204020204" pitchFamily="34" charset="-122"/>
              </a:rPr>
              <a:t>电路图</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4962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68</a:t>
            </a:fld>
            <a:endParaRPr lang="zh-CN" altLang="en-US"/>
          </a:p>
        </p:txBody>
      </p:sp>
      <p:sp>
        <p:nvSpPr>
          <p:cNvPr id="6" name="文本框 5"/>
          <p:cNvSpPr txBox="1"/>
          <p:nvPr/>
        </p:nvSpPr>
        <p:spPr>
          <a:xfrm>
            <a:off x="495300" y="1073286"/>
            <a:ext cx="11172825" cy="2862322"/>
          </a:xfrm>
          <a:prstGeom prst="rect">
            <a:avLst/>
          </a:prstGeom>
          <a:noFill/>
        </p:spPr>
        <p:txBody>
          <a:bodyPr wrap="square" rtlCol="0">
            <a:spAutoFit/>
          </a:bodyPr>
          <a:lstStyle/>
          <a:p>
            <a:pPr marL="457200" indent="-457200" defTabSz="540000">
              <a:lnSpc>
                <a:spcPct val="150000"/>
              </a:lnSpc>
              <a:buClr>
                <a:srgbClr val="3859CD"/>
              </a:buClr>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2</a:t>
            </a:r>
            <a:r>
              <a:rPr lang="zh-CN" altLang="en-US" sz="2400" b="1" dirty="0">
                <a:solidFill>
                  <a:srgbClr val="0000FF"/>
                </a:solidFill>
                <a:latin typeface="微软雅黑" panose="020B0503020204020204" pitchFamily="34" charset="-122"/>
                <a:ea typeface="微软雅黑" panose="020B0503020204020204" pitchFamily="34" charset="-122"/>
              </a:rPr>
              <a:t>）卡诺图法</a:t>
            </a:r>
          </a:p>
          <a:p>
            <a:pPr marL="342900"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用</a:t>
            </a:r>
            <a:r>
              <a:rPr lang="zh-CN" altLang="en-US" sz="2400" b="1" dirty="0">
                <a:latin typeface="微软雅黑" panose="020B0503020204020204" pitchFamily="34" charset="-122"/>
                <a:ea typeface="微软雅黑" panose="020B0503020204020204" pitchFamily="34" charset="-122"/>
              </a:rPr>
              <a:t>卡诺图来检测静态冒险</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函数</a:t>
            </a:r>
            <a:r>
              <a:rPr lang="zh-CN" altLang="en-US" sz="2400" b="1" dirty="0">
                <a:latin typeface="微软雅黑" panose="020B0503020204020204" pitchFamily="34" charset="-122"/>
                <a:ea typeface="微软雅黑" panose="020B0503020204020204" pitchFamily="34" charset="-122"/>
              </a:rPr>
              <a:t>式的每一个与</a:t>
            </a:r>
            <a:r>
              <a:rPr lang="zh-CN" altLang="en-US" sz="2400" b="1" dirty="0" smtClean="0">
                <a:latin typeface="微软雅黑" panose="020B0503020204020204" pitchFamily="34" charset="-122"/>
                <a:ea typeface="微软雅黑" panose="020B0503020204020204" pitchFamily="34" charset="-122"/>
              </a:rPr>
              <a:t>项</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或项</a:t>
            </a:r>
            <a:r>
              <a:rPr lang="zh-CN" altLang="en-US" sz="2400" b="1" dirty="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都</a:t>
            </a:r>
            <a:r>
              <a:rPr lang="zh-CN" altLang="en-US" sz="2400" b="1" dirty="0">
                <a:latin typeface="微软雅黑" panose="020B0503020204020204" pitchFamily="34" charset="-122"/>
                <a:ea typeface="微软雅黑" panose="020B0503020204020204" pitchFamily="34" charset="-122"/>
              </a:rPr>
              <a:t>对应于卡诺图上的一个卡诺圈</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如果</a:t>
            </a:r>
            <a:r>
              <a:rPr lang="zh-CN" altLang="en-US" sz="2400" b="1" dirty="0">
                <a:solidFill>
                  <a:srgbClr val="FF0000"/>
                </a:solidFill>
                <a:latin typeface="微软雅黑" panose="020B0503020204020204" pitchFamily="34" charset="-122"/>
                <a:ea typeface="微软雅黑" panose="020B0503020204020204" pitchFamily="34" charset="-122"/>
              </a:rPr>
              <a:t>两个卡诺圈存在着相切部分（相邻但不相交），且相切部分又未被其他卡诺圈覆盖，则该电路必然存在险象</a:t>
            </a:r>
            <a:r>
              <a:rPr lang="zh-CN" altLang="en-US" sz="2400" b="1" dirty="0" smtClean="0">
                <a:solidFill>
                  <a:srgbClr val="FF0000"/>
                </a:solidFill>
                <a:latin typeface="微软雅黑" panose="020B0503020204020204" pitchFamily="34" charset="-122"/>
                <a:ea typeface="微软雅黑" panose="020B0503020204020204" pitchFamily="34" charset="-122"/>
              </a:rPr>
              <a:t>。</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险象的</a:t>
            </a:r>
            <a:r>
              <a:rPr lang="zh-CN" altLang="en-US" dirty="0">
                <a:effectLst>
                  <a:outerShdw blurRad="38100" dist="38100" dir="2700000" algn="tl">
                    <a:srgbClr val="000000">
                      <a:alpha val="43137"/>
                    </a:srgbClr>
                  </a:outerShdw>
                </a:effectLst>
              </a:rPr>
              <a:t>判定</a:t>
            </a: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spTree>
    <p:extLst>
      <p:ext uri="{BB962C8B-B14F-4D97-AF65-F5344CB8AC3E}">
        <p14:creationId xmlns:p14="http://schemas.microsoft.com/office/powerpoint/2010/main" val="6454378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69</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险象的</a:t>
            </a:r>
            <a:r>
              <a:rPr lang="zh-CN" altLang="en-US" dirty="0">
                <a:effectLst>
                  <a:outerShdw blurRad="38100" dist="38100" dir="2700000" algn="tl">
                    <a:srgbClr val="000000">
                      <a:alpha val="43137"/>
                    </a:srgbClr>
                  </a:outerShdw>
                </a:effectLst>
              </a:rPr>
              <a:t>判定</a:t>
            </a: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graphicFrame>
        <p:nvGraphicFramePr>
          <p:cNvPr id="15" name="对象 14"/>
          <p:cNvGraphicFramePr>
            <a:graphicFrameLocks noChangeAspect="1"/>
          </p:cNvGraphicFramePr>
          <p:nvPr>
            <p:extLst>
              <p:ext uri="{D42A27DB-BD31-4B8C-83A1-F6EECF244321}">
                <p14:modId xmlns:p14="http://schemas.microsoft.com/office/powerpoint/2010/main" val="1054206267"/>
              </p:ext>
            </p:extLst>
          </p:nvPr>
        </p:nvGraphicFramePr>
        <p:xfrm>
          <a:off x="1496235" y="3597213"/>
          <a:ext cx="3950077" cy="2362152"/>
        </p:xfrm>
        <a:graphic>
          <a:graphicData uri="http://schemas.openxmlformats.org/presentationml/2006/ole">
            <mc:AlternateContent xmlns:mc="http://schemas.openxmlformats.org/markup-compatibility/2006">
              <mc:Choice xmlns:v="urn:schemas-microsoft-com:vml" Requires="v">
                <p:oleObj spid="_x0000_s97465" name="Visio" r:id="rId4" imgW="2683609" imgH="1596888" progId="Visio.Drawing.11">
                  <p:embed/>
                </p:oleObj>
              </mc:Choice>
              <mc:Fallback>
                <p:oleObj name="Visio" r:id="rId4" imgW="2683609" imgH="1596888" progId="Visio.Drawing.11">
                  <p:embed/>
                  <p:pic>
                    <p:nvPicPr>
                      <p:cNvPr id="0" name="Object 1"/>
                      <p:cNvPicPr>
                        <a:picLocks noChangeAspect="1" noChangeArrowheads="1"/>
                      </p:cNvPicPr>
                      <p:nvPr/>
                    </p:nvPicPr>
                    <p:blipFill>
                      <a:blip r:embed="rId5"/>
                      <a:srcRect/>
                      <a:stretch>
                        <a:fillRect/>
                      </a:stretch>
                    </p:blipFill>
                    <p:spPr bwMode="auto">
                      <a:xfrm>
                        <a:off x="1496235" y="3597213"/>
                        <a:ext cx="3950077" cy="2362152"/>
                      </a:xfrm>
                      <a:prstGeom prst="rect">
                        <a:avLst/>
                      </a:prstGeom>
                      <a:solidFill>
                        <a:schemeClr val="accent5">
                          <a:lumMod val="20000"/>
                          <a:lumOff val="80000"/>
                        </a:schemeClr>
                      </a:solid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4185584848"/>
              </p:ext>
            </p:extLst>
          </p:nvPr>
        </p:nvGraphicFramePr>
        <p:xfrm>
          <a:off x="6880994" y="3563627"/>
          <a:ext cx="3619580" cy="2625447"/>
        </p:xfrm>
        <a:graphic>
          <a:graphicData uri="http://schemas.openxmlformats.org/presentationml/2006/ole">
            <mc:AlternateContent xmlns:mc="http://schemas.openxmlformats.org/markup-compatibility/2006">
              <mc:Choice xmlns:v="urn:schemas-microsoft-com:vml" Requires="v">
                <p:oleObj spid="_x0000_s97466" name="Visio" r:id="rId6" imgW="2194830" imgH="1597050" progId="Visio.Drawing.11">
                  <p:embed/>
                </p:oleObj>
              </mc:Choice>
              <mc:Fallback>
                <p:oleObj name="Visio" r:id="rId6" imgW="2194830" imgH="1597050" progId="Visio.Drawing.11">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0994" y="3563627"/>
                        <a:ext cx="3619580" cy="2625447"/>
                      </a:xfrm>
                      <a:prstGeom prst="rect">
                        <a:avLst/>
                      </a:prstGeom>
                      <a:solidFill>
                        <a:schemeClr val="accent5">
                          <a:lumMod val="20000"/>
                          <a:lumOff val="80000"/>
                        </a:schemeClr>
                      </a:solidFill>
                    </p:spPr>
                  </p:pic>
                </p:oleObj>
              </mc:Fallback>
            </mc:AlternateContent>
          </a:graphicData>
        </a:graphic>
      </p:graphicFrame>
      <mc:AlternateContent xmlns:mc="http://schemas.openxmlformats.org/markup-compatibility/2006" xmlns:a14="http://schemas.microsoft.com/office/drawing/2010/main">
        <mc:Choice Requires="a14">
          <p:sp>
            <p:nvSpPr>
              <p:cNvPr id="19" name="文本框 18"/>
              <p:cNvSpPr txBox="1"/>
              <p:nvPr/>
            </p:nvSpPr>
            <p:spPr>
              <a:xfrm>
                <a:off x="1899499" y="6075952"/>
                <a:ext cx="3546813" cy="507831"/>
              </a:xfrm>
              <a:prstGeom prst="rect">
                <a:avLst/>
              </a:prstGeom>
              <a:noFill/>
            </p:spPr>
            <p:txBody>
              <a:bodyPr wrap="square" rtlCol="0">
                <a:spAutoFit/>
              </a:bodyPr>
              <a:lstStyle/>
              <a:p>
                <a:pPr defTabSz="540000">
                  <a:lnSpc>
                    <a:spcPct val="150000"/>
                  </a:lnSpc>
                  <a:buClr>
                    <a:srgbClr val="235EB8"/>
                  </a:buClr>
                  <a:buSzPct val="85000"/>
                </a:pPr>
                <a:r>
                  <a:rPr lang="en-US" altLang="zh-CN" dirty="0" smtClean="0">
                    <a:ea typeface="宋体" panose="02010600030101010101" pitchFamily="2" charset="-122"/>
                    <a:cs typeface="Times New Roman" panose="02020603050405020304" pitchFamily="18" charset="0"/>
                  </a:rPr>
                  <a:t>(a)  </a:t>
                </a:r>
                <a14:m>
                  <m:oMath xmlns:m="http://schemas.openxmlformats.org/officeDocument/2006/math">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F</m:t>
                    </m:r>
                    <m:r>
                      <a:rPr lang="en-US" altLang="zh-CN">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a:ea typeface="Cambria Math" panose="02040503050406030204" pitchFamily="18" charset="0"/>
                          </a:rPr>
                        </m:ctrlPr>
                      </m:accPr>
                      <m:e>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X</m:t>
                        </m:r>
                      </m:e>
                    </m:acc>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Y</m:t>
                    </m:r>
                    <m:r>
                      <a:rPr lang="en-US" altLang="zh-CN">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a:ea typeface="Cambria Math" panose="02040503050406030204" pitchFamily="18" charset="0"/>
                          </a:rPr>
                        </m:ctrlPr>
                      </m:accPr>
                      <m:e>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Y</m:t>
                        </m:r>
                      </m:e>
                    </m:acc>
                    <m:r>
                      <a:rPr lang="en-US" altLang="zh-CN" i="1">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i="1">
                            <a:effectLst/>
                            <a:latin typeface="Cambria Math"/>
                            <a:ea typeface="Cambria Math" panose="02040503050406030204" pitchFamily="18" charset="0"/>
                          </a:rPr>
                        </m:ctrlPr>
                      </m:accPr>
                      <m:e>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Z</m:t>
                        </m:r>
                      </m:e>
                    </m:acc>
                    <m:r>
                      <a:rPr lang="en-US" altLang="zh-CN" i="1">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YZ</m:t>
                    </m:r>
                  </m:oMath>
                </a14:m>
                <a:r>
                  <a:rPr lang="zh-CN" altLang="en-US" b="1"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的卡诺图</a:t>
                </a:r>
                <a:endParaRPr lang="zh-CN" altLang="en-US" dirty="0">
                  <a:latin typeface="微软雅黑" panose="020B0503020204020204" pitchFamily="34" charset="-122"/>
                  <a:ea typeface="微软雅黑" panose="020B0503020204020204" pitchFamily="34" charset="-122"/>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1899499" y="6075952"/>
                <a:ext cx="3546813" cy="507831"/>
              </a:xfrm>
              <a:prstGeom prst="rect">
                <a:avLst/>
              </a:prstGeom>
              <a:blipFill rotWithShape="1">
                <a:blip r:embed="rId8"/>
                <a:stretch>
                  <a:fillRect l="-1549" b="-10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6880994" y="6217209"/>
                <a:ext cx="3803048" cy="507831"/>
              </a:xfrm>
              <a:prstGeom prst="rect">
                <a:avLst/>
              </a:prstGeom>
              <a:noFill/>
            </p:spPr>
            <p:txBody>
              <a:bodyPr wrap="square" rtlCol="0">
                <a:spAutoFit/>
              </a:bodyPr>
              <a:lstStyle/>
              <a:p>
                <a:pPr defTabSz="540000">
                  <a:lnSpc>
                    <a:spcPct val="150000"/>
                  </a:lnSpc>
                  <a:buClr>
                    <a:srgbClr val="235EB8"/>
                  </a:buClr>
                  <a:buSzPct val="85000"/>
                </a:pPr>
                <a:r>
                  <a:rPr lang="zh-CN" altLang="zh-CN" dirty="0"/>
                  <a:t>（</a:t>
                </a:r>
                <a:r>
                  <a:rPr lang="en-US" altLang="zh-CN" dirty="0"/>
                  <a:t>b</a:t>
                </a:r>
                <a:r>
                  <a:rPr lang="zh-CN" altLang="zh-CN" dirty="0"/>
                  <a:t>）</a:t>
                </a:r>
                <a14:m>
                  <m:oMath xmlns:m="http://schemas.openxmlformats.org/officeDocument/2006/math">
                    <m:r>
                      <m:rPr>
                        <m:sty m:val="p"/>
                      </m:rPr>
                      <a:rPr lang="en-US" altLang="zh-CN">
                        <a:latin typeface="Cambria Math" panose="02040503050406030204" pitchFamily="18" charset="0"/>
                      </a:rPr>
                      <m:t>F</m:t>
                    </m:r>
                    <m:r>
                      <a:rPr lang="en-US" altLang="zh-CN">
                        <a:latin typeface="Cambria Math" panose="02040503050406030204" pitchFamily="18" charset="0"/>
                      </a:rPr>
                      <m:t>=(</m:t>
                    </m:r>
                    <m:acc>
                      <m:accPr>
                        <m:chr m:val="̅"/>
                        <m:ctrlPr>
                          <a:rPr lang="zh-CN" altLang="zh-CN" i="1">
                            <a:latin typeface="Cambria Math"/>
                          </a:rPr>
                        </m:ctrlPr>
                      </m:accPr>
                      <m:e>
                        <m:r>
                          <m:rPr>
                            <m:sty m:val="p"/>
                          </m:rPr>
                          <a:rPr lang="en-US" altLang="zh-CN">
                            <a:latin typeface="Cambria Math" panose="02040503050406030204" pitchFamily="18" charset="0"/>
                          </a:rPr>
                          <m:t>X</m:t>
                        </m:r>
                      </m:e>
                    </m:acc>
                    <m:r>
                      <a:rPr lang="en-US" altLang="zh-CN">
                        <a:latin typeface="Cambria Math" panose="02040503050406030204" pitchFamily="18" charset="0"/>
                      </a:rPr>
                      <m:t>+</m:t>
                    </m:r>
                    <m:r>
                      <m:rPr>
                        <m:sty m:val="p"/>
                      </m:rPr>
                      <a:rPr lang="en-US" altLang="zh-CN">
                        <a:latin typeface="Cambria Math" panose="02040503050406030204" pitchFamily="18" charset="0"/>
                      </a:rPr>
                      <m:t>Y</m:t>
                    </m:r>
                    <m:r>
                      <a:rPr lang="en-US" altLang="zh-CN">
                        <a:latin typeface="Cambria Math" panose="02040503050406030204" pitchFamily="18" charset="0"/>
                      </a:rPr>
                      <m:t>)(</m:t>
                    </m:r>
                    <m:acc>
                      <m:accPr>
                        <m:chr m:val="̅"/>
                        <m:ctrlPr>
                          <a:rPr lang="zh-CN" altLang="zh-CN" i="1">
                            <a:latin typeface="Cambria Math"/>
                          </a:rPr>
                        </m:ctrlPr>
                      </m:accPr>
                      <m:e>
                        <m:r>
                          <m:rPr>
                            <m:sty m:val="p"/>
                          </m:rPr>
                          <a:rPr lang="en-US" altLang="zh-CN">
                            <a:latin typeface="Cambria Math" panose="02040503050406030204" pitchFamily="18" charset="0"/>
                          </a:rPr>
                          <m:t>Y</m:t>
                        </m:r>
                      </m:e>
                    </m:acc>
                    <m:r>
                      <a:rPr lang="en-US" altLang="zh-CN" i="1">
                        <a:latin typeface="Cambria Math" panose="02040503050406030204" pitchFamily="18" charset="0"/>
                      </a:rPr>
                      <m:t>+ </m:t>
                    </m:r>
                    <m:acc>
                      <m:accPr>
                        <m:chr m:val="̅"/>
                        <m:ctrlPr>
                          <a:rPr lang="zh-CN" altLang="zh-CN" i="1">
                            <a:latin typeface="Cambria Math"/>
                          </a:rPr>
                        </m:ctrlPr>
                      </m:accPr>
                      <m:e>
                        <m:r>
                          <m:rPr>
                            <m:sty m:val="p"/>
                          </m:rPr>
                          <a:rPr lang="en-US" altLang="zh-CN">
                            <a:latin typeface="Cambria Math" panose="02040503050406030204" pitchFamily="18" charset="0"/>
                          </a:rPr>
                          <m:t>Z</m:t>
                        </m:r>
                      </m:e>
                    </m:acc>
                    <m:r>
                      <a:rPr lang="en-US" altLang="zh-CN" i="1">
                        <a:latin typeface="Cambria Math" panose="02040503050406030204" pitchFamily="18" charset="0"/>
                      </a:rPr>
                      <m:t>)</m:t>
                    </m:r>
                  </m:oMath>
                </a14:m>
                <a:r>
                  <a:rPr lang="zh-CN" altLang="zh-CN" dirty="0"/>
                  <a:t>的卡诺图</a:t>
                </a:r>
                <a:endParaRPr lang="zh-CN" altLang="en-US" b="1" dirty="0">
                  <a:latin typeface="微软雅黑" panose="020B0503020204020204" pitchFamily="34" charset="-122"/>
                  <a:ea typeface="微软雅黑" panose="020B0503020204020204" pitchFamily="34"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6880994" y="6217209"/>
                <a:ext cx="3803048" cy="507831"/>
              </a:xfrm>
              <a:prstGeom prst="rect">
                <a:avLst/>
              </a:prstGeom>
              <a:blipFill rotWithShape="1">
                <a:blip r:embed="rId9"/>
                <a:stretch>
                  <a:fillRect l="-1442" b="-10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5"/>
              <p:cNvSpPr txBox="1"/>
              <p:nvPr/>
            </p:nvSpPr>
            <p:spPr>
              <a:xfrm>
                <a:off x="290946" y="1073286"/>
                <a:ext cx="11526982" cy="2400657"/>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a</a:t>
                </a:r>
                <a:r>
                  <a:rPr lang="zh-CN" altLang="en-US" sz="2000" b="1" dirty="0" smtClean="0">
                    <a:latin typeface="微软雅黑" panose="020B0503020204020204" pitchFamily="34" charset="-122"/>
                    <a:ea typeface="微软雅黑" panose="020B0503020204020204" pitchFamily="34" charset="-122"/>
                  </a:rPr>
                  <a:t>）：</a:t>
                </a:r>
                <a14:m>
                  <m:oMath xmlns:m="http://schemas.openxmlformats.org/officeDocument/2006/math">
                    <m:acc>
                      <m:accPr>
                        <m:chr m:val="̅"/>
                        <m:ctrlPr>
                          <a:rPr lang="zh-CN" altLang="en-US" sz="2000" b="1" i="1" smtClean="0">
                            <a:latin typeface="Cambria Math"/>
                            <a:ea typeface="微软雅黑" panose="020B0503020204020204" pitchFamily="34" charset="-122"/>
                          </a:rPr>
                        </m:ctrlPr>
                      </m:accPr>
                      <m:e>
                        <m:r>
                          <m:rPr>
                            <m:sty m:val="p"/>
                          </m:rPr>
                          <a:rPr lang="en-US" altLang="zh-CN" sz="2000" b="1" i="1">
                            <a:latin typeface="Cambria Math" panose="02040503050406030204" pitchFamily="18" charset="0"/>
                            <a:ea typeface="微软雅黑" panose="020B0503020204020204" pitchFamily="34" charset="-122"/>
                          </a:rPr>
                          <m:t>X</m:t>
                        </m:r>
                      </m:e>
                    </m:acc>
                    <m:r>
                      <a:rPr lang="en-US" altLang="zh-CN" sz="2000" b="1" i="1" smtClean="0">
                        <a:latin typeface="Cambria Math" panose="02040503050406030204" pitchFamily="18" charset="0"/>
                        <a:ea typeface="微软雅黑" panose="020B0503020204020204" pitchFamily="34" charset="-122"/>
                      </a:rPr>
                      <m:t>𝒀</m:t>
                    </m:r>
                  </m:oMath>
                </a14:m>
                <a:r>
                  <a:rPr lang="zh-CN" altLang="en-US" sz="2000" b="1" dirty="0">
                    <a:latin typeface="微软雅黑" panose="020B0503020204020204" pitchFamily="34" charset="-122"/>
                    <a:ea typeface="微软雅黑" panose="020B0503020204020204" pitchFamily="34" charset="-122"/>
                  </a:rPr>
                  <a:t>卡诺</a:t>
                </a:r>
                <a:r>
                  <a:rPr lang="zh-CN" altLang="en-US" sz="2000" b="1" dirty="0" smtClean="0">
                    <a:latin typeface="微软雅黑" panose="020B0503020204020204" pitchFamily="34" charset="-122"/>
                    <a:ea typeface="微软雅黑" panose="020B0503020204020204" pitchFamily="34" charset="-122"/>
                  </a:rPr>
                  <a:t>圈    和    </a:t>
                </a:r>
                <a14:m>
                  <m:oMath xmlns:m="http://schemas.openxmlformats.org/officeDocument/2006/math">
                    <m:acc>
                      <m:accPr>
                        <m:chr m:val="̅"/>
                        <m:ctrlPr>
                          <a:rPr lang="zh-CN" altLang="en-US" sz="2000" b="1" i="1" smtClean="0">
                            <a:latin typeface="Cambria Math"/>
                            <a:ea typeface="微软雅黑" panose="020B0503020204020204" pitchFamily="34" charset="-122"/>
                          </a:rPr>
                        </m:ctrlPr>
                      </m:accPr>
                      <m:e>
                        <m:r>
                          <m:rPr>
                            <m:sty m:val="p"/>
                          </m:rPr>
                          <a:rPr lang="en-US" altLang="zh-CN" sz="2000" b="1" i="1">
                            <a:latin typeface="Cambria Math" panose="02040503050406030204" pitchFamily="18" charset="0"/>
                            <a:ea typeface="微软雅黑" panose="020B0503020204020204" pitchFamily="34" charset="-122"/>
                          </a:rPr>
                          <m:t>Y</m:t>
                        </m:r>
                      </m:e>
                    </m:acc>
                    <m:acc>
                      <m:accPr>
                        <m:chr m:val="̅"/>
                        <m:ctrlPr>
                          <a:rPr lang="zh-CN" altLang="en-US" sz="2000" b="1" i="1" smtClean="0">
                            <a:latin typeface="Cambria Math"/>
                            <a:ea typeface="微软雅黑" panose="020B0503020204020204" pitchFamily="34" charset="-122"/>
                          </a:rPr>
                        </m:ctrlPr>
                      </m:accPr>
                      <m:e>
                        <m:r>
                          <a:rPr lang="en-US" altLang="zh-CN" sz="2000" b="1" i="1" smtClean="0">
                            <a:latin typeface="Cambria Math" panose="02040503050406030204" pitchFamily="18" charset="0"/>
                            <a:ea typeface="微软雅黑" panose="020B0503020204020204" pitchFamily="34" charset="-122"/>
                          </a:rPr>
                          <m:t>𝒁</m:t>
                        </m:r>
                      </m:e>
                    </m:acc>
                  </m:oMath>
                </a14:m>
                <a:r>
                  <a:rPr lang="zh-CN" altLang="en-US" sz="2000" b="1" dirty="0">
                    <a:latin typeface="微软雅黑" panose="020B0503020204020204" pitchFamily="34" charset="-122"/>
                    <a:ea typeface="微软雅黑" panose="020B0503020204020204" pitchFamily="34" charset="-122"/>
                  </a:rPr>
                  <a:t>卡诺圈相切，且没有其他卡诺圈覆盖其相切部分（</a:t>
                </a:r>
                <a:r>
                  <a:rPr lang="en-US" altLang="zh-CN" sz="2000" b="1" dirty="0">
                    <a:latin typeface="微软雅黑" panose="020B0503020204020204" pitchFamily="34" charset="-122"/>
                    <a:ea typeface="微软雅黑" panose="020B0503020204020204" pitchFamily="34" charset="-122"/>
                  </a:rPr>
                  <a:t>XYZ=000</a:t>
                </a:r>
                <a:r>
                  <a:rPr lang="zh-CN" altLang="en-US" sz="2000" b="1" dirty="0">
                    <a:latin typeface="微软雅黑" panose="020B0503020204020204" pitchFamily="34" charset="-122"/>
                    <a:ea typeface="微软雅黑" panose="020B0503020204020204" pitchFamily="34" charset="-122"/>
                  </a:rPr>
                  <a:t>的格子及</a:t>
                </a:r>
                <a:r>
                  <a:rPr lang="en-US" altLang="zh-CN" sz="2000" b="1" dirty="0">
                    <a:latin typeface="微软雅黑" panose="020B0503020204020204" pitchFamily="34" charset="-122"/>
                    <a:ea typeface="微软雅黑" panose="020B0503020204020204" pitchFamily="34" charset="-122"/>
                  </a:rPr>
                  <a:t>XYZ=010</a:t>
                </a:r>
                <a:r>
                  <a:rPr lang="zh-CN" altLang="en-US" sz="2000" b="1" dirty="0">
                    <a:latin typeface="微软雅黑" panose="020B0503020204020204" pitchFamily="34" charset="-122"/>
                    <a:ea typeface="微软雅黑" panose="020B0503020204020204" pitchFamily="34" charset="-122"/>
                  </a:rPr>
                  <a:t>的格子），因此</a:t>
                </a:r>
                <a:r>
                  <a:rPr lang="en-US" altLang="zh-CN" sz="2000" b="1" dirty="0">
                    <a:latin typeface="微软雅黑" panose="020B0503020204020204" pitchFamily="34" charset="-122"/>
                    <a:ea typeface="微软雅黑" panose="020B0503020204020204" pitchFamily="34" charset="-122"/>
                  </a:rPr>
                  <a:t>Y</a:t>
                </a:r>
                <a:r>
                  <a:rPr lang="zh-CN" altLang="en-US" sz="2000" b="1" dirty="0">
                    <a:latin typeface="微软雅黑" panose="020B0503020204020204" pitchFamily="34" charset="-122"/>
                    <a:ea typeface="微软雅黑" panose="020B0503020204020204" pitchFamily="34" charset="-122"/>
                  </a:rPr>
                  <a:t>会在从</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变为</a:t>
                </a:r>
                <a:r>
                  <a:rPr lang="en-US" altLang="zh-CN" sz="2000" b="1" dirty="0">
                    <a:latin typeface="微软雅黑" panose="020B0503020204020204" pitchFamily="34" charset="-122"/>
                    <a:ea typeface="微软雅黑" panose="020B0503020204020204" pitchFamily="34" charset="-122"/>
                  </a:rPr>
                  <a:t>0</a:t>
                </a:r>
                <a:r>
                  <a:rPr lang="zh-CN" altLang="en-US" sz="2000" b="1" dirty="0">
                    <a:latin typeface="微软雅黑" panose="020B0503020204020204" pitchFamily="34" charset="-122"/>
                    <a:ea typeface="微软雅黑" panose="020B0503020204020204" pitchFamily="34" charset="-122"/>
                  </a:rPr>
                  <a:t>时</a:t>
                </a:r>
                <a:r>
                  <a:rPr lang="en-US" altLang="zh-CN" sz="2000" b="1" dirty="0">
                    <a:latin typeface="微软雅黑" panose="020B0503020204020204" pitchFamily="34" charset="-122"/>
                    <a:ea typeface="微软雅黑" panose="020B0503020204020204" pitchFamily="34" charset="-122"/>
                  </a:rPr>
                  <a:t>F</a:t>
                </a:r>
                <a:r>
                  <a:rPr lang="zh-CN" altLang="en-US" sz="2000" b="1" dirty="0">
                    <a:latin typeface="微软雅黑" panose="020B0503020204020204" pitchFamily="34" charset="-122"/>
                    <a:ea typeface="微软雅黑" panose="020B0503020204020204" pitchFamily="34" charset="-122"/>
                  </a:rPr>
                  <a:t>产生暂时的</a:t>
                </a:r>
                <a:r>
                  <a:rPr lang="en-US" altLang="zh-CN" sz="2000" b="1" dirty="0">
                    <a:latin typeface="微软雅黑" panose="020B0503020204020204" pitchFamily="34" charset="-122"/>
                    <a:ea typeface="微软雅黑" panose="020B0503020204020204" pitchFamily="34" charset="-122"/>
                  </a:rPr>
                  <a:t>0</a:t>
                </a:r>
                <a:r>
                  <a:rPr lang="zh-CN" altLang="en-US" sz="2000" b="1" dirty="0">
                    <a:latin typeface="微软雅黑" panose="020B0503020204020204" pitchFamily="34" charset="-122"/>
                    <a:ea typeface="微软雅黑" panose="020B0503020204020204" pitchFamily="34" charset="-122"/>
                  </a:rPr>
                  <a:t>尖峰。换句话说，输出</a:t>
                </a:r>
                <a:r>
                  <a:rPr lang="en-US" altLang="zh-CN" sz="2000" b="1" dirty="0">
                    <a:latin typeface="微软雅黑" panose="020B0503020204020204" pitchFamily="34" charset="-122"/>
                    <a:ea typeface="微软雅黑" panose="020B0503020204020204" pitchFamily="34" charset="-122"/>
                  </a:rPr>
                  <a:t>F</a:t>
                </a:r>
                <a:r>
                  <a:rPr lang="zh-CN" altLang="en-US" sz="2000" b="1" dirty="0">
                    <a:latin typeface="微软雅黑" panose="020B0503020204020204" pitchFamily="34" charset="-122"/>
                    <a:ea typeface="微软雅黑" panose="020B0503020204020204" pitchFamily="34" charset="-122"/>
                  </a:rPr>
                  <a:t>从格子</a:t>
                </a:r>
                <a:r>
                  <a:rPr lang="en-US" altLang="zh-CN" sz="2000" b="1" dirty="0">
                    <a:latin typeface="微软雅黑" panose="020B0503020204020204" pitchFamily="34" charset="-122"/>
                    <a:ea typeface="微软雅黑" panose="020B0503020204020204" pitchFamily="34" charset="-122"/>
                  </a:rPr>
                  <a:t>010</a:t>
                </a:r>
                <a:r>
                  <a:rPr lang="zh-CN" altLang="en-US" sz="2000" b="1" dirty="0">
                    <a:latin typeface="微软雅黑" panose="020B0503020204020204" pitchFamily="34" charset="-122"/>
                    <a:ea typeface="微软雅黑" panose="020B0503020204020204" pitchFamily="34" charset="-122"/>
                  </a:rPr>
                  <a:t>跳到格子</a:t>
                </a:r>
                <a:r>
                  <a:rPr lang="en-US" altLang="zh-CN" sz="2000" b="1" dirty="0">
                    <a:latin typeface="微软雅黑" panose="020B0503020204020204" pitchFamily="34" charset="-122"/>
                    <a:ea typeface="微软雅黑" panose="020B0503020204020204" pitchFamily="34" charset="-122"/>
                  </a:rPr>
                  <a:t>000</a:t>
                </a:r>
                <a:r>
                  <a:rPr lang="zh-CN" altLang="en-US" sz="2000" b="1" dirty="0">
                    <a:latin typeface="微软雅黑" panose="020B0503020204020204" pitchFamily="34" charset="-122"/>
                    <a:ea typeface="微软雅黑" panose="020B0503020204020204" pitchFamily="34" charset="-122"/>
                  </a:rPr>
                  <a:t>时</a:t>
                </a:r>
                <a:r>
                  <a:rPr lang="zh-CN" altLang="en-US" sz="2000" b="1" dirty="0" smtClean="0">
                    <a:latin typeface="微软雅黑" panose="020B0503020204020204" pitchFamily="34" charset="-122"/>
                    <a:ea typeface="微软雅黑" panose="020B0503020204020204" pitchFamily="34" charset="-122"/>
                  </a:rPr>
                  <a:t>，</a:t>
                </a:r>
                <a:r>
                  <a:rPr lang="zh-CN" altLang="en-US" sz="2000" b="1" dirty="0">
                    <a:ea typeface="微软雅黑" panose="020B0503020204020204" pitchFamily="34" charset="-122"/>
                  </a:rPr>
                  <a:t> </a:t>
                </a:r>
                <a14:m>
                  <m:oMath xmlns:m="http://schemas.openxmlformats.org/officeDocument/2006/math">
                    <m:acc>
                      <m:accPr>
                        <m:chr m:val="̅"/>
                        <m:ctrlPr>
                          <a:rPr lang="zh-CN" altLang="en-US" sz="2000" b="1" i="1">
                            <a:latin typeface="Cambria Math"/>
                            <a:ea typeface="微软雅黑" panose="020B0503020204020204" pitchFamily="34" charset="-122"/>
                          </a:rPr>
                        </m:ctrlPr>
                      </m:accPr>
                      <m:e>
                        <m:r>
                          <m:rPr>
                            <m:sty m:val="p"/>
                          </m:rPr>
                          <a:rPr lang="en-US" altLang="zh-CN" sz="2000" b="1" i="1">
                            <a:latin typeface="Cambria Math" panose="02040503050406030204" pitchFamily="18" charset="0"/>
                            <a:ea typeface="微软雅黑" panose="020B0503020204020204" pitchFamily="34" charset="-122"/>
                          </a:rPr>
                          <m:t>X</m:t>
                        </m:r>
                      </m:e>
                    </m:acc>
                    <m:r>
                      <a:rPr lang="en-US" altLang="zh-CN" sz="2000" b="1" i="1">
                        <a:latin typeface="Cambria Math" panose="02040503050406030204" pitchFamily="18" charset="0"/>
                        <a:ea typeface="微软雅黑" panose="020B0503020204020204" pitchFamily="34" charset="-122"/>
                      </a:rPr>
                      <m:t>𝒀</m:t>
                    </m:r>
                  </m:oMath>
                </a14:m>
                <a:r>
                  <a:rPr lang="zh-CN" altLang="en-US" sz="2000" b="1" dirty="0" smtClean="0">
                    <a:latin typeface="微软雅黑" panose="020B0503020204020204" pitchFamily="34" charset="-122"/>
                    <a:ea typeface="微软雅黑" panose="020B0503020204020204" pitchFamily="34" charset="-122"/>
                  </a:rPr>
                  <a:t>和</a:t>
                </a:r>
                <a14:m>
                  <m:oMath xmlns:m="http://schemas.openxmlformats.org/officeDocument/2006/math">
                    <m:acc>
                      <m:accPr>
                        <m:chr m:val="̅"/>
                        <m:ctrlPr>
                          <a:rPr lang="zh-CN" altLang="en-US" sz="2000" b="1" i="1">
                            <a:latin typeface="Cambria Math"/>
                            <a:ea typeface="微软雅黑" panose="020B0503020204020204" pitchFamily="34" charset="-122"/>
                          </a:rPr>
                        </m:ctrlPr>
                      </m:accPr>
                      <m:e>
                        <m:r>
                          <m:rPr>
                            <m:sty m:val="p"/>
                          </m:rPr>
                          <a:rPr lang="en-US" altLang="zh-CN" sz="2000" b="1" i="1">
                            <a:latin typeface="Cambria Math" panose="02040503050406030204" pitchFamily="18" charset="0"/>
                            <a:ea typeface="微软雅黑" panose="020B0503020204020204" pitchFamily="34" charset="-122"/>
                          </a:rPr>
                          <m:t>Y</m:t>
                        </m:r>
                      </m:e>
                    </m:acc>
                    <m:acc>
                      <m:accPr>
                        <m:chr m:val="̅"/>
                        <m:ctrlPr>
                          <a:rPr lang="zh-CN" altLang="en-US" sz="2000" b="1" i="1">
                            <a:latin typeface="Cambria Math"/>
                            <a:ea typeface="微软雅黑" panose="020B0503020204020204" pitchFamily="34" charset="-122"/>
                          </a:rPr>
                        </m:ctrlPr>
                      </m:accPr>
                      <m:e>
                        <m:r>
                          <a:rPr lang="en-US" altLang="zh-CN" sz="2000" b="1" i="1">
                            <a:latin typeface="Cambria Math" panose="02040503050406030204" pitchFamily="18" charset="0"/>
                            <a:ea typeface="微软雅黑" panose="020B0503020204020204" pitchFamily="34" charset="-122"/>
                          </a:rPr>
                          <m:t>𝒁</m:t>
                        </m:r>
                      </m:e>
                    </m:acc>
                  </m:oMath>
                </a14:m>
                <a:r>
                  <a:rPr lang="zh-CN" altLang="en-US" sz="2000" b="1" dirty="0" smtClean="0">
                    <a:latin typeface="微软雅黑" panose="020B0503020204020204" pitchFamily="34" charset="-122"/>
                    <a:ea typeface="微软雅黑" panose="020B0503020204020204" pitchFamily="34" charset="-122"/>
                  </a:rPr>
                  <a:t>两</a:t>
                </a:r>
                <a:r>
                  <a:rPr lang="zh-CN" altLang="en-US" sz="2000" b="1" dirty="0">
                    <a:latin typeface="微软雅黑" panose="020B0503020204020204" pitchFamily="34" charset="-122"/>
                    <a:ea typeface="微软雅黑" panose="020B0503020204020204" pitchFamily="34" charset="-122"/>
                  </a:rPr>
                  <a:t>个卡诺圈都暂时输出为</a:t>
                </a:r>
                <a:r>
                  <a:rPr lang="en-US" altLang="zh-CN" sz="2000" b="1" dirty="0">
                    <a:latin typeface="微软雅黑" panose="020B0503020204020204" pitchFamily="34" charset="-122"/>
                    <a:ea typeface="微软雅黑" panose="020B0503020204020204" pitchFamily="34" charset="-122"/>
                  </a:rPr>
                  <a:t>0</a:t>
                </a:r>
                <a:r>
                  <a:rPr lang="zh-CN" altLang="en-US" sz="2000" b="1" dirty="0">
                    <a:latin typeface="微软雅黑" panose="020B0503020204020204" pitchFamily="34" charset="-122"/>
                    <a:ea typeface="微软雅黑" panose="020B0503020204020204" pitchFamily="34" charset="-122"/>
                  </a:rPr>
                  <a:t>，就发生了</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型静态险象</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en-US"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b</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a:t>
                </a:r>
                <a14:m>
                  <m:oMath xmlns:m="http://schemas.openxmlformats.org/officeDocument/2006/math">
                    <m:acc>
                      <m:accPr>
                        <m:chr m:val="̅"/>
                        <m:ctrlPr>
                          <a:rPr lang="zh-CN" altLang="en-US" sz="2000" b="1" i="1">
                            <a:latin typeface="Cambria Math"/>
                            <a:ea typeface="微软雅黑" panose="020B0503020204020204" pitchFamily="34" charset="-122"/>
                          </a:rPr>
                        </m:ctrlPr>
                      </m:accPr>
                      <m:e>
                        <m:r>
                          <m:rPr>
                            <m:sty m:val="p"/>
                          </m:rPr>
                          <a:rPr lang="en-US" altLang="zh-CN" sz="2000" b="1" i="1">
                            <a:latin typeface="Cambria Math" panose="02040503050406030204" pitchFamily="18" charset="0"/>
                            <a:ea typeface="微软雅黑" panose="020B0503020204020204" pitchFamily="34" charset="-122"/>
                          </a:rPr>
                          <m:t>X</m:t>
                        </m:r>
                      </m:e>
                    </m:acc>
                    <m:r>
                      <a:rPr lang="en-US" altLang="zh-CN" sz="2000" b="1" i="1">
                        <a:latin typeface="Cambria Math" panose="02040503050406030204" pitchFamily="18" charset="0"/>
                        <a:ea typeface="微软雅黑" panose="020B0503020204020204" pitchFamily="34" charset="-122"/>
                      </a:rPr>
                      <m:t> </m:t>
                    </m:r>
                  </m:oMath>
                </a14:m>
                <a:r>
                  <a:rPr lang="en-US" altLang="zh-CN" sz="2000" b="1" dirty="0" smtClean="0">
                    <a:latin typeface="微软雅黑" panose="020B0503020204020204" pitchFamily="34" charset="-122"/>
                    <a:ea typeface="微软雅黑" panose="020B0503020204020204" pitchFamily="34" charset="-122"/>
                  </a:rPr>
                  <a:t>+Y</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a:t>
                </a:r>
                <a14:m>
                  <m:oMath xmlns:m="http://schemas.openxmlformats.org/officeDocument/2006/math">
                    <m:acc>
                      <m:accPr>
                        <m:chr m:val="̅"/>
                        <m:ctrlPr>
                          <a:rPr lang="zh-CN" altLang="en-US" sz="2000" b="1" i="1">
                            <a:latin typeface="Cambria Math"/>
                            <a:ea typeface="微软雅黑" panose="020B0503020204020204" pitchFamily="34" charset="-122"/>
                          </a:rPr>
                        </m:ctrlPr>
                      </m:accPr>
                      <m:e>
                        <m:r>
                          <m:rPr>
                            <m:sty m:val="p"/>
                          </m:rPr>
                          <a:rPr lang="en-US" altLang="zh-CN" sz="2000" b="1" i="1">
                            <a:latin typeface="Cambria Math" panose="02040503050406030204" pitchFamily="18" charset="0"/>
                            <a:ea typeface="微软雅黑" panose="020B0503020204020204" pitchFamily="34" charset="-122"/>
                          </a:rPr>
                          <m:t>Y</m:t>
                        </m:r>
                      </m:e>
                    </m:acc>
                    <m:r>
                      <a:rPr lang="en-US" altLang="zh-CN" sz="2000" b="1" i="1" smtClean="0">
                        <a:latin typeface="Cambria Math" panose="02040503050406030204" pitchFamily="18" charset="0"/>
                        <a:ea typeface="微软雅黑" panose="020B0503020204020204" pitchFamily="34" charset="-122"/>
                      </a:rPr>
                      <m:t>+</m:t>
                    </m:r>
                    <m:acc>
                      <m:accPr>
                        <m:chr m:val="̅"/>
                        <m:ctrlPr>
                          <a:rPr lang="zh-CN" altLang="en-US" sz="2000" b="1" i="1">
                            <a:latin typeface="Cambria Math"/>
                            <a:ea typeface="微软雅黑" panose="020B0503020204020204" pitchFamily="34" charset="-122"/>
                          </a:rPr>
                        </m:ctrlPr>
                      </m:accPr>
                      <m:e>
                        <m:r>
                          <a:rPr lang="en-US" altLang="zh-CN" sz="2000" b="1" i="1">
                            <a:latin typeface="Cambria Math" panose="02040503050406030204" pitchFamily="18" charset="0"/>
                            <a:ea typeface="微软雅黑" panose="020B0503020204020204" pitchFamily="34" charset="-122"/>
                          </a:rPr>
                          <m:t>𝒁</m:t>
                        </m:r>
                      </m:e>
                    </m:acc>
                  </m:oMath>
                </a14:m>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卡诺圈相切，相切处为格子</a:t>
                </a:r>
                <a:r>
                  <a:rPr lang="en-US" altLang="zh-CN" sz="2000" b="1" dirty="0">
                    <a:latin typeface="微软雅黑" panose="020B0503020204020204" pitchFamily="34" charset="-122"/>
                    <a:ea typeface="微软雅黑" panose="020B0503020204020204" pitchFamily="34" charset="-122"/>
                  </a:rPr>
                  <a:t>XYZ=101</a:t>
                </a:r>
                <a:r>
                  <a:rPr lang="zh-CN" altLang="en-US" sz="2000" b="1" dirty="0">
                    <a:latin typeface="微软雅黑" panose="020B0503020204020204" pitchFamily="34" charset="-122"/>
                    <a:ea typeface="微软雅黑" panose="020B0503020204020204" pitchFamily="34" charset="-122"/>
                  </a:rPr>
                  <a:t>和</a:t>
                </a:r>
                <a:r>
                  <a:rPr lang="en-US" altLang="zh-CN" sz="2000" b="1" dirty="0">
                    <a:latin typeface="微软雅黑" panose="020B0503020204020204" pitchFamily="34" charset="-122"/>
                    <a:ea typeface="微软雅黑" panose="020B0503020204020204" pitchFamily="34" charset="-122"/>
                  </a:rPr>
                  <a:t>XYZ=111</a:t>
                </a:r>
                <a:r>
                  <a:rPr lang="zh-CN" altLang="en-US" sz="2000" b="1" dirty="0">
                    <a:latin typeface="微软雅黑" panose="020B0503020204020204" pitchFamily="34" charset="-122"/>
                    <a:ea typeface="微软雅黑" panose="020B0503020204020204" pitchFamily="34" charset="-122"/>
                  </a:rPr>
                  <a:t>，这两个格子并没有被其他卡诺圈覆盖，因此，当</a:t>
                </a:r>
                <a:r>
                  <a:rPr lang="en-US" altLang="zh-CN" sz="2000" b="1" dirty="0">
                    <a:latin typeface="微软雅黑" panose="020B0503020204020204" pitchFamily="34" charset="-122"/>
                    <a:ea typeface="微软雅黑" panose="020B0503020204020204" pitchFamily="34" charset="-122"/>
                  </a:rPr>
                  <a:t>Y</a:t>
                </a:r>
                <a:r>
                  <a:rPr lang="zh-CN" altLang="en-US" sz="2000" b="1" dirty="0">
                    <a:latin typeface="微软雅黑" panose="020B0503020204020204" pitchFamily="34" charset="-122"/>
                    <a:ea typeface="微软雅黑" panose="020B0503020204020204" pitchFamily="34" charset="-122"/>
                  </a:rPr>
                  <a:t>发生从</a:t>
                </a:r>
                <a:r>
                  <a:rPr lang="en-US" altLang="zh-CN" sz="2000" b="1" dirty="0">
                    <a:latin typeface="微软雅黑" panose="020B0503020204020204" pitchFamily="34" charset="-122"/>
                    <a:ea typeface="微软雅黑" panose="020B0503020204020204" pitchFamily="34" charset="-122"/>
                  </a:rPr>
                  <a:t>0</a:t>
                </a:r>
                <a:r>
                  <a:rPr lang="zh-CN" altLang="en-US" sz="2000" b="1" dirty="0">
                    <a:latin typeface="微软雅黑" panose="020B0503020204020204" pitchFamily="34" charset="-122"/>
                    <a:ea typeface="微软雅黑" panose="020B0503020204020204" pitchFamily="34" charset="-122"/>
                  </a:rPr>
                  <a:t>到</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的变化时，会发生</a:t>
                </a:r>
                <a:r>
                  <a:rPr lang="en-US" altLang="zh-CN" sz="2000" b="1" dirty="0">
                    <a:latin typeface="微软雅黑" panose="020B0503020204020204" pitchFamily="34" charset="-122"/>
                    <a:ea typeface="微软雅黑" panose="020B0503020204020204" pitchFamily="34" charset="-122"/>
                  </a:rPr>
                  <a:t>0</a:t>
                </a:r>
                <a:r>
                  <a:rPr lang="zh-CN" altLang="en-US" sz="2000" b="1" dirty="0">
                    <a:latin typeface="微软雅黑" panose="020B0503020204020204" pitchFamily="34" charset="-122"/>
                    <a:ea typeface="微软雅黑" panose="020B0503020204020204" pitchFamily="34" charset="-122"/>
                  </a:rPr>
                  <a:t>型静态险象。</a:t>
                </a:r>
              </a:p>
            </p:txBody>
          </p:sp>
        </mc:Choice>
        <mc:Fallback xmlns="">
          <p:sp>
            <p:nvSpPr>
              <p:cNvPr id="21" name="文本框 5"/>
              <p:cNvSpPr txBox="1">
                <a:spLocks noRot="1" noChangeAspect="1" noMove="1" noResize="1" noEditPoints="1" noAdjustHandles="1" noChangeArrowheads="1" noChangeShapeType="1" noTextEdit="1"/>
              </p:cNvSpPr>
              <p:nvPr/>
            </p:nvSpPr>
            <p:spPr>
              <a:xfrm>
                <a:off x="290946" y="1073286"/>
                <a:ext cx="11526982" cy="2400657"/>
              </a:xfrm>
              <a:prstGeom prst="rect">
                <a:avLst/>
              </a:prstGeom>
              <a:blipFill rotWithShape="1">
                <a:blip r:embed="rId10"/>
                <a:stretch>
                  <a:fillRect l="-476" r="-212" b="-12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349231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a:t>
            </a:fld>
            <a:endParaRPr lang="zh-CN" altLang="en-US"/>
          </a:p>
        </p:txBody>
      </p:sp>
      <p:sp>
        <p:nvSpPr>
          <p:cNvPr id="6" name="文本框 5"/>
          <p:cNvSpPr txBox="1"/>
          <p:nvPr/>
        </p:nvSpPr>
        <p:spPr>
          <a:xfrm>
            <a:off x="750771" y="1073286"/>
            <a:ext cx="10799546" cy="4524315"/>
          </a:xfrm>
          <a:prstGeom prst="rect">
            <a:avLst/>
          </a:prstGeom>
          <a:noFill/>
        </p:spPr>
        <p:txBody>
          <a:bodyPr wrap="square" rtlCol="0">
            <a:spAutoFit/>
          </a:bodyPr>
          <a:lstStyle/>
          <a:p>
            <a:pPr marL="342900" indent="-342900" defTabSz="540000">
              <a:lnSpc>
                <a:spcPct val="150000"/>
              </a:lnSpc>
              <a:buClr>
                <a:srgbClr val="235EB8"/>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按照</a:t>
            </a:r>
            <a:r>
              <a:rPr lang="zh-CN" altLang="en-US" sz="2400" b="1" dirty="0">
                <a:latin typeface="微软雅黑" panose="020B0503020204020204" pitchFamily="34" charset="-122"/>
                <a:ea typeface="微软雅黑" panose="020B0503020204020204" pitchFamily="34" charset="-122"/>
              </a:rPr>
              <a:t>输入和输出之间的依赖</a:t>
            </a:r>
            <a:r>
              <a:rPr lang="zh-CN" altLang="en-US" sz="2400" b="1" dirty="0" smtClean="0">
                <a:latin typeface="微软雅黑" panose="020B0503020204020204" pitchFamily="34" charset="-122"/>
                <a:ea typeface="微软雅黑" panose="020B0503020204020204" pitchFamily="34" charset="-122"/>
              </a:rPr>
              <a:t>关系，可分为：</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组合逻辑电路</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时序逻辑电路</a:t>
            </a:r>
            <a:endParaRPr lang="zh-CN" altLang="en-US" sz="2400" b="1" dirty="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Font typeface="Wingdings" panose="05000000000000000000" pitchFamily="2" charset="2"/>
              <a:buChar char="n"/>
            </a:pPr>
            <a:r>
              <a:rPr lang="zh-CN" altLang="en-US" sz="2400" b="1" dirty="0" smtClean="0">
                <a:solidFill>
                  <a:srgbClr val="3859CD"/>
                </a:solidFill>
                <a:latin typeface="微软雅黑" panose="020B0503020204020204" pitchFamily="34" charset="-122"/>
                <a:ea typeface="微软雅黑" panose="020B0503020204020204" pitchFamily="34" charset="-122"/>
              </a:rPr>
              <a:t>组合逻辑电路</a:t>
            </a:r>
            <a:r>
              <a:rPr lang="zh-CN" altLang="en-US" sz="2400" b="1" dirty="0" smtClean="0">
                <a:latin typeface="微软雅黑" panose="020B0503020204020204" pitchFamily="34" charset="-122"/>
                <a:ea typeface="微软雅黑" panose="020B0503020204020204" pitchFamily="34" charset="-122"/>
              </a:rPr>
              <a:t>：</a:t>
            </a:r>
            <a:r>
              <a:rPr lang="zh-CN" altLang="en-US" sz="2400" b="1" dirty="0" smtClean="0">
                <a:solidFill>
                  <a:srgbClr val="FF0000"/>
                </a:solidFill>
                <a:latin typeface="微软雅黑" panose="020B0503020204020204" pitchFamily="34" charset="-122"/>
                <a:ea typeface="微软雅黑" panose="020B0503020204020204" pitchFamily="34" charset="-122"/>
              </a:rPr>
              <a:t>任</a:t>
            </a:r>
            <a:r>
              <a:rPr lang="zh-CN" altLang="en-US" sz="2400" b="1" dirty="0">
                <a:solidFill>
                  <a:srgbClr val="FF0000"/>
                </a:solidFill>
                <a:latin typeface="微软雅黑" panose="020B0503020204020204" pitchFamily="34" charset="-122"/>
                <a:ea typeface="微软雅黑" panose="020B0503020204020204" pitchFamily="34" charset="-122"/>
              </a:rPr>
              <a:t>一时刻的输出仅仅取决于当时的输入变量即时值</a:t>
            </a:r>
            <a:r>
              <a:rPr lang="zh-CN" altLang="en-US" sz="2400" b="1" dirty="0">
                <a:latin typeface="微软雅黑" panose="020B0503020204020204" pitchFamily="34" charset="-122"/>
                <a:ea typeface="微软雅黑" panose="020B0503020204020204" pitchFamily="34" charset="-122"/>
              </a:rPr>
              <a:t>。换句话说，它组合当前输入值来确定输出值</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Font typeface="Wingdings" panose="05000000000000000000" pitchFamily="2" charset="2"/>
              <a:buChar char="n"/>
            </a:pPr>
            <a:r>
              <a:rPr lang="zh-CN" altLang="en-US" sz="2400" b="1" dirty="0" smtClean="0">
                <a:solidFill>
                  <a:srgbClr val="3859CD"/>
                </a:solidFill>
                <a:latin typeface="微软雅黑" panose="020B0503020204020204" pitchFamily="34" charset="-122"/>
                <a:ea typeface="微软雅黑" panose="020B0503020204020204" pitchFamily="34" charset="-122"/>
              </a:rPr>
              <a:t>时序逻辑电路</a:t>
            </a:r>
            <a:r>
              <a:rPr lang="zh-CN" altLang="en-US" sz="2400" b="1" dirty="0" smtClean="0">
                <a:latin typeface="微软雅黑" panose="020B0503020204020204" pitchFamily="34" charset="-122"/>
                <a:ea typeface="微软雅黑" panose="020B0503020204020204" pitchFamily="34" charset="-122"/>
              </a:rPr>
              <a:t>：输出</a:t>
            </a:r>
            <a:r>
              <a:rPr lang="zh-CN" altLang="en-US" sz="2400" b="1" dirty="0">
                <a:latin typeface="微软雅黑" panose="020B0503020204020204" pitchFamily="34" charset="-122"/>
                <a:ea typeface="微软雅黑" panose="020B0503020204020204" pitchFamily="34" charset="-122"/>
              </a:rPr>
              <a:t>不仅取决于当前的输入值，还取决于以前的</a:t>
            </a:r>
            <a:r>
              <a:rPr lang="zh-CN" altLang="en-US" sz="2400" b="1" dirty="0" smtClean="0">
                <a:latin typeface="微软雅黑" panose="020B0503020204020204" pitchFamily="34" charset="-122"/>
                <a:ea typeface="微软雅黑" panose="020B0503020204020204" pitchFamily="34" charset="-122"/>
              </a:rPr>
              <a:t>输入；即时序</a:t>
            </a:r>
            <a:r>
              <a:rPr lang="zh-CN" altLang="en-US" sz="2400" b="1" dirty="0">
                <a:latin typeface="微软雅黑" panose="020B0503020204020204" pitchFamily="34" charset="-122"/>
                <a:ea typeface="微软雅黑" panose="020B0503020204020204" pitchFamily="34" charset="-122"/>
              </a:rPr>
              <a:t>逻辑电路的</a:t>
            </a:r>
            <a:r>
              <a:rPr lang="zh-CN" altLang="en-US" sz="2400" b="1" dirty="0">
                <a:solidFill>
                  <a:srgbClr val="FF0000"/>
                </a:solidFill>
                <a:latin typeface="微软雅黑" panose="020B0503020204020204" pitchFamily="34" charset="-122"/>
                <a:ea typeface="微软雅黑" panose="020B0503020204020204" pitchFamily="34" charset="-122"/>
              </a:rPr>
              <a:t>输出取决于输入的序列</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Font typeface="Wingdings" panose="05000000000000000000" pitchFamily="2" charset="2"/>
              <a:buChar char="n"/>
            </a:pPr>
            <a:r>
              <a:rPr lang="zh-CN" altLang="en-US" sz="2400" b="1" dirty="0" smtClean="0">
                <a:solidFill>
                  <a:srgbClr val="3859CD"/>
                </a:solidFill>
                <a:latin typeface="微软雅黑" panose="020B0503020204020204" pitchFamily="34" charset="-122"/>
                <a:ea typeface="微软雅黑" panose="020B0503020204020204" pitchFamily="34" charset="-122"/>
              </a:rPr>
              <a:t>区别：</a:t>
            </a:r>
            <a:r>
              <a:rPr lang="zh-CN" altLang="en-US" sz="2400" b="1" dirty="0" smtClean="0">
                <a:latin typeface="微软雅黑" panose="020B0503020204020204" pitchFamily="34" charset="-122"/>
                <a:ea typeface="微软雅黑" panose="020B0503020204020204" pitchFamily="34" charset="-122"/>
              </a:rPr>
              <a:t>组合逻辑电路</a:t>
            </a:r>
            <a:r>
              <a:rPr lang="zh-CN" altLang="en-US" sz="2400" b="1" dirty="0">
                <a:latin typeface="微软雅黑" panose="020B0503020204020204" pitchFamily="34" charset="-122"/>
                <a:ea typeface="微软雅黑" panose="020B0503020204020204" pitchFamily="34" charset="-122"/>
              </a:rPr>
              <a:t>是没有记忆的，而时序逻辑电路是有记忆的。</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4.1.1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逻辑电路的分类</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pic>
        <p:nvPicPr>
          <p:cNvPr id="11" name="图片 10">
            <a:hlinkClick r:id="rId3" action="ppaction://hlinksldjump"/>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5815392" y="6031674"/>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332604835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70</a:t>
            </a:fld>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290946" y="1073286"/>
                <a:ext cx="11526982" cy="1135054"/>
              </a:xfrm>
              <a:prstGeom prst="rect">
                <a:avLst/>
              </a:prstGeom>
              <a:noFill/>
            </p:spPr>
            <p:txBody>
              <a:bodyPr wrap="square" rtlCol="0">
                <a:spAutoFit/>
              </a:bodyPr>
              <a:lstStyle/>
              <a:p>
                <a:pPr defTabSz="540000">
                  <a:lnSpc>
                    <a:spcPct val="150000"/>
                  </a:lnSpc>
                  <a:buClr>
                    <a:srgbClr val="3859CD"/>
                  </a:buClr>
                </a:pP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例</a:t>
                </a:r>
                <a:r>
                  <a:rPr lang="en-US" altLang="zh-CN" sz="2400" b="1" dirty="0" smtClean="0">
                    <a:latin typeface="微软雅黑" panose="020B0503020204020204" pitchFamily="34" charset="-122"/>
                    <a:ea typeface="微软雅黑" panose="020B0503020204020204" pitchFamily="34" charset="-122"/>
                  </a:rPr>
                  <a:t>4.16】</a:t>
                </a:r>
                <a:r>
                  <a:rPr lang="zh-CN" altLang="en-US" sz="2400" b="1" dirty="0" smtClean="0">
                    <a:latin typeface="微软雅黑" panose="020B0503020204020204" pitchFamily="34" charset="-122"/>
                    <a:ea typeface="微软雅黑" panose="020B0503020204020204" pitchFamily="34" charset="-122"/>
                  </a:rPr>
                  <a:t>用</a:t>
                </a:r>
                <a:r>
                  <a:rPr lang="zh-CN" altLang="en-US" sz="2400" b="1" dirty="0">
                    <a:latin typeface="微软雅黑" panose="020B0503020204020204" pitchFamily="34" charset="-122"/>
                    <a:ea typeface="微软雅黑" panose="020B0503020204020204" pitchFamily="34" charset="-122"/>
                  </a:rPr>
                  <a:t>卡诺图法来分析</a:t>
                </a:r>
                <a:r>
                  <a:rPr lang="zh-CN" altLang="en-US" sz="2400" b="1" dirty="0" smtClean="0">
                    <a:latin typeface="微软雅黑" panose="020B0503020204020204" pitchFamily="34" charset="-122"/>
                    <a:ea typeface="微软雅黑" panose="020B0503020204020204" pitchFamily="34" charset="-122"/>
                  </a:rPr>
                  <a:t>函数</a:t>
                </a:r>
                <a14:m>
                  <m:oMath xmlns:m="http://schemas.openxmlformats.org/officeDocument/2006/math">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F</m:t>
                    </m:r>
                    <m:r>
                      <a:rPr lang="en-US" altLang="zh-CN" sz="24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A</m:t>
                    </m:r>
                    <m:r>
                      <a:rPr lang="en-US" altLang="zh-CN" sz="24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B</m:t>
                    </m:r>
                    <m:r>
                      <a:rPr lang="en-US" altLang="zh-CN" sz="24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C</m:t>
                    </m:r>
                    <m:r>
                      <a:rPr lang="en-US" altLang="zh-CN" sz="24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D</m:t>
                    </m:r>
                    <m:r>
                      <a:rPr lang="en-US" altLang="zh-CN" sz="24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A</m:t>
                        </m:r>
                      </m:e>
                    </m:acc>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B</m:t>
                        </m:r>
                      </m:e>
                    </m:acc>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C</m:t>
                        </m:r>
                      </m:e>
                    </m:acc>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B</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C</m:t>
                        </m:r>
                      </m:e>
                    </m:acc>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D</m:t>
                        </m:r>
                      </m:e>
                    </m:acc>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A</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B</m:t>
                        </m:r>
                      </m:e>
                    </m:acc>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D</m:t>
                    </m:r>
                  </m:oMath>
                </a14:m>
                <a:r>
                  <a:rPr lang="zh-CN" altLang="en-US" sz="2400" b="1" dirty="0" smtClean="0">
                    <a:latin typeface="微软雅黑" panose="020B0503020204020204" pitchFamily="34" charset="-122"/>
                    <a:ea typeface="微软雅黑" panose="020B0503020204020204" pitchFamily="34" charset="-122"/>
                  </a:rPr>
                  <a:t>是否</a:t>
                </a:r>
                <a:r>
                  <a:rPr lang="zh-CN" altLang="en-US" sz="2400" b="1" dirty="0">
                    <a:latin typeface="微软雅黑" panose="020B0503020204020204" pitchFamily="34" charset="-122"/>
                    <a:ea typeface="微软雅黑" panose="020B0503020204020204" pitchFamily="34" charset="-122"/>
                  </a:rPr>
                  <a:t>存在险象。</a:t>
                </a:r>
              </a:p>
              <a:p>
                <a:pPr defTabSz="540000">
                  <a:lnSpc>
                    <a:spcPct val="150000"/>
                  </a:lnSpc>
                  <a:buClr>
                    <a:srgbClr val="3859CD"/>
                  </a:buClr>
                </a:pPr>
                <a:r>
                  <a:rPr lang="zh-CN" altLang="en-US" sz="2400" b="1" dirty="0">
                    <a:latin typeface="微软雅黑" panose="020B0503020204020204" pitchFamily="34" charset="-122"/>
                    <a:ea typeface="微软雅黑" panose="020B0503020204020204" pitchFamily="34" charset="-122"/>
                  </a:rPr>
                  <a:t>解：首先画出函数</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的卡诺图，如图</a:t>
                </a:r>
                <a:r>
                  <a:rPr lang="en-US" altLang="zh-CN" sz="2400" b="1" dirty="0">
                    <a:latin typeface="微软雅黑" panose="020B0503020204020204" pitchFamily="34" charset="-122"/>
                    <a:ea typeface="微软雅黑" panose="020B0503020204020204" pitchFamily="34" charset="-122"/>
                  </a:rPr>
                  <a:t>4.29</a:t>
                </a:r>
                <a:r>
                  <a:rPr lang="zh-CN" altLang="en-US" sz="2400" b="1" dirty="0">
                    <a:latin typeface="微软雅黑" panose="020B0503020204020204" pitchFamily="34" charset="-122"/>
                    <a:ea typeface="微软雅黑" panose="020B0503020204020204" pitchFamily="34" charset="-122"/>
                  </a:rPr>
                  <a:t>所示。</a:t>
                </a:r>
              </a:p>
            </p:txBody>
          </p:sp>
        </mc:Choice>
        <mc:Fallback xmlns="">
          <p:sp>
            <p:nvSpPr>
              <p:cNvPr id="6" name="文本框 5"/>
              <p:cNvSpPr txBox="1">
                <a:spLocks noRot="1" noChangeAspect="1" noMove="1" noResize="1" noEditPoints="1" noAdjustHandles="1" noChangeArrowheads="1" noChangeShapeType="1" noTextEdit="1"/>
              </p:cNvSpPr>
              <p:nvPr/>
            </p:nvSpPr>
            <p:spPr>
              <a:xfrm>
                <a:off x="290946" y="1073286"/>
                <a:ext cx="11526982" cy="1135054"/>
              </a:xfrm>
              <a:prstGeom prst="rect">
                <a:avLst/>
              </a:prstGeom>
              <a:blipFill>
                <a:blip r:embed="rId4"/>
                <a:stretch>
                  <a:fillRect l="-846" r="-3437" b="-11828"/>
                </a:stretch>
              </a:blipFill>
            </p:spPr>
            <p:txBody>
              <a:bodyPr/>
              <a:lstStyle/>
              <a:p>
                <a:r>
                  <a:rPr lang="zh-CN" altLang="en-US">
                    <a:noFill/>
                  </a:rPr>
                  <a:t> </a:t>
                </a:r>
              </a:p>
            </p:txBody>
          </p:sp>
        </mc:Fallback>
      </mc:AlternateContent>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险象的</a:t>
            </a:r>
            <a:r>
              <a:rPr lang="zh-CN" altLang="en-US" dirty="0">
                <a:effectLst>
                  <a:outerShdw blurRad="38100" dist="38100" dir="2700000" algn="tl">
                    <a:srgbClr val="000000">
                      <a:alpha val="43137"/>
                    </a:srgbClr>
                  </a:outerShdw>
                </a:effectLst>
              </a:rPr>
              <a:t>判定</a:t>
            </a: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graphicFrame>
        <p:nvGraphicFramePr>
          <p:cNvPr id="15" name="对象 14"/>
          <p:cNvGraphicFramePr>
            <a:graphicFrameLocks noChangeAspect="1"/>
          </p:cNvGraphicFramePr>
          <p:nvPr>
            <p:extLst>
              <p:ext uri="{D42A27DB-BD31-4B8C-83A1-F6EECF244321}">
                <p14:modId xmlns:p14="http://schemas.microsoft.com/office/powerpoint/2010/main" val="3986057259"/>
              </p:ext>
            </p:extLst>
          </p:nvPr>
        </p:nvGraphicFramePr>
        <p:xfrm>
          <a:off x="963692" y="2322010"/>
          <a:ext cx="3574473" cy="3705456"/>
        </p:xfrm>
        <a:graphic>
          <a:graphicData uri="http://schemas.openxmlformats.org/presentationml/2006/ole">
            <mc:AlternateContent xmlns:mc="http://schemas.openxmlformats.org/markup-compatibility/2006">
              <mc:Choice xmlns:v="urn:schemas-microsoft-com:vml" Requires="v">
                <p:oleObj spid="_x0000_s100445" name="Visio" r:id="rId5" imgW="2273169" imgH="2363040" progId="Visio.Drawing.11">
                  <p:embed/>
                </p:oleObj>
              </mc:Choice>
              <mc:Fallback>
                <p:oleObj name="Visio" r:id="rId5" imgW="2273169" imgH="2363040"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3692" y="2322010"/>
                        <a:ext cx="3574473" cy="3705456"/>
                      </a:xfrm>
                      <a:prstGeom prst="rect">
                        <a:avLst/>
                      </a:prstGeom>
                      <a:solidFill>
                        <a:schemeClr val="accent5">
                          <a:lumMod val="20000"/>
                          <a:lumOff val="80000"/>
                        </a:schemeClr>
                      </a:solidFill>
                    </p:spPr>
                  </p:pic>
                </p:oleObj>
              </mc:Fallback>
            </mc:AlternateContent>
          </a:graphicData>
        </a:graphic>
      </p:graphicFrame>
      <p:sp>
        <p:nvSpPr>
          <p:cNvPr id="16" name="文本框 15"/>
          <p:cNvSpPr txBox="1"/>
          <p:nvPr/>
        </p:nvSpPr>
        <p:spPr>
          <a:xfrm>
            <a:off x="790682" y="6223583"/>
            <a:ext cx="5546533" cy="507831"/>
          </a:xfrm>
          <a:prstGeom prst="rect">
            <a:avLst/>
          </a:prstGeom>
          <a:noFill/>
        </p:spPr>
        <p:txBody>
          <a:bodyPr wrap="square" rtlCol="0">
            <a:spAutoFit/>
          </a:bodyPr>
          <a:lstStyle/>
          <a:p>
            <a:pPr defTabSz="540000">
              <a:lnSpc>
                <a:spcPct val="150000"/>
              </a:lnSpc>
              <a:buClr>
                <a:srgbClr val="235EB8"/>
              </a:buClr>
              <a:buSzPct val="85000"/>
            </a:pPr>
            <a:r>
              <a:rPr lang="zh-CN" altLang="en-US" b="1" dirty="0" smtClean="0">
                <a:latin typeface="微软雅黑" panose="020B0503020204020204" pitchFamily="34" charset="-122"/>
                <a:ea typeface="微软雅黑" panose="020B0503020204020204" pitchFamily="34" charset="-122"/>
              </a:rPr>
              <a:t>图</a:t>
            </a:r>
            <a:r>
              <a:rPr lang="en-US" altLang="zh-CN" b="1" dirty="0" smtClean="0">
                <a:latin typeface="微软雅黑" panose="020B0503020204020204" pitchFamily="34" charset="-122"/>
                <a:ea typeface="微软雅黑" panose="020B0503020204020204" pitchFamily="34" charset="-122"/>
              </a:rPr>
              <a:t>4.29  【</a:t>
            </a:r>
            <a:r>
              <a:rPr lang="zh-CN" altLang="en-US" b="1" dirty="0" smtClean="0">
                <a:latin typeface="微软雅黑" panose="020B0503020204020204" pitchFamily="34" charset="-122"/>
                <a:ea typeface="微软雅黑" panose="020B0503020204020204" pitchFamily="34" charset="-122"/>
              </a:rPr>
              <a:t>例</a:t>
            </a:r>
            <a:r>
              <a:rPr lang="en-US" altLang="zh-CN" b="1" dirty="0" smtClean="0">
                <a:latin typeface="微软雅黑" panose="020B0503020204020204" pitchFamily="34" charset="-122"/>
                <a:ea typeface="微软雅黑" panose="020B0503020204020204" pitchFamily="34" charset="-122"/>
              </a:rPr>
              <a:t>4.16】</a:t>
            </a:r>
            <a:r>
              <a:rPr lang="zh-CN" altLang="en-US" b="1" dirty="0" smtClean="0">
                <a:latin typeface="微软雅黑" panose="020B0503020204020204" pitchFamily="34" charset="-122"/>
                <a:ea typeface="微软雅黑" panose="020B0503020204020204" pitchFamily="34" charset="-122"/>
              </a:rPr>
              <a:t>卡诺图</a:t>
            </a:r>
            <a:endParaRPr lang="zh-CN" altLang="en-US"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7" name="文本框 5"/>
              <p:cNvSpPr txBox="1"/>
              <p:nvPr/>
            </p:nvSpPr>
            <p:spPr>
              <a:xfrm>
                <a:off x="5044024" y="2281188"/>
                <a:ext cx="6773904" cy="3935436"/>
              </a:xfrm>
              <a:prstGeom prst="rect">
                <a:avLst/>
              </a:prstGeom>
              <a:noFill/>
            </p:spPr>
            <p:txBody>
              <a:bodyPr wrap="square" rtlCol="0">
                <a:spAutoFit/>
              </a:bodyPr>
              <a:lstStyle/>
              <a:p>
                <a:pPr marL="342900" indent="-342900" defTabSz="540000">
                  <a:lnSpc>
                    <a:spcPct val="130000"/>
                  </a:lnSpc>
                  <a:buClr>
                    <a:srgbClr val="3859CD"/>
                  </a:buClr>
                  <a:buFont typeface="Wingdings" panose="05000000000000000000" pitchFamily="2" charset="2"/>
                  <a:buChar char="n"/>
                </a:pPr>
                <a14:m>
                  <m:oMath xmlns:m="http://schemas.openxmlformats.org/officeDocument/2006/math">
                    <m:acc>
                      <m:accPr>
                        <m:chr m:val="̅"/>
                        <m:ctrlPr>
                          <a:rPr lang="zh-CN" altLang="zh-CN" sz="2400" i="1">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A</m:t>
                        </m:r>
                      </m:e>
                    </m:acc>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B</m:t>
                        </m:r>
                      </m:e>
                    </m:acc>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C</m:t>
                        </m:r>
                      </m:e>
                    </m:acc>
                  </m:oMath>
                </a14:m>
                <a:r>
                  <a:rPr lang="zh-CN" altLang="en-US" sz="2400" b="1" dirty="0" smtClean="0">
                    <a:latin typeface="微软雅黑" panose="020B0503020204020204" pitchFamily="34" charset="-122"/>
                    <a:ea typeface="微软雅黑" panose="020B0503020204020204" pitchFamily="34" charset="-122"/>
                  </a:rPr>
                  <a:t>的卡</a:t>
                </a:r>
                <a:r>
                  <a:rPr lang="zh-CN" altLang="en-US" sz="2400" b="1" dirty="0">
                    <a:latin typeface="微软雅黑" panose="020B0503020204020204" pitchFamily="34" charset="-122"/>
                    <a:ea typeface="微软雅黑" panose="020B0503020204020204" pitchFamily="34" charset="-122"/>
                  </a:rPr>
                  <a:t>诺圈</a:t>
                </a:r>
                <a:r>
                  <a:rPr lang="zh-CN" altLang="en-US" sz="2400" b="1" dirty="0" smtClean="0">
                    <a:latin typeface="微软雅黑" panose="020B0503020204020204" pitchFamily="34" charset="-122"/>
                    <a:ea typeface="微软雅黑" panose="020B0503020204020204" pitchFamily="34" charset="-122"/>
                  </a:rPr>
                  <a:t>和</a:t>
                </a:r>
                <a14:m>
                  <m:oMath xmlns:m="http://schemas.openxmlformats.org/officeDocument/2006/math">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B</m:t>
                    </m:r>
                    <m:r>
                      <a:rPr lang="en-US" altLang="zh-CN" sz="2400">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C</m:t>
                        </m:r>
                      </m:e>
                    </m:acc>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D</m:t>
                        </m:r>
                      </m:e>
                    </m:acc>
                  </m:oMath>
                </a14:m>
                <a:r>
                  <a:rPr lang="zh-CN" altLang="en-US" sz="2400" b="1" dirty="0" smtClean="0">
                    <a:latin typeface="微软雅黑" panose="020B0503020204020204" pitchFamily="34" charset="-122"/>
                    <a:ea typeface="微软雅黑" panose="020B0503020204020204" pitchFamily="34" charset="-122"/>
                  </a:rPr>
                  <a:t>的卡</a:t>
                </a:r>
                <a:r>
                  <a:rPr lang="zh-CN" altLang="en-US" sz="2400" b="1" dirty="0">
                    <a:latin typeface="微软雅黑" panose="020B0503020204020204" pitchFamily="34" charset="-122"/>
                    <a:ea typeface="微软雅黑" panose="020B0503020204020204" pitchFamily="34" charset="-122"/>
                  </a:rPr>
                  <a:t>诺圈相切，且相邻的格子</a:t>
                </a:r>
                <a:r>
                  <a:rPr lang="en-US" altLang="zh-CN" sz="2400" b="1" dirty="0">
                    <a:latin typeface="微软雅黑" panose="020B0503020204020204" pitchFamily="34" charset="-122"/>
                    <a:ea typeface="微软雅黑" panose="020B0503020204020204" pitchFamily="34" charset="-122"/>
                  </a:rPr>
                  <a:t>0000</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0100</a:t>
                </a:r>
                <a:r>
                  <a:rPr lang="zh-CN" altLang="en-US" sz="2400" b="1" dirty="0">
                    <a:latin typeface="微软雅黑" panose="020B0503020204020204" pitchFamily="34" charset="-122"/>
                    <a:ea typeface="微软雅黑" panose="020B0503020204020204" pitchFamily="34" charset="-122"/>
                  </a:rPr>
                  <a:t>没有被其他卡诺圈</a:t>
                </a:r>
                <a:r>
                  <a:rPr lang="zh-CN" altLang="en-US" sz="2400" b="1" dirty="0" smtClean="0">
                    <a:latin typeface="微软雅黑" panose="020B0503020204020204" pitchFamily="34" charset="-122"/>
                    <a:ea typeface="微软雅黑" panose="020B0503020204020204" pitchFamily="34" charset="-122"/>
                  </a:rPr>
                  <a:t>覆盖；</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3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当</a:t>
                </a:r>
                <a:r>
                  <a:rPr lang="en-US" altLang="zh-CN" sz="2400" b="1" dirty="0">
                    <a:latin typeface="微软雅黑" panose="020B0503020204020204" pitchFamily="34" charset="-122"/>
                    <a:ea typeface="微软雅黑" panose="020B0503020204020204" pitchFamily="34" charset="-122"/>
                  </a:rPr>
                  <a:t>A=C=D=0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从</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变到</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时，会发生</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型静态险象。</a:t>
                </a:r>
              </a:p>
              <a:p>
                <a:pPr marL="342900" indent="-342900" defTabSz="540000">
                  <a:lnSpc>
                    <a:spcPct val="130000"/>
                  </a:lnSpc>
                  <a:buClr>
                    <a:srgbClr val="3859CD"/>
                  </a:buClr>
                  <a:buFont typeface="Wingdings" panose="05000000000000000000" pitchFamily="2" charset="2"/>
                  <a:buChar char="n"/>
                </a:pPr>
                <a14:m>
                  <m:oMath xmlns:m="http://schemas.openxmlformats.org/officeDocument/2006/math">
                    <m:acc>
                      <m:accPr>
                        <m:chr m:val="̅"/>
                        <m:ctrlPr>
                          <a:rPr lang="zh-CN" altLang="zh-CN" sz="2400" i="1">
                            <a:solidFill>
                              <a:prstClr val="black"/>
                            </a:solidFill>
                            <a:latin typeface="Cambria Math"/>
                            <a:ea typeface="Cambria Math" panose="02040503050406030204" pitchFamily="18" charset="0"/>
                          </a:rPr>
                        </m:ctrlPr>
                      </m:accPr>
                      <m:e>
                        <m:r>
                          <m:rPr>
                            <m:sty m:val="p"/>
                          </m:rPr>
                          <a:rPr lang="en-US" altLang="zh-CN" sz="2400">
                            <a:solidFill>
                              <a:prstClr val="black"/>
                            </a:solidFill>
                            <a:latin typeface="Cambria Math" panose="02040503050406030204" pitchFamily="18" charset="0"/>
                            <a:ea typeface="宋体" panose="02010600030101010101" pitchFamily="2" charset="-122"/>
                            <a:cs typeface="Times New Roman" panose="02020603050405020304" pitchFamily="18" charset="0"/>
                          </a:rPr>
                          <m:t>A</m:t>
                        </m:r>
                      </m:e>
                    </m:acc>
                    <m:r>
                      <a:rPr lang="en-US" altLang="zh-CN" sz="2400">
                        <a:solidFill>
                          <a:prstClr val="black"/>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solidFill>
                              <a:prstClr val="black"/>
                            </a:solidFill>
                            <a:latin typeface="Cambria Math"/>
                            <a:ea typeface="Cambria Math" panose="02040503050406030204" pitchFamily="18" charset="0"/>
                          </a:rPr>
                        </m:ctrlPr>
                      </m:accPr>
                      <m:e>
                        <m:r>
                          <m:rPr>
                            <m:sty m:val="p"/>
                          </m:rPr>
                          <a:rPr lang="en-US" altLang="zh-CN" sz="2400">
                            <a:solidFill>
                              <a:prstClr val="black"/>
                            </a:solidFill>
                            <a:latin typeface="Cambria Math" panose="02040503050406030204" pitchFamily="18" charset="0"/>
                            <a:ea typeface="宋体" panose="02010600030101010101" pitchFamily="2" charset="-122"/>
                            <a:cs typeface="Times New Roman" panose="02020603050405020304" pitchFamily="18" charset="0"/>
                          </a:rPr>
                          <m:t>B</m:t>
                        </m:r>
                      </m:e>
                    </m:acc>
                    <m:r>
                      <a:rPr lang="en-US" altLang="zh-CN" sz="2400">
                        <a:solidFill>
                          <a:prstClr val="black"/>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solidFill>
                              <a:prstClr val="black"/>
                            </a:solidFill>
                            <a:latin typeface="Cambria Math"/>
                            <a:ea typeface="Cambria Math" panose="02040503050406030204" pitchFamily="18" charset="0"/>
                          </a:rPr>
                        </m:ctrlPr>
                      </m:accPr>
                      <m:e>
                        <m:r>
                          <m:rPr>
                            <m:sty m:val="p"/>
                          </m:rPr>
                          <a:rPr lang="en-US" altLang="zh-CN" sz="2400">
                            <a:solidFill>
                              <a:prstClr val="black"/>
                            </a:solidFill>
                            <a:latin typeface="Cambria Math" panose="02040503050406030204" pitchFamily="18" charset="0"/>
                            <a:ea typeface="宋体" panose="02010600030101010101" pitchFamily="2" charset="-122"/>
                            <a:cs typeface="Times New Roman" panose="02020603050405020304" pitchFamily="18" charset="0"/>
                          </a:rPr>
                          <m:t>C</m:t>
                        </m:r>
                      </m:e>
                    </m:acc>
                  </m:oMath>
                </a14:m>
                <a:r>
                  <a:rPr lang="zh-CN" altLang="en-US" sz="2400" b="1" dirty="0" smtClean="0">
                    <a:latin typeface="微软雅黑" panose="020B0503020204020204" pitchFamily="34" charset="-122"/>
                    <a:ea typeface="微软雅黑" panose="020B0503020204020204" pitchFamily="34" charset="-122"/>
                  </a:rPr>
                  <a:t>的卡</a:t>
                </a:r>
                <a:r>
                  <a:rPr lang="zh-CN" altLang="en-US" sz="2400" b="1" dirty="0">
                    <a:latin typeface="微软雅黑" panose="020B0503020204020204" pitchFamily="34" charset="-122"/>
                    <a:ea typeface="微软雅黑" panose="020B0503020204020204" pitchFamily="34" charset="-122"/>
                  </a:rPr>
                  <a:t>诺圈</a:t>
                </a:r>
                <a:r>
                  <a:rPr lang="zh-CN" altLang="en-US" sz="2400" b="1" dirty="0" smtClean="0">
                    <a:latin typeface="微软雅黑" panose="020B0503020204020204" pitchFamily="34" charset="-122"/>
                    <a:ea typeface="微软雅黑" panose="020B0503020204020204" pitchFamily="34" charset="-122"/>
                  </a:rPr>
                  <a:t>和</a:t>
                </a:r>
                <a14:m>
                  <m:oMath xmlns:m="http://schemas.openxmlformats.org/officeDocument/2006/math">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A</m:t>
                    </m:r>
                    <m:r>
                      <a:rPr lang="en-US" altLang="zh-CN" sz="2400">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B</m:t>
                        </m:r>
                      </m:e>
                    </m:acc>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D</m:t>
                    </m:r>
                  </m:oMath>
                </a14:m>
                <a:r>
                  <a:rPr lang="zh-CN" altLang="en-US" sz="2400" b="1" dirty="0" smtClean="0">
                    <a:latin typeface="微软雅黑" panose="020B0503020204020204" pitchFamily="34" charset="-122"/>
                    <a:ea typeface="微软雅黑" panose="020B0503020204020204" pitchFamily="34" charset="-122"/>
                  </a:rPr>
                  <a:t>的卡</a:t>
                </a:r>
                <a:r>
                  <a:rPr lang="zh-CN" altLang="en-US" sz="2400" b="1" dirty="0">
                    <a:latin typeface="微软雅黑" panose="020B0503020204020204" pitchFamily="34" charset="-122"/>
                    <a:ea typeface="微软雅黑" panose="020B0503020204020204" pitchFamily="34" charset="-122"/>
                  </a:rPr>
                  <a:t>诺圈相切，它们相邻的格子是</a:t>
                </a:r>
                <a:r>
                  <a:rPr lang="en-US" altLang="zh-CN" sz="2400" b="1" dirty="0">
                    <a:latin typeface="微软雅黑" panose="020B0503020204020204" pitchFamily="34" charset="-122"/>
                    <a:ea typeface="微软雅黑" panose="020B0503020204020204" pitchFamily="34" charset="-122"/>
                  </a:rPr>
                  <a:t>0001</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1001</a:t>
                </a:r>
                <a:r>
                  <a:rPr lang="zh-CN" altLang="en-US" sz="2400" b="1" dirty="0">
                    <a:latin typeface="微软雅黑" panose="020B0503020204020204" pitchFamily="34" charset="-122"/>
                    <a:ea typeface="微软雅黑" panose="020B0503020204020204" pitchFamily="34" charset="-122"/>
                  </a:rPr>
                  <a:t>，这两个格子也各自只被一个卡诺圈覆盖，也存在着</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型静态险象（</a:t>
                </a:r>
                <a:r>
                  <a:rPr lang="en-US" altLang="zh-CN" sz="2400" b="1" dirty="0">
                    <a:latin typeface="微软雅黑" panose="020B0503020204020204" pitchFamily="34" charset="-122"/>
                    <a:ea typeface="微软雅黑" panose="020B0503020204020204" pitchFamily="34" charset="-122"/>
                  </a:rPr>
                  <a:t>BCD=001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发生从</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到</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的变化时）</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mc:Choice>
        <mc:Fallback xmlns="">
          <p:sp>
            <p:nvSpPr>
              <p:cNvPr id="17" name="文本框 5"/>
              <p:cNvSpPr txBox="1">
                <a:spLocks noRot="1" noChangeAspect="1" noMove="1" noResize="1" noEditPoints="1" noAdjustHandles="1" noChangeArrowheads="1" noChangeShapeType="1" noTextEdit="1"/>
              </p:cNvSpPr>
              <p:nvPr/>
            </p:nvSpPr>
            <p:spPr>
              <a:xfrm>
                <a:off x="5044024" y="2281188"/>
                <a:ext cx="6773904" cy="3935436"/>
              </a:xfrm>
              <a:prstGeom prst="rect">
                <a:avLst/>
              </a:prstGeom>
              <a:blipFill rotWithShape="1">
                <a:blip r:embed="rId7"/>
                <a:stretch>
                  <a:fillRect l="-1169" b="-1393"/>
                </a:stretch>
              </a:blipFill>
            </p:spPr>
            <p:txBody>
              <a:bodyPr/>
              <a:lstStyle/>
              <a:p>
                <a:r>
                  <a:rPr lang="zh-CN" altLang="en-US">
                    <a:noFill/>
                  </a:rPr>
                  <a:t> </a:t>
                </a:r>
              </a:p>
            </p:txBody>
          </p:sp>
        </mc:Fallback>
      </mc:AlternateContent>
      <p:pic>
        <p:nvPicPr>
          <p:cNvPr id="18" name="图片 17">
            <a:hlinkClick r:id="rId8" action="ppaction://hlinksldjump"/>
          </p:cNvPr>
          <p:cNvPicPr>
            <a:picLocks noChangeAspect="1"/>
          </p:cNvPicPr>
          <p:nvPr/>
        </p:nvPicPr>
        <p:blipFill>
          <a:blip r:embed="rId9" cstate="print">
            <a:lum bright="70000" contrast="-70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5653747" y="6213807"/>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244164878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71</a:t>
            </a:fld>
            <a:endParaRPr lang="zh-CN" altLang="en-US"/>
          </a:p>
        </p:txBody>
      </p:sp>
      <p:sp>
        <p:nvSpPr>
          <p:cNvPr id="6" name="文本框 5"/>
          <p:cNvSpPr txBox="1"/>
          <p:nvPr/>
        </p:nvSpPr>
        <p:spPr>
          <a:xfrm>
            <a:off x="789272" y="1073286"/>
            <a:ext cx="10761044" cy="3970318"/>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电路</a:t>
            </a:r>
            <a:r>
              <a:rPr lang="zh-CN" altLang="en-US" sz="2400" b="1" dirty="0">
                <a:latin typeface="微软雅黑" panose="020B0503020204020204" pitchFamily="34" charset="-122"/>
                <a:ea typeface="微软雅黑" panose="020B0503020204020204" pitchFamily="34" charset="-122"/>
              </a:rPr>
              <a:t>产生的险象给后续电路造成的影响，取决于后续电路对毛刺的敏感程度</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在</a:t>
            </a:r>
            <a:r>
              <a:rPr lang="zh-CN" altLang="en-US" sz="2400" b="1" dirty="0">
                <a:latin typeface="微软雅黑" panose="020B0503020204020204" pitchFamily="34" charset="-122"/>
                <a:ea typeface="微软雅黑" panose="020B0503020204020204" pitchFamily="34" charset="-122"/>
              </a:rPr>
              <a:t>同步时序系统中，组合逻辑的所有输入都是在时钟有效的特定时刻发生变化的，其输出只有达到稳态后才会被后续电路接受，因此，多数冒险并不会造成危害</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但是</a:t>
            </a:r>
            <a:r>
              <a:rPr lang="zh-CN" altLang="en-US" sz="2400" b="1" dirty="0">
                <a:latin typeface="微软雅黑" panose="020B0503020204020204" pitchFamily="34" charset="-122"/>
                <a:ea typeface="微软雅黑" panose="020B0503020204020204" pitchFamily="34" charset="-122"/>
              </a:rPr>
              <a:t>对于异步时序电路，影响较大，特别需要冒险的分析与消除。</a:t>
            </a:r>
          </a:p>
          <a:p>
            <a:pPr marL="342900"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动态</a:t>
            </a:r>
            <a:r>
              <a:rPr lang="zh-CN" altLang="en-US" sz="2400" b="1" dirty="0">
                <a:latin typeface="微软雅黑" panose="020B0503020204020204" pitchFamily="34" charset="-122"/>
                <a:ea typeface="微软雅黑" panose="020B0503020204020204" pitchFamily="34" charset="-122"/>
              </a:rPr>
              <a:t>冒险一般是由静态冒险引起的，因此，消除了静态险象，动态险象就不会发生。消除静态逻辑险象的常见</a:t>
            </a:r>
            <a:r>
              <a:rPr lang="zh-CN" altLang="en-US" sz="2400" b="1" dirty="0" smtClean="0">
                <a:latin typeface="微软雅黑" panose="020B0503020204020204" pitchFamily="34" charset="-122"/>
                <a:ea typeface="微软雅黑" panose="020B0503020204020204" pitchFamily="34" charset="-122"/>
              </a:rPr>
              <a:t>方法三种。</a:t>
            </a:r>
            <a:endParaRPr lang="zh-CN" altLang="en-US" sz="2400" b="1" dirty="0">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4.4.4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险象的</a:t>
            </a:r>
            <a:r>
              <a:rPr lang="zh-CN" altLang="en-US" dirty="0">
                <a:effectLst>
                  <a:outerShdw blurRad="38100" dist="38100" dir="2700000" algn="tl">
                    <a:srgbClr val="000000">
                      <a:alpha val="43137"/>
                    </a:srgbClr>
                  </a:outerShdw>
                </a:effectLst>
              </a:rPr>
              <a:t>消除</a:t>
            </a: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spTree>
    <p:extLst>
      <p:ext uri="{BB962C8B-B14F-4D97-AF65-F5344CB8AC3E}">
        <p14:creationId xmlns:p14="http://schemas.microsoft.com/office/powerpoint/2010/main" val="252870602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72</a:t>
            </a:fld>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606392" y="1073286"/>
                <a:ext cx="10972800" cy="3972626"/>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rPr>
                  <a:t>）修改逻辑函数，添加冗余项</a:t>
                </a:r>
              </a:p>
              <a:p>
                <a:pPr marL="800100" lvl="1" indent="-342900" defTabSz="540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通过代数式法和卡诺图法都可以发现在某种输入组合情况下，一个输入变量的变化会引起静态冒险。因此，添加一个冗余项，使得该输入发生变化时不影响输出的状态。</a:t>
                </a:r>
              </a:p>
              <a:p>
                <a:pPr marL="800100" lvl="1" indent="-342900" defTabSz="540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）对于代数法发现的静态冒险，主要使用</a:t>
                </a:r>
                <a:r>
                  <a:rPr lang="zh-CN" altLang="en-US" sz="2400" b="1" dirty="0">
                    <a:solidFill>
                      <a:srgbClr val="FF0000"/>
                    </a:solidFill>
                    <a:latin typeface="微软雅黑" panose="020B0503020204020204" pitchFamily="34" charset="-122"/>
                    <a:ea typeface="微软雅黑" panose="020B0503020204020204" pitchFamily="34" charset="-122"/>
                  </a:rPr>
                  <a:t>布尔代数的包含律</a:t>
                </a:r>
                <a:r>
                  <a:rPr lang="zh-CN" altLang="en-US" sz="2400" b="1" dirty="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即</a:t>
                </a:r>
                <a14:m>
                  <m:oMath xmlns:m="http://schemas.openxmlformats.org/officeDocument/2006/math">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AB</m:t>
                    </m:r>
                    <m:r>
                      <a:rPr lang="en-US" altLang="zh-CN" sz="24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A</m:t>
                        </m:r>
                      </m:e>
                    </m:acc>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C</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AB</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A</m:t>
                        </m:r>
                      </m:e>
                    </m:acc>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C</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BC</m:t>
                    </m:r>
                  </m:oMath>
                </a14:m>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A</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B</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A</m:t>
                        </m:r>
                      </m:e>
                    </m:acc>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C</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a:ea typeface="Cambria Math" panose="02040503050406030204" pitchFamily="18" charset="0"/>
                          </a:rPr>
                        </m:ctrlPr>
                      </m:d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A</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B</m:t>
                        </m:r>
                      </m:e>
                    </m:d>
                    <m:d>
                      <m:dPr>
                        <m:ctrlPr>
                          <a:rPr lang="zh-CN" altLang="zh-CN" sz="2400" i="1">
                            <a:effectLst/>
                            <a:latin typeface="Cambria Math"/>
                            <a:ea typeface="Cambria Math" panose="02040503050406030204" pitchFamily="18" charset="0"/>
                          </a:rPr>
                        </m:ctrlPr>
                      </m:dPr>
                      <m:e>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A</m:t>
                            </m:r>
                          </m:e>
                        </m:acc>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C</m:t>
                        </m:r>
                      </m:e>
                    </m:d>
                    <m:d>
                      <m:dPr>
                        <m:ctrlPr>
                          <a:rPr lang="zh-CN" altLang="zh-CN" sz="2400" i="1">
                            <a:effectLst/>
                            <a:latin typeface="Cambria Math"/>
                            <a:ea typeface="Cambria Math" panose="02040503050406030204" pitchFamily="18" charset="0"/>
                          </a:rPr>
                        </m:ctrlPr>
                      </m:d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B</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C</m:t>
                        </m:r>
                      </m:e>
                    </m:d>
                  </m:oMath>
                </a14:m>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来添加冗余项，从而消除险象</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606392" y="1073286"/>
                <a:ext cx="10972800" cy="3972626"/>
              </a:xfrm>
              <a:prstGeom prst="rect">
                <a:avLst/>
              </a:prstGeom>
              <a:blipFill rotWithShape="1">
                <a:blip r:embed="rId3"/>
                <a:stretch>
                  <a:fillRect l="-722" b="-920"/>
                </a:stretch>
              </a:blipFill>
            </p:spPr>
            <p:txBody>
              <a:bodyPr/>
              <a:lstStyle/>
              <a:p>
                <a:r>
                  <a:rPr lang="zh-CN" altLang="en-US">
                    <a:noFill/>
                  </a:rPr>
                  <a:t> </a:t>
                </a:r>
              </a:p>
            </p:txBody>
          </p:sp>
        </mc:Fallback>
      </mc:AlternateContent>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4.4.4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险象的</a:t>
            </a:r>
            <a:r>
              <a:rPr lang="zh-CN" altLang="en-US" dirty="0">
                <a:effectLst>
                  <a:outerShdw blurRad="38100" dist="38100" dir="2700000" algn="tl">
                    <a:srgbClr val="000000">
                      <a:alpha val="43137"/>
                    </a:srgbClr>
                  </a:outerShdw>
                </a:effectLst>
              </a:rPr>
              <a:t>消除</a:t>
            </a: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spTree>
    <p:extLst>
      <p:ext uri="{BB962C8B-B14F-4D97-AF65-F5344CB8AC3E}">
        <p14:creationId xmlns:p14="http://schemas.microsoft.com/office/powerpoint/2010/main" val="251639911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73</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4.4.4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险象的</a:t>
            </a:r>
            <a:r>
              <a:rPr lang="zh-CN" altLang="en-US" dirty="0">
                <a:effectLst>
                  <a:outerShdw blurRad="38100" dist="38100" dir="2700000" algn="tl">
                    <a:srgbClr val="000000">
                      <a:alpha val="43137"/>
                    </a:srgbClr>
                  </a:outerShdw>
                </a:effectLst>
              </a:rPr>
              <a:t>消除</a:t>
            </a: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graphicFrame>
        <p:nvGraphicFramePr>
          <p:cNvPr id="15" name="对象 14"/>
          <p:cNvGraphicFramePr>
            <a:graphicFrameLocks noChangeAspect="1"/>
          </p:cNvGraphicFramePr>
          <p:nvPr>
            <p:extLst>
              <p:ext uri="{D42A27DB-BD31-4B8C-83A1-F6EECF244321}">
                <p14:modId xmlns:p14="http://schemas.microsoft.com/office/powerpoint/2010/main" val="3965723974"/>
              </p:ext>
            </p:extLst>
          </p:nvPr>
        </p:nvGraphicFramePr>
        <p:xfrm>
          <a:off x="6933228" y="3464524"/>
          <a:ext cx="4357206" cy="3295606"/>
        </p:xfrm>
        <a:graphic>
          <a:graphicData uri="http://schemas.openxmlformats.org/presentationml/2006/ole">
            <mc:AlternateContent xmlns:mc="http://schemas.openxmlformats.org/markup-compatibility/2006">
              <mc:Choice xmlns:v="urn:schemas-microsoft-com:vml" Requires="v">
                <p:oleObj spid="_x0000_s101469" name="Visio" r:id="rId4" imgW="2364203" imgH="1778220" progId="Visio.Drawing.11">
                  <p:embed/>
                </p:oleObj>
              </mc:Choice>
              <mc:Fallback>
                <p:oleObj name="Visio" r:id="rId4" imgW="2364203" imgH="177822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3228" y="3464524"/>
                        <a:ext cx="4357206" cy="3295606"/>
                      </a:xfrm>
                      <a:prstGeom prst="rect">
                        <a:avLst/>
                      </a:prstGeom>
                      <a:solidFill>
                        <a:schemeClr val="accent5">
                          <a:lumMod val="20000"/>
                          <a:lumOff val="80000"/>
                        </a:schemeClr>
                      </a:solidFill>
                    </p:spPr>
                  </p:pic>
                </p:oleObj>
              </mc:Fallback>
            </mc:AlternateContent>
          </a:graphicData>
        </a:graphic>
      </p:graphicFrame>
      <mc:AlternateContent xmlns:mc="http://schemas.openxmlformats.org/markup-compatibility/2006" xmlns:a14="http://schemas.microsoft.com/office/drawing/2010/main">
        <mc:Choice Requires="a14">
          <p:sp>
            <p:nvSpPr>
              <p:cNvPr id="6" name="矩形 5"/>
              <p:cNvSpPr/>
              <p:nvPr/>
            </p:nvSpPr>
            <p:spPr>
              <a:xfrm>
                <a:off x="492419" y="3649170"/>
                <a:ext cx="6096000" cy="2926314"/>
              </a:xfrm>
              <a:prstGeom prst="rect">
                <a:avLst/>
              </a:prstGeom>
            </p:spPr>
            <p:txBody>
              <a:bodyPr>
                <a:spAutoFit/>
              </a:bodyPr>
              <a:lstStyle/>
              <a:p>
                <a:pPr marL="342900" indent="-342900" defTabSz="540000">
                  <a:lnSpc>
                    <a:spcPct val="13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4.15】</a:t>
                </a:r>
                <a:r>
                  <a:rPr lang="zh-CN" altLang="en-US" sz="2400" b="1" dirty="0">
                    <a:latin typeface="微软雅黑" panose="020B0503020204020204" pitchFamily="34" charset="-122"/>
                    <a:ea typeface="微软雅黑" panose="020B0503020204020204" pitchFamily="34" charset="-122"/>
                  </a:rPr>
                  <a:t>中，函数</a:t>
                </a:r>
                <a14:m>
                  <m:oMath xmlns:m="http://schemas.openxmlformats.org/officeDocument/2006/math">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F</m:t>
                    </m:r>
                    <m:r>
                      <a:rPr lang="en-US" altLang="zh-CN" sz="24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latin typeface="Cambria Math"/>
                            <a:ea typeface="Cambria Math" panose="02040503050406030204" pitchFamily="18" charset="0"/>
                          </a:rPr>
                        </m:ctrlPr>
                      </m:accPr>
                      <m:e>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X</m:t>
                        </m:r>
                      </m:e>
                    </m:acc>
                    <m:r>
                      <a:rPr lang="en-US" altLang="zh-CN" sz="24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Y</m:t>
                    </m:r>
                    <m:r>
                      <a:rPr lang="en-US" altLang="zh-CN" sz="24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latin typeface="Cambria Math"/>
                            <a:ea typeface="Cambria Math" panose="02040503050406030204" pitchFamily="18" charset="0"/>
                          </a:rPr>
                        </m:ctrlPr>
                      </m:accPr>
                      <m:e>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Y</m:t>
                        </m:r>
                      </m:e>
                    </m:acc>
                    <m:r>
                      <a:rPr lang="en-US" altLang="zh-CN" sz="2400" i="1">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latin typeface="Cambria Math"/>
                            <a:ea typeface="Cambria Math" panose="02040503050406030204" pitchFamily="18" charset="0"/>
                          </a:rPr>
                        </m:ctrlPr>
                      </m:accPr>
                      <m:e>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Z</m:t>
                        </m:r>
                      </m:e>
                    </m:acc>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400" b="1" dirty="0">
                    <a:latin typeface="微软雅黑" panose="020B0503020204020204" pitchFamily="34" charset="-122"/>
                    <a:ea typeface="微软雅黑" panose="020B0503020204020204" pitchFamily="34" charset="-122"/>
                  </a:rPr>
                  <a:t>也可以添加一个冗余或项</a:t>
                </a:r>
                <a14:m>
                  <m:oMath xmlns:m="http://schemas.openxmlformats.org/officeDocument/2006/math">
                    <m:r>
                      <a:rPr lang="en-US" altLang="zh-CN" sz="24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latin typeface="Cambria Math"/>
                            <a:ea typeface="Cambria Math" panose="02040503050406030204" pitchFamily="18" charset="0"/>
                          </a:rPr>
                        </m:ctrlPr>
                      </m:accPr>
                      <m:e>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X</m:t>
                        </m:r>
                      </m:e>
                    </m:acc>
                    <m:r>
                      <a:rPr lang="en-US" altLang="zh-CN" sz="2400" i="1">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latin typeface="Cambria Math"/>
                            <a:ea typeface="Cambria Math" panose="02040503050406030204" pitchFamily="18" charset="0"/>
                          </a:rPr>
                        </m:ctrlPr>
                      </m:accPr>
                      <m:e>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Z</m:t>
                        </m:r>
                      </m:e>
                    </m:acc>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400" b="1" dirty="0">
                    <a:latin typeface="微软雅黑" panose="020B0503020204020204" pitchFamily="34" charset="-122"/>
                    <a:ea typeface="微软雅黑" panose="020B0503020204020204" pitchFamily="34" charset="-122"/>
                  </a:rPr>
                  <a:t>，得</a:t>
                </a:r>
                <a14:m>
                  <m:oMath xmlns:m="http://schemas.openxmlformats.org/officeDocument/2006/math">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F</m:t>
                    </m:r>
                    <m:r>
                      <a:rPr lang="en-US" altLang="zh-CN" sz="24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latin typeface="Cambria Math"/>
                            <a:ea typeface="Cambria Math" panose="02040503050406030204" pitchFamily="18" charset="0"/>
                          </a:rPr>
                        </m:ctrlPr>
                      </m:accPr>
                      <m:e>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X</m:t>
                        </m:r>
                      </m:e>
                    </m:acc>
                    <m:r>
                      <a:rPr lang="en-US" altLang="zh-CN" sz="24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Y</m:t>
                    </m:r>
                    <m:r>
                      <a:rPr lang="en-US" altLang="zh-CN" sz="24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latin typeface="Cambria Math"/>
                            <a:ea typeface="Cambria Math" panose="02040503050406030204" pitchFamily="18" charset="0"/>
                          </a:rPr>
                        </m:ctrlPr>
                      </m:accPr>
                      <m:e>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Y</m:t>
                        </m:r>
                      </m:e>
                    </m:acc>
                    <m:r>
                      <a:rPr lang="en-US" altLang="zh-CN" sz="2400" i="1">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latin typeface="Cambria Math"/>
                            <a:ea typeface="Cambria Math" panose="02040503050406030204" pitchFamily="18" charset="0"/>
                          </a:rPr>
                        </m:ctrlPr>
                      </m:accPr>
                      <m:e>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Z</m:t>
                        </m:r>
                      </m:e>
                    </m:acc>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latin typeface="Cambria Math"/>
                            <a:ea typeface="Cambria Math" panose="02040503050406030204" pitchFamily="18" charset="0"/>
                          </a:rPr>
                        </m:ctrlPr>
                      </m:accPr>
                      <m:e>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X</m:t>
                        </m:r>
                      </m:e>
                    </m:acc>
                    <m:r>
                      <a:rPr lang="en-US" altLang="zh-CN" sz="2400" i="1">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latin typeface="Cambria Math"/>
                            <a:ea typeface="Cambria Math" panose="02040503050406030204" pitchFamily="18" charset="0"/>
                          </a:rPr>
                        </m:ctrlPr>
                      </m:accPr>
                      <m:e>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Z</m:t>
                        </m:r>
                      </m:e>
                    </m:acc>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400" b="1" dirty="0">
                    <a:latin typeface="微软雅黑" panose="020B0503020204020204" pitchFamily="34" charset="-122"/>
                    <a:ea typeface="微软雅黑" panose="020B0503020204020204" pitchFamily="34" charset="-122"/>
                  </a:rPr>
                  <a:t>，这样，当</a:t>
                </a:r>
                <a:r>
                  <a:rPr lang="en-US" altLang="zh-CN" sz="2400" b="1" dirty="0">
                    <a:latin typeface="微软雅黑" panose="020B0503020204020204" pitchFamily="34" charset="-122"/>
                    <a:ea typeface="微软雅黑" panose="020B0503020204020204" pitchFamily="34" charset="-122"/>
                  </a:rPr>
                  <a:t>X=Z=1</a:t>
                </a:r>
                <a:r>
                  <a:rPr lang="zh-CN" altLang="en-US" sz="2400" b="1" dirty="0">
                    <a:latin typeface="微软雅黑" panose="020B0503020204020204" pitchFamily="34" charset="-122"/>
                    <a:ea typeface="微软雅黑" panose="020B0503020204020204" pitchFamily="34" charset="-122"/>
                  </a:rPr>
                  <a:t>时，因为</a:t>
                </a:r>
                <a14:m>
                  <m:oMath xmlns:m="http://schemas.openxmlformats.org/officeDocument/2006/math">
                    <m:d>
                      <m:dPr>
                        <m:ctrlPr>
                          <a:rPr lang="zh-CN" altLang="zh-CN" sz="2400" i="1">
                            <a:latin typeface="Cambria Math"/>
                            <a:ea typeface="Cambria Math" panose="02040503050406030204" pitchFamily="18" charset="0"/>
                          </a:rPr>
                        </m:ctrlPr>
                      </m:dPr>
                      <m:e>
                        <m:acc>
                          <m:accPr>
                            <m:chr m:val="̅"/>
                            <m:ctrlPr>
                              <a:rPr lang="zh-CN" altLang="zh-CN" sz="2400" i="1">
                                <a:latin typeface="Cambria Math"/>
                                <a:ea typeface="Cambria Math" panose="02040503050406030204" pitchFamily="18" charset="0"/>
                              </a:rPr>
                            </m:ctrlPr>
                          </m:accPr>
                          <m:e>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X</m:t>
                            </m:r>
                          </m:e>
                        </m:acc>
                        <m:r>
                          <a:rPr lang="en-US" altLang="zh-CN" sz="2400" i="1">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latin typeface="Cambria Math"/>
                                <a:ea typeface="Cambria Math" panose="02040503050406030204" pitchFamily="18" charset="0"/>
                              </a:rPr>
                            </m:ctrlPr>
                          </m:accPr>
                          <m:e>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Z</m:t>
                            </m:r>
                          </m:e>
                        </m:acc>
                      </m:e>
                    </m:d>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a:latin typeface="Cambria Math" panose="02040503050406030204" pitchFamily="18" charset="0"/>
                        <a:ea typeface="宋体" panose="02010600030101010101" pitchFamily="2" charset="-122"/>
                        <a:cs typeface="Times New Roman" panose="02020603050405020304" pitchFamily="18" charset="0"/>
                      </a:rPr>
                      <m:t>0</m:t>
                    </m:r>
                  </m:oMath>
                </a14:m>
                <a:r>
                  <a:rPr lang="zh-CN" altLang="en-US" sz="2400" b="1" dirty="0">
                    <a:latin typeface="微软雅黑" panose="020B0503020204020204" pitchFamily="34" charset="-122"/>
                    <a:ea typeface="微软雅黑" panose="020B0503020204020204" pitchFamily="34" charset="-122"/>
                  </a:rPr>
                  <a:t>，所以无论</a:t>
                </a:r>
                <a:r>
                  <a:rPr lang="en-US" altLang="zh-CN" sz="2400" b="1" dirty="0">
                    <a:latin typeface="微软雅黑" panose="020B0503020204020204" pitchFamily="34" charset="-122"/>
                    <a:ea typeface="微软雅黑" panose="020B0503020204020204" pitchFamily="34" charset="-122"/>
                  </a:rPr>
                  <a:t>Y</a:t>
                </a:r>
                <a:r>
                  <a:rPr lang="zh-CN" altLang="en-US" sz="2400" b="1" dirty="0">
                    <a:latin typeface="微软雅黑" panose="020B0503020204020204" pitchFamily="34" charset="-122"/>
                    <a:ea typeface="微软雅黑" panose="020B0503020204020204" pitchFamily="34" charset="-122"/>
                  </a:rPr>
                  <a:t>是否变化，</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始终保持为</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，消除了静态</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型冒险。</a:t>
                </a:r>
              </a:p>
            </p:txBody>
          </p:sp>
        </mc:Choice>
        <mc:Fallback xmlns="">
          <p:sp>
            <p:nvSpPr>
              <p:cNvPr id="6" name="矩形 5"/>
              <p:cNvSpPr>
                <a:spLocks noRot="1" noChangeAspect="1" noMove="1" noResize="1" noEditPoints="1" noAdjustHandles="1" noChangeArrowheads="1" noChangeShapeType="1" noTextEdit="1"/>
              </p:cNvSpPr>
              <p:nvPr/>
            </p:nvSpPr>
            <p:spPr>
              <a:xfrm>
                <a:off x="492419" y="3649170"/>
                <a:ext cx="6096000" cy="2926314"/>
              </a:xfrm>
              <a:prstGeom prst="rect">
                <a:avLst/>
              </a:prstGeom>
              <a:blipFill rotWithShape="1">
                <a:blip r:embed="rId6"/>
                <a:stretch>
                  <a:fillRect l="-1400" b="-39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5"/>
              <p:cNvSpPr txBox="1"/>
              <p:nvPr/>
            </p:nvSpPr>
            <p:spPr>
              <a:xfrm>
                <a:off x="539014" y="1073286"/>
                <a:ext cx="11049803" cy="2492990"/>
              </a:xfrm>
              <a:prstGeom prst="rect">
                <a:avLst/>
              </a:prstGeom>
              <a:noFill/>
            </p:spPr>
            <p:txBody>
              <a:bodyPr wrap="square" rtlCol="0">
                <a:spAutoFit/>
              </a:bodyPr>
              <a:lstStyle/>
              <a:p>
                <a:pPr marL="342900" indent="-342900" defTabSz="540000">
                  <a:lnSpc>
                    <a:spcPct val="13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譬如</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4.14】</a:t>
                </a:r>
                <a:r>
                  <a:rPr lang="zh-CN" altLang="en-US" sz="2400" b="1" dirty="0">
                    <a:latin typeface="微软雅黑" panose="020B0503020204020204" pitchFamily="34" charset="-122"/>
                    <a:ea typeface="微软雅黑" panose="020B0503020204020204" pitchFamily="34" charset="-122"/>
                  </a:rPr>
                  <a:t>中，</a:t>
                </a:r>
                <a:r>
                  <a:rPr lang="zh-CN" altLang="en-US" sz="2400" b="1" dirty="0" smtClean="0">
                    <a:latin typeface="微软雅黑" panose="020B0503020204020204" pitchFamily="34" charset="-122"/>
                    <a:ea typeface="微软雅黑" panose="020B0503020204020204" pitchFamily="34" charset="-122"/>
                  </a:rPr>
                  <a:t>函数</a:t>
                </a:r>
                <a14:m>
                  <m:oMath xmlns:m="http://schemas.openxmlformats.org/officeDocument/2006/math">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F</m:t>
                    </m:r>
                    <m:r>
                      <a:rPr lang="en-US" altLang="zh-CN" sz="24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X</m:t>
                    </m:r>
                    <m:r>
                      <a:rPr lang="en-US" altLang="zh-CN" sz="24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Y</m:t>
                    </m:r>
                    <m:r>
                      <a:rPr lang="en-US" altLang="zh-CN" sz="24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Z</m:t>
                    </m:r>
                    <m:r>
                      <a:rPr lang="en-US" altLang="zh-CN" sz="24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X</m:t>
                        </m:r>
                      </m:e>
                    </m:acc>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Y</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Y</m:t>
                        </m:r>
                      </m:e>
                    </m:acc>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Z</m:t>
                        </m:r>
                      </m:e>
                    </m:acc>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YZ</m:t>
                    </m:r>
                  </m:oMath>
                </a14:m>
                <a:r>
                  <a:rPr lang="zh-CN" altLang="en-US" sz="2400" b="1" dirty="0" smtClean="0">
                    <a:latin typeface="微软雅黑" panose="020B0503020204020204" pitchFamily="34" charset="-122"/>
                    <a:ea typeface="微软雅黑" panose="020B0503020204020204" pitchFamily="34" charset="-122"/>
                  </a:rPr>
                  <a:t>，在</a:t>
                </a:r>
                <a:r>
                  <a:rPr lang="en-US" altLang="zh-CN" sz="2400" b="1" dirty="0">
                    <a:latin typeface="微软雅黑" panose="020B0503020204020204" pitchFamily="34" charset="-122"/>
                    <a:ea typeface="微软雅黑" panose="020B0503020204020204" pitchFamily="34" charset="-122"/>
                  </a:rPr>
                  <a:t>X=Z=0</a:t>
                </a:r>
                <a:r>
                  <a:rPr lang="zh-CN" altLang="en-US" sz="2400" b="1" dirty="0">
                    <a:latin typeface="微软雅黑" panose="020B0503020204020204" pitchFamily="34" charset="-122"/>
                    <a:ea typeface="微软雅黑" panose="020B0503020204020204" pitchFamily="34" charset="-122"/>
                  </a:rPr>
                  <a:t>，变量</a:t>
                </a:r>
                <a:r>
                  <a:rPr lang="en-US" altLang="zh-CN" sz="2400" b="1" dirty="0">
                    <a:latin typeface="微软雅黑" panose="020B0503020204020204" pitchFamily="34" charset="-122"/>
                    <a:ea typeface="微软雅黑" panose="020B0503020204020204" pitchFamily="34" charset="-122"/>
                  </a:rPr>
                  <a:t>Y</a:t>
                </a:r>
                <a:r>
                  <a:rPr lang="zh-CN" altLang="en-US" sz="2400" b="1" dirty="0">
                    <a:latin typeface="微软雅黑" panose="020B0503020204020204" pitchFamily="34" charset="-122"/>
                    <a:ea typeface="微软雅黑" panose="020B0503020204020204" pitchFamily="34" charset="-122"/>
                  </a:rPr>
                  <a:t>的变化会引起</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型静态险象</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3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按照包含</a:t>
                </a:r>
                <a:r>
                  <a:rPr lang="zh-CN" altLang="en-US" sz="2400" b="1" dirty="0">
                    <a:latin typeface="微软雅黑" panose="020B0503020204020204" pitchFamily="34" charset="-122"/>
                    <a:ea typeface="微软雅黑" panose="020B0503020204020204" pitchFamily="34" charset="-122"/>
                  </a:rPr>
                  <a:t>律，可以引入一个冗余</a:t>
                </a:r>
                <a:r>
                  <a:rPr lang="zh-CN" altLang="en-US" sz="2400" b="1" dirty="0" smtClean="0">
                    <a:latin typeface="微软雅黑" panose="020B0503020204020204" pitchFamily="34" charset="-122"/>
                    <a:ea typeface="微软雅黑" panose="020B0503020204020204" pitchFamily="34" charset="-122"/>
                  </a:rPr>
                  <a:t>项</a:t>
                </a:r>
                <a14:m>
                  <m:oMath xmlns:m="http://schemas.openxmlformats.org/officeDocument/2006/math">
                    <m:acc>
                      <m:accPr>
                        <m:chr m:val="̅"/>
                        <m:ctrlPr>
                          <a:rPr lang="zh-CN" altLang="zh-CN" sz="2400" i="1">
                            <a:latin typeface="Cambria Math"/>
                            <a:ea typeface="Cambria Math" panose="02040503050406030204" pitchFamily="18" charset="0"/>
                          </a:rPr>
                        </m:ctrlPr>
                      </m:accPr>
                      <m:e>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X</m:t>
                        </m:r>
                      </m:e>
                    </m:acc>
                    <m:r>
                      <a:rPr lang="en-US" altLang="zh-CN" sz="2400" i="1">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latin typeface="Cambria Math"/>
                            <a:ea typeface="Cambria Math" panose="02040503050406030204" pitchFamily="18" charset="0"/>
                          </a:rPr>
                        </m:ctrlPr>
                      </m:accPr>
                      <m:e>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Z</m:t>
                        </m:r>
                      </m:e>
                    </m:acc>
                  </m:oMath>
                </a14:m>
                <a:r>
                  <a:rPr lang="zh-CN" altLang="en-US" sz="2400" b="1" dirty="0" smtClean="0">
                    <a:latin typeface="微软雅黑" panose="020B0503020204020204" pitchFamily="34" charset="-122"/>
                    <a:ea typeface="微软雅黑" panose="020B0503020204020204" pitchFamily="34" charset="-122"/>
                  </a:rPr>
                  <a:t>，因为</a:t>
                </a:r>
                <a14:m>
                  <m:oMath xmlns:m="http://schemas.openxmlformats.org/officeDocument/2006/math">
                    <m:acc>
                      <m:accPr>
                        <m:chr m:val="̅"/>
                        <m:ctrlPr>
                          <a:rPr lang="zh-CN" altLang="zh-CN" sz="2400" i="1">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X</m:t>
                        </m:r>
                      </m:e>
                    </m:acc>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Y</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Y</m:t>
                        </m:r>
                      </m:e>
                    </m:acc>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Z</m:t>
                        </m:r>
                      </m:e>
                    </m:acc>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X</m:t>
                        </m:r>
                      </m:e>
                    </m:acc>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Y</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Y</m:t>
                        </m:r>
                      </m:e>
                    </m:acc>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Z</m:t>
                        </m:r>
                      </m:e>
                    </m:acc>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X</m:t>
                        </m:r>
                      </m:e>
                    </m:acc>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Z</m:t>
                        </m:r>
                      </m:e>
                    </m:acc>
                  </m:oMath>
                </a14:m>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3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得</a:t>
                </a:r>
                <a14:m>
                  <m:oMath xmlns:m="http://schemas.openxmlformats.org/officeDocument/2006/math">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F</m:t>
                    </m:r>
                    <m:d>
                      <m:dPr>
                        <m:ctrlPr>
                          <a:rPr lang="zh-CN" altLang="zh-CN" sz="2400" i="1">
                            <a:effectLst/>
                            <a:latin typeface="Cambria Math"/>
                            <a:ea typeface="Cambria Math" panose="02040503050406030204" pitchFamily="18" charset="0"/>
                          </a:rPr>
                        </m:ctrlPr>
                      </m:d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X</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Y</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Z</m:t>
                        </m:r>
                      </m:e>
                    </m:d>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X</m:t>
                        </m:r>
                      </m:e>
                    </m:acc>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Y</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Y</m:t>
                        </m:r>
                      </m:e>
                    </m:acc>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Z</m:t>
                        </m:r>
                      </m:e>
                    </m:acc>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YZ</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X</m:t>
                        </m:r>
                      </m:e>
                    </m:acc>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Z</m:t>
                        </m:r>
                      </m:e>
                    </m:acc>
                  </m:oMath>
                </a14:m>
                <a:r>
                  <a:rPr lang="zh-CN" altLang="en-US" sz="2400" b="1" dirty="0" smtClean="0">
                    <a:latin typeface="微软雅黑" panose="020B0503020204020204" pitchFamily="34" charset="-122"/>
                    <a:ea typeface="微软雅黑" panose="020B0503020204020204" pitchFamily="34" charset="-122"/>
                  </a:rPr>
                  <a:t>，这样当</a:t>
                </a:r>
                <a:r>
                  <a:rPr lang="en-US" altLang="zh-CN" sz="2400" b="1" dirty="0">
                    <a:latin typeface="微软雅黑" panose="020B0503020204020204" pitchFamily="34" charset="-122"/>
                    <a:ea typeface="微软雅黑" panose="020B0503020204020204" pitchFamily="34" charset="-122"/>
                  </a:rPr>
                  <a:t>X=Z=0</a:t>
                </a:r>
                <a:r>
                  <a:rPr lang="zh-CN" altLang="en-US" sz="2400" b="1" dirty="0">
                    <a:latin typeface="微软雅黑" panose="020B0503020204020204" pitchFamily="34" charset="-122"/>
                    <a:ea typeface="微软雅黑" panose="020B0503020204020204" pitchFamily="34" charset="-122"/>
                  </a:rPr>
                  <a:t>，即使</a:t>
                </a:r>
                <a:r>
                  <a:rPr lang="en-US" altLang="zh-CN" sz="2400" b="1" dirty="0">
                    <a:latin typeface="微软雅黑" panose="020B0503020204020204" pitchFamily="34" charset="-122"/>
                    <a:ea typeface="微软雅黑" panose="020B0503020204020204" pitchFamily="34" charset="-122"/>
                  </a:rPr>
                  <a:t>Y</a:t>
                </a:r>
                <a:r>
                  <a:rPr lang="zh-CN" altLang="en-US" sz="2400" b="1" dirty="0">
                    <a:latin typeface="微软雅黑" panose="020B0503020204020204" pitchFamily="34" charset="-122"/>
                    <a:ea typeface="微软雅黑" panose="020B0503020204020204" pitchFamily="34" charset="-122"/>
                  </a:rPr>
                  <a:t>从</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变成</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，但是</a:t>
                </a:r>
                <a:r>
                  <a:rPr lang="zh-CN" altLang="en-US" sz="2400" b="1" dirty="0" smtClean="0">
                    <a:latin typeface="微软雅黑" panose="020B0503020204020204" pitchFamily="34" charset="-122"/>
                    <a:ea typeface="微软雅黑" panose="020B0503020204020204" pitchFamily="34" charset="-122"/>
                  </a:rPr>
                  <a:t>因为</a:t>
                </a:r>
                <a14:m>
                  <m:oMath xmlns:m="http://schemas.openxmlformats.org/officeDocument/2006/math">
                    <m:acc>
                      <m:accPr>
                        <m:chr m:val="̅"/>
                        <m:ctrlPr>
                          <a:rPr lang="zh-CN" altLang="zh-CN" sz="2400" i="1">
                            <a:solidFill>
                              <a:prstClr val="black"/>
                            </a:solidFill>
                            <a:latin typeface="Cambria Math"/>
                            <a:ea typeface="Cambria Math" panose="02040503050406030204" pitchFamily="18" charset="0"/>
                          </a:rPr>
                        </m:ctrlPr>
                      </m:accPr>
                      <m:e>
                        <m:r>
                          <m:rPr>
                            <m:sty m:val="p"/>
                          </m:rPr>
                          <a:rPr lang="en-US" altLang="zh-CN" sz="2400">
                            <a:solidFill>
                              <a:prstClr val="black"/>
                            </a:solidFill>
                            <a:latin typeface="Cambria Math" panose="02040503050406030204" pitchFamily="18" charset="0"/>
                            <a:ea typeface="宋体" panose="02010600030101010101" pitchFamily="2" charset="-122"/>
                            <a:cs typeface="Times New Roman" panose="02020603050405020304" pitchFamily="18" charset="0"/>
                          </a:rPr>
                          <m:t>X</m:t>
                        </m:r>
                      </m:e>
                    </m:acc>
                    <m:r>
                      <a:rPr lang="en-US" altLang="zh-CN" sz="2400" i="1">
                        <a:solidFill>
                          <a:prstClr val="black"/>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solidFill>
                              <a:prstClr val="black"/>
                            </a:solidFill>
                            <a:latin typeface="Cambria Math"/>
                            <a:ea typeface="Cambria Math" panose="02040503050406030204" pitchFamily="18" charset="0"/>
                          </a:rPr>
                        </m:ctrlPr>
                      </m:accPr>
                      <m:e>
                        <m:r>
                          <m:rPr>
                            <m:sty m:val="p"/>
                          </m:rPr>
                          <a:rPr lang="en-US" altLang="zh-CN" sz="2400">
                            <a:solidFill>
                              <a:prstClr val="black"/>
                            </a:solidFill>
                            <a:latin typeface="Cambria Math" panose="02040503050406030204" pitchFamily="18" charset="0"/>
                            <a:ea typeface="宋体" panose="02010600030101010101" pitchFamily="2" charset="-122"/>
                            <a:cs typeface="Times New Roman" panose="02020603050405020304" pitchFamily="18" charset="0"/>
                          </a:rPr>
                          <m:t>Z</m:t>
                        </m:r>
                      </m:e>
                    </m:acc>
                  </m:oMath>
                </a14:m>
                <a:r>
                  <a:rPr lang="zh-CN" altLang="en-US" sz="2400" b="1" dirty="0" smtClean="0">
                    <a:latin typeface="微软雅黑" panose="020B0503020204020204" pitchFamily="34" charset="-122"/>
                    <a:ea typeface="微软雅黑" panose="020B0503020204020204" pitchFamily="34" charset="-122"/>
                  </a:rPr>
                  <a:t>这个</a:t>
                </a:r>
                <a:r>
                  <a:rPr lang="zh-CN" altLang="en-US" sz="2400" b="1" dirty="0">
                    <a:latin typeface="微软雅黑" panose="020B0503020204020204" pitchFamily="34" charset="-122"/>
                    <a:ea typeface="微软雅黑" panose="020B0503020204020204" pitchFamily="34" charset="-122"/>
                  </a:rPr>
                  <a:t>冗余项的存在，使得输出始终保持为</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，消除了毛刺</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p:txBody>
          </p:sp>
        </mc:Choice>
        <mc:Fallback xmlns="">
          <p:sp>
            <p:nvSpPr>
              <p:cNvPr id="17" name="文本框 5"/>
              <p:cNvSpPr txBox="1">
                <a:spLocks noRot="1" noChangeAspect="1" noMove="1" noResize="1" noEditPoints="1" noAdjustHandles="1" noChangeArrowheads="1" noChangeShapeType="1" noTextEdit="1"/>
              </p:cNvSpPr>
              <p:nvPr/>
            </p:nvSpPr>
            <p:spPr>
              <a:xfrm>
                <a:off x="539014" y="1073286"/>
                <a:ext cx="11049803" cy="2492990"/>
              </a:xfrm>
              <a:prstGeom prst="rect">
                <a:avLst/>
              </a:prstGeom>
              <a:blipFill rotWithShape="1">
                <a:blip r:embed="rId7"/>
                <a:stretch>
                  <a:fillRect l="-717" r="-331" b="-29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165775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74</a:t>
            </a:fld>
            <a:endParaRPr lang="zh-CN" altLang="en-US"/>
          </a:p>
        </p:txBody>
      </p:sp>
      <p:sp>
        <p:nvSpPr>
          <p:cNvPr id="6" name="文本框 5"/>
          <p:cNvSpPr txBox="1"/>
          <p:nvPr/>
        </p:nvSpPr>
        <p:spPr>
          <a:xfrm>
            <a:off x="471638" y="1073286"/>
            <a:ext cx="7478829" cy="5078313"/>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）按照</a:t>
            </a:r>
            <a:r>
              <a:rPr lang="zh-CN" altLang="en-US" sz="2400" b="1" dirty="0">
                <a:solidFill>
                  <a:srgbClr val="FF0000"/>
                </a:solidFill>
                <a:latin typeface="微软雅黑" panose="020B0503020204020204" pitchFamily="34" charset="-122"/>
                <a:ea typeface="微软雅黑" panose="020B0503020204020204" pitchFamily="34" charset="-122"/>
              </a:rPr>
              <a:t>卡诺图法</a:t>
            </a:r>
            <a:r>
              <a:rPr lang="zh-CN" altLang="en-US" sz="2400" b="1" dirty="0">
                <a:latin typeface="微软雅黑" panose="020B0503020204020204" pitchFamily="34" charset="-122"/>
                <a:ea typeface="微软雅黑" panose="020B0503020204020204" pitchFamily="34" charset="-122"/>
              </a:rPr>
              <a:t>发现的静态险象，则添加冗余项的方法是：</a:t>
            </a:r>
            <a:r>
              <a:rPr lang="zh-CN" altLang="en-US" sz="2400" b="1" dirty="0">
                <a:solidFill>
                  <a:srgbClr val="FF0000"/>
                </a:solidFill>
                <a:latin typeface="微软雅黑" panose="020B0503020204020204" pitchFamily="34" charset="-122"/>
                <a:ea typeface="微软雅黑" panose="020B0503020204020204" pitchFamily="34" charset="-122"/>
              </a:rPr>
              <a:t>将相切的卡诺圈相邻的两个格子用一个多余的卡诺圈圈住、覆盖</a:t>
            </a:r>
            <a:r>
              <a:rPr lang="zh-CN" altLang="en-US" sz="2400" b="1" dirty="0">
                <a:latin typeface="微软雅黑" panose="020B0503020204020204" pitchFamily="34" charset="-122"/>
                <a:ea typeface="微软雅黑" panose="020B0503020204020204" pitchFamily="34" charset="-122"/>
              </a:rPr>
              <a:t>，写出该卡诺圈的代数式添加到函数中。</a:t>
            </a:r>
          </a:p>
          <a:p>
            <a:pPr marL="342900"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举例：对于</a:t>
            </a:r>
            <a:r>
              <a:rPr lang="en-US" altLang="zh-CN"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4.14】</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【4.15】</a:t>
            </a:r>
            <a:r>
              <a:rPr lang="zh-CN" altLang="en-US" sz="2400" b="1" dirty="0">
                <a:latin typeface="微软雅黑" panose="020B0503020204020204" pitchFamily="34" charset="-122"/>
                <a:ea typeface="微软雅黑" panose="020B0503020204020204" pitchFamily="34" charset="-122"/>
              </a:rPr>
              <a:t>的卡诺图，找到相切的卡诺圈且发现相邻格子未被其他卡诺圈覆盖后，可以添加一个卡诺圈</a:t>
            </a:r>
            <a:r>
              <a:rPr lang="zh-CN" altLang="en-US" sz="2400" b="1" dirty="0" smtClean="0">
                <a:latin typeface="微软雅黑" panose="020B0503020204020204" pitchFamily="34" charset="-122"/>
                <a:ea typeface="微软雅黑" panose="020B0503020204020204" pitchFamily="34" charset="-122"/>
              </a:rPr>
              <a:t>，写出</a:t>
            </a:r>
            <a:r>
              <a:rPr lang="zh-CN" altLang="en-US" sz="2400" b="1" dirty="0">
                <a:latin typeface="微软雅黑" panose="020B0503020204020204" pitchFamily="34" charset="-122"/>
                <a:ea typeface="微软雅黑" panose="020B0503020204020204" pitchFamily="34" charset="-122"/>
              </a:rPr>
              <a:t>卡诺圈对应与项或者或项的代数式，也就是冗余项，添加到</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函数表达式，从而修改了逻辑函数，同时也消除了险象。</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4.4.4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险象的</a:t>
            </a:r>
            <a:r>
              <a:rPr lang="zh-CN" altLang="en-US" dirty="0">
                <a:effectLst>
                  <a:outerShdw blurRad="38100" dist="38100" dir="2700000" algn="tl">
                    <a:srgbClr val="000000">
                      <a:alpha val="43137"/>
                    </a:srgbClr>
                  </a:outerShdw>
                </a:effectLst>
              </a:rPr>
              <a:t>消除</a:t>
            </a: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graphicFrame>
        <p:nvGraphicFramePr>
          <p:cNvPr id="14" name="对象 13"/>
          <p:cNvGraphicFramePr>
            <a:graphicFrameLocks noChangeAspect="1"/>
          </p:cNvGraphicFramePr>
          <p:nvPr>
            <p:extLst>
              <p:ext uri="{D42A27DB-BD31-4B8C-83A1-F6EECF244321}">
                <p14:modId xmlns:p14="http://schemas.microsoft.com/office/powerpoint/2010/main" val="1830002364"/>
              </p:ext>
            </p:extLst>
          </p:nvPr>
        </p:nvGraphicFramePr>
        <p:xfrm>
          <a:off x="8052072" y="1099483"/>
          <a:ext cx="3784667" cy="1877291"/>
        </p:xfrm>
        <a:graphic>
          <a:graphicData uri="http://schemas.openxmlformats.org/presentationml/2006/ole">
            <mc:AlternateContent xmlns:mc="http://schemas.openxmlformats.org/markup-compatibility/2006">
              <mc:Choice xmlns:v="urn:schemas-microsoft-com:vml" Requires="v">
                <p:oleObj spid="_x0000_s260194" name="Visio" r:id="rId4" imgW="2554917" imgH="1272240" progId="Visio.Drawing.11">
                  <p:embed/>
                </p:oleObj>
              </mc:Choice>
              <mc:Fallback>
                <p:oleObj name="Visio" r:id="rId4" imgW="2554917" imgH="127224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2072" y="1099483"/>
                        <a:ext cx="3784667" cy="1877291"/>
                      </a:xfrm>
                      <a:prstGeom prst="rect">
                        <a:avLst/>
                      </a:prstGeom>
                      <a:solidFill>
                        <a:schemeClr val="accent5">
                          <a:lumMod val="20000"/>
                          <a:lumOff val="80000"/>
                        </a:schemeClr>
                      </a:solidFill>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301927953"/>
              </p:ext>
            </p:extLst>
          </p:nvPr>
        </p:nvGraphicFramePr>
        <p:xfrm>
          <a:off x="8335254" y="3603345"/>
          <a:ext cx="3276054" cy="2672918"/>
        </p:xfrm>
        <a:graphic>
          <a:graphicData uri="http://schemas.openxmlformats.org/presentationml/2006/ole">
            <mc:AlternateContent xmlns:mc="http://schemas.openxmlformats.org/markup-compatibility/2006">
              <mc:Choice xmlns:v="urn:schemas-microsoft-com:vml" Requires="v">
                <p:oleObj spid="_x0000_s260195" name="Visio" r:id="rId6" imgW="2057332" imgH="1693980" progId="Visio.Drawing.11">
                  <p:embed/>
                </p:oleObj>
              </mc:Choice>
              <mc:Fallback>
                <p:oleObj name="Visio" r:id="rId6" imgW="2057332" imgH="169398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5254" y="3603345"/>
                        <a:ext cx="3276054" cy="2672918"/>
                      </a:xfrm>
                      <a:prstGeom prst="rect">
                        <a:avLst/>
                      </a:prstGeom>
                      <a:solidFill>
                        <a:schemeClr val="accent5">
                          <a:lumMod val="20000"/>
                          <a:lumOff val="80000"/>
                        </a:schemeClr>
                      </a:solidFill>
                    </p:spPr>
                  </p:pic>
                </p:oleObj>
              </mc:Fallback>
            </mc:AlternateContent>
          </a:graphicData>
        </a:graphic>
      </p:graphicFrame>
      <mc:AlternateContent xmlns:mc="http://schemas.openxmlformats.org/markup-compatibility/2006" xmlns:a14="http://schemas.microsoft.com/office/drawing/2010/main">
        <mc:Choice Requires="a14">
          <p:sp>
            <p:nvSpPr>
              <p:cNvPr id="16" name="文本框 19"/>
              <p:cNvSpPr txBox="1"/>
              <p:nvPr/>
            </p:nvSpPr>
            <p:spPr>
              <a:xfrm>
                <a:off x="8184489" y="3095514"/>
                <a:ext cx="3577584" cy="507831"/>
              </a:xfrm>
              <a:prstGeom prst="rect">
                <a:avLst/>
              </a:prstGeom>
              <a:noFill/>
            </p:spPr>
            <p:txBody>
              <a:bodyPr wrap="square" rtlCol="0">
                <a:spAutoFit/>
              </a:bodyPr>
              <a:lstStyle/>
              <a:p>
                <a:pPr defTabSz="540000">
                  <a:lnSpc>
                    <a:spcPct val="150000"/>
                  </a:lnSpc>
                  <a:buClr>
                    <a:srgbClr val="235EB8"/>
                  </a:buClr>
                  <a:buSzPct val="85000"/>
                </a:pPr>
                <a:r>
                  <a:rPr lang="zh-CN" altLang="zh-CN" dirty="0"/>
                  <a:t>（</a:t>
                </a:r>
                <a:r>
                  <a:rPr lang="en-US" altLang="zh-CN" dirty="0"/>
                  <a:t>a</a:t>
                </a:r>
                <a:r>
                  <a:rPr lang="zh-CN" altLang="zh-CN" dirty="0"/>
                  <a:t>）</a:t>
                </a:r>
                <a14:m>
                  <m:oMath xmlns:m="http://schemas.openxmlformats.org/officeDocument/2006/math">
                    <m:r>
                      <m:rPr>
                        <m:sty m:val="p"/>
                      </m:rPr>
                      <a:rPr lang="en-US" altLang="zh-CN">
                        <a:latin typeface="Cambria Math" panose="02040503050406030204" pitchFamily="18" charset="0"/>
                      </a:rPr>
                      <m:t>F</m:t>
                    </m:r>
                    <m:r>
                      <a:rPr lang="en-US" altLang="zh-CN">
                        <a:latin typeface="Cambria Math" panose="02040503050406030204" pitchFamily="18" charset="0"/>
                      </a:rPr>
                      <m:t>=</m:t>
                    </m:r>
                    <m:acc>
                      <m:accPr>
                        <m:chr m:val="̅"/>
                        <m:ctrlPr>
                          <a:rPr lang="zh-CN" altLang="zh-CN" i="1">
                            <a:latin typeface="Cambria Math"/>
                          </a:rPr>
                        </m:ctrlPr>
                      </m:accPr>
                      <m:e>
                        <m:r>
                          <m:rPr>
                            <m:sty m:val="p"/>
                          </m:rPr>
                          <a:rPr lang="en-US" altLang="zh-CN">
                            <a:latin typeface="Cambria Math" panose="02040503050406030204" pitchFamily="18" charset="0"/>
                          </a:rPr>
                          <m:t>X</m:t>
                        </m:r>
                      </m:e>
                    </m:acc>
                    <m:r>
                      <m:rPr>
                        <m:sty m:val="p"/>
                      </m:rPr>
                      <a:rPr lang="en-US" altLang="zh-CN">
                        <a:latin typeface="Cambria Math" panose="02040503050406030204" pitchFamily="18" charset="0"/>
                      </a:rPr>
                      <m:t>Y</m:t>
                    </m:r>
                    <m:r>
                      <a:rPr lang="en-US" altLang="zh-CN">
                        <a:latin typeface="Cambria Math" panose="02040503050406030204" pitchFamily="18" charset="0"/>
                      </a:rPr>
                      <m:t>+</m:t>
                    </m:r>
                    <m:acc>
                      <m:accPr>
                        <m:chr m:val="̅"/>
                        <m:ctrlPr>
                          <a:rPr lang="zh-CN" altLang="zh-CN" i="1">
                            <a:latin typeface="Cambria Math"/>
                          </a:rPr>
                        </m:ctrlPr>
                      </m:accPr>
                      <m:e>
                        <m:r>
                          <m:rPr>
                            <m:sty m:val="p"/>
                          </m:rPr>
                          <a:rPr lang="en-US" altLang="zh-CN">
                            <a:latin typeface="Cambria Math" panose="02040503050406030204" pitchFamily="18" charset="0"/>
                          </a:rPr>
                          <m:t>Y</m:t>
                        </m:r>
                      </m:e>
                    </m:acc>
                    <m:r>
                      <a:rPr lang="en-US" altLang="zh-CN" i="1">
                        <a:latin typeface="Cambria Math" panose="02040503050406030204" pitchFamily="18" charset="0"/>
                      </a:rPr>
                      <m:t> </m:t>
                    </m:r>
                    <m:acc>
                      <m:accPr>
                        <m:chr m:val="̅"/>
                        <m:ctrlPr>
                          <a:rPr lang="zh-CN" altLang="zh-CN" i="1">
                            <a:latin typeface="Cambria Math"/>
                          </a:rPr>
                        </m:ctrlPr>
                      </m:accPr>
                      <m:e>
                        <m:r>
                          <m:rPr>
                            <m:sty m:val="p"/>
                          </m:rPr>
                          <a:rPr lang="en-US" altLang="zh-CN">
                            <a:latin typeface="Cambria Math" panose="02040503050406030204" pitchFamily="18" charset="0"/>
                          </a:rPr>
                          <m:t>Z</m:t>
                        </m:r>
                      </m:e>
                    </m:acc>
                    <m:r>
                      <a:rPr lang="en-US" altLang="zh-CN" i="1">
                        <a:latin typeface="Cambria Math" panose="02040503050406030204" pitchFamily="18" charset="0"/>
                      </a:rPr>
                      <m:t>+</m:t>
                    </m:r>
                    <m:r>
                      <m:rPr>
                        <m:sty m:val="p"/>
                      </m:rPr>
                      <a:rPr lang="en-US" altLang="zh-CN">
                        <a:latin typeface="Cambria Math" panose="02040503050406030204" pitchFamily="18" charset="0"/>
                      </a:rPr>
                      <m:t>YZ</m:t>
                    </m:r>
                  </m:oMath>
                </a14:m>
                <a:r>
                  <a:rPr lang="zh-CN" altLang="zh-CN" dirty="0"/>
                  <a:t>的卡诺图</a:t>
                </a:r>
                <a:endParaRPr lang="zh-CN" altLang="en-US" b="1" dirty="0">
                  <a:latin typeface="微软雅黑" panose="020B0503020204020204" pitchFamily="34" charset="-122"/>
                  <a:ea typeface="微软雅黑" panose="020B0503020204020204" pitchFamily="34" charset="-122"/>
                </a:endParaRPr>
              </a:p>
            </p:txBody>
          </p:sp>
        </mc:Choice>
        <mc:Fallback xmlns="">
          <p:sp>
            <p:nvSpPr>
              <p:cNvPr id="16" name="文本框 19"/>
              <p:cNvSpPr txBox="1">
                <a:spLocks noRot="1" noChangeAspect="1" noMove="1" noResize="1" noEditPoints="1" noAdjustHandles="1" noChangeArrowheads="1" noChangeShapeType="1" noTextEdit="1"/>
              </p:cNvSpPr>
              <p:nvPr/>
            </p:nvSpPr>
            <p:spPr>
              <a:xfrm>
                <a:off x="8184489" y="3095514"/>
                <a:ext cx="3577584" cy="507831"/>
              </a:xfrm>
              <a:prstGeom prst="rect">
                <a:avLst/>
              </a:prstGeom>
              <a:blipFill rotWithShape="1">
                <a:blip r:embed="rId8"/>
                <a:stretch>
                  <a:fillRect l="-1536" b="-10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7536854" y="6346556"/>
                <a:ext cx="3951723" cy="369332"/>
              </a:xfrm>
              <a:prstGeom prst="rect">
                <a:avLst/>
              </a:prstGeom>
            </p:spPr>
            <p:txBody>
              <a:bodyPr wrap="none">
                <a:spAutoFit/>
              </a:bodyPr>
              <a:lstStyle/>
              <a:p>
                <a:pPr indent="333375"/>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b</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F</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kern="100">
                            <a:latin typeface="Cambria Math"/>
                            <a:ea typeface="Cambria Math" panose="02040503050406030204" pitchFamily="18" charset="0"/>
                            <a:cs typeface="Times New Roman" panose="02020603050405020304" pitchFamily="18" charset="0"/>
                          </a:rPr>
                        </m:ctrlPr>
                      </m:acc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X</m:t>
                        </m:r>
                      </m:e>
                    </m:acc>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Y</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kern="100">
                            <a:latin typeface="Cambria Math"/>
                            <a:ea typeface="Cambria Math" panose="02040503050406030204" pitchFamily="18" charset="0"/>
                            <a:cs typeface="Times New Roman" panose="02020603050405020304" pitchFamily="18" charset="0"/>
                          </a:rPr>
                        </m:ctrlPr>
                      </m:acc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Y</m:t>
                        </m:r>
                      </m:e>
                    </m:acc>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i="1" kern="100">
                            <a:latin typeface="Cambria Math"/>
                            <a:ea typeface="Cambria Math" panose="02040503050406030204" pitchFamily="18" charset="0"/>
                            <a:cs typeface="Times New Roman" panose="02020603050405020304" pitchFamily="18" charset="0"/>
                          </a:rPr>
                        </m:ctrlPr>
                      </m:acc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Z</m:t>
                        </m:r>
                      </m:e>
                    </m:acc>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的卡诺图</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17" name="矩形 16"/>
              <p:cNvSpPr>
                <a:spLocks noRot="1" noChangeAspect="1" noMove="1" noResize="1" noEditPoints="1" noAdjustHandles="1" noChangeArrowheads="1" noChangeShapeType="1" noTextEdit="1"/>
              </p:cNvSpPr>
              <p:nvPr/>
            </p:nvSpPr>
            <p:spPr>
              <a:xfrm>
                <a:off x="7536854" y="6346556"/>
                <a:ext cx="3951723" cy="369332"/>
              </a:xfrm>
              <a:prstGeom prst="rect">
                <a:avLst/>
              </a:prstGeom>
              <a:blipFill rotWithShape="1">
                <a:blip r:embed="rId9"/>
                <a:stretch>
                  <a:fillRect t="-13115" r="-924"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4618430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75</a:t>
            </a:fld>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471638" y="1073286"/>
                <a:ext cx="11155680" cy="2309478"/>
              </a:xfrm>
              <a:prstGeom prst="rect">
                <a:avLst/>
              </a:prstGeom>
              <a:noFill/>
            </p:spPr>
            <p:txBody>
              <a:bodyPr wrap="square" rtlCol="0">
                <a:spAutoFit/>
              </a:bodyPr>
              <a:lstStyle/>
              <a:p>
                <a:pPr defTabSz="540000">
                  <a:lnSpc>
                    <a:spcPct val="150000"/>
                  </a:lnSpc>
                  <a:buClr>
                    <a:srgbClr val="3859CD"/>
                  </a:buClr>
                </a:pP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例</a:t>
                </a:r>
                <a:r>
                  <a:rPr lang="en-US" altLang="zh-CN" sz="2400" b="1" dirty="0" smtClean="0">
                    <a:latin typeface="微软雅黑" panose="020B0503020204020204" pitchFamily="34" charset="-122"/>
                    <a:ea typeface="微软雅黑" panose="020B0503020204020204" pitchFamily="34" charset="-122"/>
                  </a:rPr>
                  <a:t>4.17】</a:t>
                </a:r>
                <a:r>
                  <a:rPr lang="zh-CN" altLang="en-US" sz="2400" b="1" dirty="0" smtClean="0">
                    <a:latin typeface="微软雅黑" panose="020B0503020204020204" pitchFamily="34" charset="-122"/>
                    <a:ea typeface="微软雅黑" panose="020B0503020204020204" pitchFamily="34" charset="-122"/>
                  </a:rPr>
                  <a:t>消除</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4.16】</a:t>
                </a:r>
                <a:r>
                  <a:rPr lang="zh-CN" altLang="en-US" sz="2400" b="1" dirty="0">
                    <a:latin typeface="微软雅黑" panose="020B0503020204020204" pitchFamily="34" charset="-122"/>
                    <a:ea typeface="微软雅黑" panose="020B0503020204020204" pitchFamily="34" charset="-122"/>
                  </a:rPr>
                  <a:t>中</a:t>
                </a:r>
                <a:r>
                  <a:rPr lang="zh-CN" altLang="en-US" sz="2400" b="1" dirty="0" smtClean="0">
                    <a:latin typeface="微软雅黑" panose="020B0503020204020204" pitchFamily="34" charset="-122"/>
                    <a:ea typeface="微软雅黑" panose="020B0503020204020204" pitchFamily="34" charset="-122"/>
                  </a:rPr>
                  <a:t>函数</a:t>
                </a:r>
                <a14:m>
                  <m:oMath xmlns:m="http://schemas.openxmlformats.org/officeDocument/2006/math">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F</m:t>
                    </m:r>
                    <m:r>
                      <a:rPr lang="en-US" altLang="zh-CN" sz="24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A</m:t>
                    </m:r>
                    <m:r>
                      <a:rPr lang="en-US" altLang="zh-CN" sz="24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B</m:t>
                    </m:r>
                    <m:r>
                      <a:rPr lang="en-US" altLang="zh-CN" sz="24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C</m:t>
                    </m:r>
                    <m:r>
                      <a:rPr lang="en-US" altLang="zh-CN" sz="24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D</m:t>
                    </m:r>
                    <m:r>
                      <a:rPr lang="en-US" altLang="zh-CN" sz="240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A</m:t>
                        </m:r>
                      </m:e>
                    </m:acc>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B</m:t>
                        </m:r>
                      </m:e>
                    </m:acc>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C</m:t>
                        </m:r>
                      </m:e>
                    </m:acc>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B</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C</m:t>
                        </m:r>
                      </m:e>
                    </m:acc>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D</m:t>
                        </m:r>
                      </m:e>
                    </m:acc>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A</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B</m:t>
                        </m:r>
                      </m:e>
                    </m:acc>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D</m:t>
                    </m:r>
                  </m:oMath>
                </a14:m>
                <a:r>
                  <a:rPr lang="zh-CN" altLang="en-US" sz="2400" b="1" dirty="0" smtClean="0">
                    <a:latin typeface="微软雅黑" panose="020B0503020204020204" pitchFamily="34" charset="-122"/>
                    <a:ea typeface="微软雅黑" panose="020B0503020204020204" pitchFamily="34" charset="-122"/>
                  </a:rPr>
                  <a:t>的</a:t>
                </a:r>
                <a:r>
                  <a:rPr lang="zh-CN" altLang="en-US" sz="2400" b="1" dirty="0">
                    <a:latin typeface="微软雅黑" panose="020B0503020204020204" pitchFamily="34" charset="-122"/>
                    <a:ea typeface="微软雅黑" panose="020B0503020204020204" pitchFamily="34" charset="-122"/>
                  </a:rPr>
                  <a:t>静态险象。</a:t>
                </a:r>
              </a:p>
              <a:p>
                <a:pPr defTabSz="540000">
                  <a:lnSpc>
                    <a:spcPct val="150000"/>
                  </a:lnSpc>
                  <a:buClr>
                    <a:srgbClr val="3859CD"/>
                  </a:buClr>
                </a:pPr>
                <a:r>
                  <a:rPr lang="zh-CN" altLang="en-US" sz="2400" b="1" dirty="0">
                    <a:latin typeface="微软雅黑" panose="020B0503020204020204" pitchFamily="34" charset="-122"/>
                    <a:ea typeface="微软雅黑" panose="020B0503020204020204" pitchFamily="34" charset="-122"/>
                  </a:rPr>
                  <a:t>解：根据图</a:t>
                </a:r>
                <a:r>
                  <a:rPr lang="en-US" altLang="zh-CN" sz="2400" b="1" dirty="0">
                    <a:latin typeface="微软雅黑" panose="020B0503020204020204" pitchFamily="34" charset="-122"/>
                    <a:ea typeface="微软雅黑" panose="020B0503020204020204" pitchFamily="34" charset="-122"/>
                  </a:rPr>
                  <a:t>4.29</a:t>
                </a:r>
                <a:r>
                  <a:rPr lang="zh-CN" altLang="en-US" sz="2400" b="1" dirty="0">
                    <a:latin typeface="微软雅黑" panose="020B0503020204020204" pitchFamily="34" charset="-122"/>
                    <a:ea typeface="微软雅黑" panose="020B0503020204020204" pitchFamily="34" charset="-122"/>
                  </a:rPr>
                  <a:t>所示的</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的卡诺图，发现有两处卡诺圈相切，在相切处各添加一个冗余的卡诺圈，如图</a:t>
                </a:r>
                <a:r>
                  <a:rPr lang="en-US" altLang="zh-CN" sz="2400" b="1" dirty="0">
                    <a:latin typeface="微软雅黑" panose="020B0503020204020204" pitchFamily="34" charset="-122"/>
                    <a:ea typeface="微软雅黑" panose="020B0503020204020204" pitchFamily="34" charset="-122"/>
                  </a:rPr>
                  <a:t>4.32</a:t>
                </a:r>
                <a:r>
                  <a:rPr lang="zh-CN" altLang="en-US" sz="2400" b="1" dirty="0">
                    <a:latin typeface="微软雅黑" panose="020B0503020204020204" pitchFamily="34" charset="-122"/>
                    <a:ea typeface="微软雅黑" panose="020B0503020204020204" pitchFamily="34" charset="-122"/>
                  </a:rPr>
                  <a:t>所示。则</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的函数被修正为</a:t>
                </a:r>
                <a:r>
                  <a:rPr lang="zh-CN" altLang="en-US" sz="2400" b="1" dirty="0" smtClean="0">
                    <a:latin typeface="微软雅黑" panose="020B0503020204020204" pitchFamily="34" charset="-122"/>
                    <a:ea typeface="微软雅黑" panose="020B0503020204020204" pitchFamily="34" charset="-122"/>
                  </a:rPr>
                  <a:t>：</a:t>
                </a:r>
                <a14:m>
                  <m:oMath xmlns:m="http://schemas.openxmlformats.org/officeDocument/2006/math">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F</m:t>
                    </m:r>
                    <m:d>
                      <m:dPr>
                        <m:ctrlPr>
                          <a:rPr lang="zh-CN" altLang="zh-CN" sz="2400" i="1">
                            <a:effectLst/>
                            <a:latin typeface="Cambria Math"/>
                            <a:ea typeface="Cambria Math" panose="02040503050406030204" pitchFamily="18" charset="0"/>
                          </a:rPr>
                        </m:ctrlPr>
                      </m:d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A</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B</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C</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D</m:t>
                        </m:r>
                      </m:e>
                    </m:d>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A</m:t>
                        </m:r>
                      </m:e>
                    </m:acc>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B</m:t>
                        </m:r>
                      </m:e>
                    </m:acc>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C</m:t>
                        </m:r>
                      </m:e>
                    </m:acc>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B</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C</m:t>
                        </m:r>
                      </m:e>
                    </m:acc>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D</m:t>
                        </m:r>
                      </m:e>
                    </m:acc>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A</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B</m:t>
                        </m:r>
                      </m:e>
                    </m:acc>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D</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A</m:t>
                        </m:r>
                      </m:e>
                    </m:acc>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C</m:t>
                        </m:r>
                      </m:e>
                    </m:acc>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D</m:t>
                        </m:r>
                      </m:e>
                    </m:acc>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B</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i="1">
                            <a:effectLst/>
                            <a:latin typeface="Cambria Math"/>
                            <a:ea typeface="Cambria Math" panose="020405030504060302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C</m:t>
                        </m:r>
                      </m:e>
                    </m:acc>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D</m:t>
                    </m:r>
                  </m:oMath>
                </a14:m>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消除了静态险象。</a:t>
                </a:r>
              </a:p>
            </p:txBody>
          </p:sp>
        </mc:Choice>
        <mc:Fallback xmlns="">
          <p:sp>
            <p:nvSpPr>
              <p:cNvPr id="6" name="文本框 5"/>
              <p:cNvSpPr txBox="1">
                <a:spLocks noRot="1" noChangeAspect="1" noMove="1" noResize="1" noEditPoints="1" noAdjustHandles="1" noChangeArrowheads="1" noChangeShapeType="1" noTextEdit="1"/>
              </p:cNvSpPr>
              <p:nvPr/>
            </p:nvSpPr>
            <p:spPr>
              <a:xfrm>
                <a:off x="471638" y="1073286"/>
                <a:ext cx="11155680" cy="2309478"/>
              </a:xfrm>
              <a:prstGeom prst="rect">
                <a:avLst/>
              </a:prstGeom>
              <a:blipFill rotWithShape="1">
                <a:blip r:embed="rId4"/>
                <a:stretch>
                  <a:fillRect l="-820" r="-3607" b="-2375"/>
                </a:stretch>
              </a:blipFill>
            </p:spPr>
            <p:txBody>
              <a:bodyPr/>
              <a:lstStyle/>
              <a:p>
                <a:r>
                  <a:rPr lang="zh-CN" altLang="en-US">
                    <a:noFill/>
                  </a:rPr>
                  <a:t> </a:t>
                </a:r>
              </a:p>
            </p:txBody>
          </p:sp>
        </mc:Fallback>
      </mc:AlternateContent>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4.4.4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险象的</a:t>
            </a:r>
            <a:r>
              <a:rPr lang="zh-CN" altLang="en-US" dirty="0">
                <a:effectLst>
                  <a:outerShdw blurRad="38100" dist="38100" dir="2700000" algn="tl">
                    <a:srgbClr val="000000">
                      <a:alpha val="43137"/>
                    </a:srgbClr>
                  </a:outerShdw>
                </a:effectLst>
              </a:rPr>
              <a:t>消除</a:t>
            </a: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graphicFrame>
        <p:nvGraphicFramePr>
          <p:cNvPr id="15" name="对象 14"/>
          <p:cNvGraphicFramePr>
            <a:graphicFrameLocks noChangeAspect="1"/>
          </p:cNvGraphicFramePr>
          <p:nvPr>
            <p:extLst>
              <p:ext uri="{D42A27DB-BD31-4B8C-83A1-F6EECF244321}">
                <p14:modId xmlns:p14="http://schemas.microsoft.com/office/powerpoint/2010/main" val="1903726406"/>
              </p:ext>
            </p:extLst>
          </p:nvPr>
        </p:nvGraphicFramePr>
        <p:xfrm>
          <a:off x="1057609" y="3382764"/>
          <a:ext cx="2567565" cy="2681153"/>
        </p:xfrm>
        <a:graphic>
          <a:graphicData uri="http://schemas.openxmlformats.org/presentationml/2006/ole">
            <mc:AlternateContent xmlns:mc="http://schemas.openxmlformats.org/markup-compatibility/2006">
              <mc:Choice xmlns:v="urn:schemas-microsoft-com:vml" Requires="v">
                <p:oleObj spid="_x0000_s108636" name="Visio" r:id="rId5" imgW="2279652" imgH="2380590" progId="Visio.Drawing.11">
                  <p:embed/>
                </p:oleObj>
              </mc:Choice>
              <mc:Fallback>
                <p:oleObj name="Visio" r:id="rId5" imgW="2279652" imgH="2380590"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7609" y="3382764"/>
                        <a:ext cx="2567565" cy="2681153"/>
                      </a:xfrm>
                      <a:prstGeom prst="rect">
                        <a:avLst/>
                      </a:prstGeom>
                      <a:solidFill>
                        <a:schemeClr val="accent5">
                          <a:lumMod val="20000"/>
                          <a:lumOff val="80000"/>
                        </a:schemeClr>
                      </a:solidFill>
                    </p:spPr>
                  </p:pic>
                </p:oleObj>
              </mc:Fallback>
            </mc:AlternateContent>
          </a:graphicData>
        </a:graphic>
      </p:graphicFrame>
      <p:sp>
        <p:nvSpPr>
          <p:cNvPr id="16" name="文本框 15"/>
          <p:cNvSpPr txBox="1"/>
          <p:nvPr/>
        </p:nvSpPr>
        <p:spPr>
          <a:xfrm>
            <a:off x="851908" y="6225478"/>
            <a:ext cx="5546533" cy="458908"/>
          </a:xfrm>
          <a:prstGeom prst="rect">
            <a:avLst/>
          </a:prstGeom>
          <a:noFill/>
        </p:spPr>
        <p:txBody>
          <a:bodyPr wrap="square" rtlCol="0">
            <a:spAutoFit/>
          </a:bodyPr>
          <a:lstStyle/>
          <a:p>
            <a:pPr defTabSz="540000">
              <a:lnSpc>
                <a:spcPct val="150000"/>
              </a:lnSpc>
              <a:buClr>
                <a:srgbClr val="235EB8"/>
              </a:buClr>
              <a:buSzPct val="85000"/>
            </a:pPr>
            <a:r>
              <a:rPr lang="zh-CN" altLang="en-US" b="1" dirty="0" smtClean="0">
                <a:latin typeface="微软雅黑" panose="020B0503020204020204" pitchFamily="34" charset="-122"/>
                <a:ea typeface="微软雅黑" panose="020B0503020204020204" pitchFamily="34" charset="-122"/>
              </a:rPr>
              <a:t>图</a:t>
            </a:r>
            <a:r>
              <a:rPr lang="en-US" altLang="zh-CN" b="1" dirty="0" smtClean="0">
                <a:latin typeface="微软雅黑" panose="020B0503020204020204" pitchFamily="34" charset="-122"/>
                <a:ea typeface="微软雅黑" panose="020B0503020204020204" pitchFamily="34" charset="-122"/>
              </a:rPr>
              <a:t>4.32  【</a:t>
            </a:r>
            <a:r>
              <a:rPr lang="zh-CN" altLang="en-US" b="1" dirty="0" smtClean="0">
                <a:latin typeface="微软雅黑" panose="020B0503020204020204" pitchFamily="34" charset="-122"/>
                <a:ea typeface="微软雅黑" panose="020B0503020204020204" pitchFamily="34" charset="-122"/>
              </a:rPr>
              <a:t>例</a:t>
            </a:r>
            <a:r>
              <a:rPr lang="en-US" altLang="zh-CN" b="1" dirty="0" smtClean="0">
                <a:latin typeface="微软雅黑" panose="020B0503020204020204" pitchFamily="34" charset="-122"/>
                <a:ea typeface="微软雅黑" panose="020B0503020204020204" pitchFamily="34" charset="-122"/>
              </a:rPr>
              <a:t>4.17】</a:t>
            </a:r>
            <a:r>
              <a:rPr lang="zh-CN" altLang="en-US" b="1" dirty="0" smtClean="0">
                <a:latin typeface="微软雅黑" panose="020B0503020204020204" pitchFamily="34" charset="-122"/>
                <a:ea typeface="微软雅黑" panose="020B0503020204020204" pitchFamily="34" charset="-122"/>
              </a:rPr>
              <a:t>卡诺图</a:t>
            </a:r>
            <a:endParaRPr lang="zh-CN" altLang="en-US" b="1" dirty="0">
              <a:latin typeface="微软雅黑" panose="020B0503020204020204" pitchFamily="34" charset="-122"/>
              <a:ea typeface="微软雅黑" panose="020B0503020204020204" pitchFamily="34" charset="-122"/>
            </a:endParaRPr>
          </a:p>
        </p:txBody>
      </p:sp>
      <p:sp>
        <p:nvSpPr>
          <p:cNvPr id="17" name="文本框 5"/>
          <p:cNvSpPr txBox="1"/>
          <p:nvPr/>
        </p:nvSpPr>
        <p:spPr>
          <a:xfrm>
            <a:off x="4016796" y="3387061"/>
            <a:ext cx="7783776" cy="2862322"/>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为了</a:t>
            </a:r>
            <a:r>
              <a:rPr lang="zh-CN" altLang="en-US" sz="2400" b="1" dirty="0">
                <a:latin typeface="微软雅黑" panose="020B0503020204020204" pitchFamily="34" charset="-122"/>
                <a:ea typeface="微软雅黑" panose="020B0503020204020204" pitchFamily="34" charset="-122"/>
              </a:rPr>
              <a:t>设计无静态冒险的电路，一般是先将电路输出函数化简成最简函数（通过代数法或者卡诺图法），然后检查与判定有无冒险；如果有冒险则为输出函数增加冗余项。显而易见，</a:t>
            </a:r>
            <a:r>
              <a:rPr lang="zh-CN" altLang="en-US" sz="2400" b="1" dirty="0">
                <a:solidFill>
                  <a:srgbClr val="FF0000"/>
                </a:solidFill>
                <a:latin typeface="微软雅黑" panose="020B0503020204020204" pitchFamily="34" charset="-122"/>
                <a:ea typeface="微软雅黑" panose="020B0503020204020204" pitchFamily="34" charset="-122"/>
              </a:rPr>
              <a:t>通过增加冗余项来消除冒险的方法，是以增加电路规模和硬件成本为代价的</a:t>
            </a:r>
            <a:r>
              <a:rPr lang="zh-CN" altLang="en-US" sz="24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416662666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76</a:t>
            </a:fld>
            <a:endParaRPr lang="zh-CN" altLang="en-US"/>
          </a:p>
        </p:txBody>
      </p:sp>
      <p:sp>
        <p:nvSpPr>
          <p:cNvPr id="6" name="文本框 5"/>
          <p:cNvSpPr txBox="1"/>
          <p:nvPr/>
        </p:nvSpPr>
        <p:spPr>
          <a:xfrm>
            <a:off x="548640" y="1073286"/>
            <a:ext cx="11269288" cy="3416320"/>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）输出端接入滤波电容</a:t>
            </a:r>
          </a:p>
          <a:p>
            <a:pPr defTabSz="540000">
              <a:lnSpc>
                <a:spcPct val="150000"/>
              </a:lnSpc>
              <a:buClr>
                <a:srgbClr val="3859CD"/>
              </a:buClr>
            </a:pP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竞争</a:t>
            </a:r>
            <a:r>
              <a:rPr lang="zh-CN" altLang="en-US" sz="2400" b="1" dirty="0">
                <a:latin typeface="微软雅黑" panose="020B0503020204020204" pitchFamily="34" charset="-122"/>
                <a:ea typeface="微软雅黑" panose="020B0503020204020204" pitchFamily="34" charset="-122"/>
              </a:rPr>
              <a:t>冒险所产生的尖峰脉冲一般都比较窄（多在几十纳秒以内），如果在电路的输出端并接一个高频滤波电容到地，就可以使毛刺得以平滑。图</a:t>
            </a:r>
            <a:r>
              <a:rPr lang="en-US" altLang="zh-CN" sz="2400" b="1" dirty="0">
                <a:latin typeface="微软雅黑" panose="020B0503020204020204" pitchFamily="34" charset="-122"/>
                <a:ea typeface="微软雅黑" panose="020B0503020204020204" pitchFamily="34" charset="-122"/>
              </a:rPr>
              <a:t>4.33</a:t>
            </a:r>
            <a:r>
              <a:rPr lang="zh-CN" altLang="en-US" sz="2400" b="1" dirty="0">
                <a:latin typeface="微软雅黑" panose="020B0503020204020204" pitchFamily="34" charset="-122"/>
                <a:ea typeface="微软雅黑" panose="020B0503020204020204" pitchFamily="34" charset="-122"/>
              </a:rPr>
              <a:t>是</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4.15】</a:t>
            </a:r>
            <a:r>
              <a:rPr lang="zh-CN" altLang="en-US" sz="2400" b="1" dirty="0">
                <a:latin typeface="微软雅黑" panose="020B0503020204020204" pitchFamily="34" charset="-122"/>
                <a:ea typeface="微软雅黑" panose="020B0503020204020204" pitchFamily="34" charset="-122"/>
              </a:rPr>
              <a:t>增加了滤波电容的电路，图中电容</a:t>
            </a:r>
            <a:r>
              <a:rPr lang="en-US" altLang="zh-CN" sz="2400" b="1" dirty="0">
                <a:latin typeface="微软雅黑" panose="020B0503020204020204" pitchFamily="34" charset="-122"/>
                <a:ea typeface="微软雅黑" panose="020B0503020204020204" pitchFamily="34" charset="-122"/>
              </a:rPr>
              <a:t>C</a:t>
            </a:r>
            <a:r>
              <a:rPr lang="en-US" altLang="zh-CN" sz="2400" b="1" baseline="-25000"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与输出与门</a:t>
            </a:r>
            <a:r>
              <a:rPr lang="en-US" altLang="zh-CN" sz="2400" b="1" dirty="0">
                <a:latin typeface="微软雅黑" panose="020B0503020204020204" pitchFamily="34" charset="-122"/>
                <a:ea typeface="微软雅黑" panose="020B0503020204020204" pitchFamily="34" charset="-122"/>
              </a:rPr>
              <a:t>G</a:t>
            </a:r>
            <a:r>
              <a:rPr lang="zh-CN" altLang="en-US" sz="2400" b="1" dirty="0">
                <a:latin typeface="微软雅黑" panose="020B0503020204020204" pitchFamily="34" charset="-122"/>
                <a:ea typeface="微软雅黑" panose="020B0503020204020204" pitchFamily="34" charset="-122"/>
              </a:rPr>
              <a:t>的内阻一起构成阻容滤波器，将尖峰脉冲的幅度削减到门电路的阈值电压以下，从而消除毛刺。在</a:t>
            </a:r>
            <a:r>
              <a:rPr lang="en-US" altLang="zh-CN" sz="2400" b="1" dirty="0">
                <a:latin typeface="微软雅黑" panose="020B0503020204020204" pitchFamily="34" charset="-122"/>
                <a:ea typeface="微软雅黑" panose="020B0503020204020204" pitchFamily="34" charset="-122"/>
              </a:rPr>
              <a:t>TTL</a:t>
            </a:r>
            <a:r>
              <a:rPr lang="zh-CN" altLang="en-US" sz="2400" b="1" dirty="0">
                <a:latin typeface="微软雅黑" panose="020B0503020204020204" pitchFamily="34" charset="-122"/>
                <a:ea typeface="微软雅黑" panose="020B0503020204020204" pitchFamily="34" charset="-122"/>
              </a:rPr>
              <a:t>电路中，电容</a:t>
            </a:r>
            <a:r>
              <a:rPr lang="en-US" altLang="zh-CN" sz="2400" b="1" dirty="0">
                <a:latin typeface="微软雅黑" panose="020B0503020204020204" pitchFamily="34" charset="-122"/>
                <a:ea typeface="微软雅黑" panose="020B0503020204020204" pitchFamily="34" charset="-122"/>
              </a:rPr>
              <a:t>Cf</a:t>
            </a:r>
            <a:r>
              <a:rPr lang="zh-CN" altLang="en-US" sz="2400" b="1" dirty="0">
                <a:latin typeface="微软雅黑" panose="020B0503020204020204" pitchFamily="34" charset="-122"/>
                <a:ea typeface="微软雅黑" panose="020B0503020204020204" pitchFamily="34" charset="-122"/>
              </a:rPr>
              <a:t>的容量通常在几十到几百皮法的范围内。</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4.4.4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险象的</a:t>
            </a:r>
            <a:r>
              <a:rPr lang="zh-CN" altLang="en-US" dirty="0">
                <a:effectLst>
                  <a:outerShdw blurRad="38100" dist="38100" dir="2700000" algn="tl">
                    <a:srgbClr val="000000">
                      <a:alpha val="43137"/>
                    </a:srgbClr>
                  </a:outerShdw>
                </a:effectLst>
              </a:rPr>
              <a:t>消除</a:t>
            </a: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graphicFrame>
        <p:nvGraphicFramePr>
          <p:cNvPr id="15" name="对象 14"/>
          <p:cNvGraphicFramePr>
            <a:graphicFrameLocks noChangeAspect="1"/>
          </p:cNvGraphicFramePr>
          <p:nvPr>
            <p:extLst>
              <p:ext uri="{D42A27DB-BD31-4B8C-83A1-F6EECF244321}">
                <p14:modId xmlns:p14="http://schemas.microsoft.com/office/powerpoint/2010/main" val="3823592319"/>
              </p:ext>
            </p:extLst>
          </p:nvPr>
        </p:nvGraphicFramePr>
        <p:xfrm>
          <a:off x="1103558" y="4489606"/>
          <a:ext cx="4675073" cy="2271771"/>
        </p:xfrm>
        <a:graphic>
          <a:graphicData uri="http://schemas.openxmlformats.org/presentationml/2006/ole">
            <mc:AlternateContent xmlns:mc="http://schemas.openxmlformats.org/markup-compatibility/2006">
              <mc:Choice xmlns:v="urn:schemas-microsoft-com:vml" Requires="v">
                <p:oleObj spid="_x0000_s261170" name="Visio" r:id="rId4" imgW="2533307" imgH="1228230" progId="Visio.Drawing.11">
                  <p:embed/>
                </p:oleObj>
              </mc:Choice>
              <mc:Fallback>
                <p:oleObj name="Visio" r:id="rId4" imgW="2533307" imgH="1228230" progId="Visio.Drawing.11">
                  <p:embed/>
                  <p:pic>
                    <p:nvPicPr>
                      <p:cNvPr id="0" name="对象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558" y="4489606"/>
                        <a:ext cx="4675073" cy="2271771"/>
                      </a:xfrm>
                      <a:prstGeom prst="rect">
                        <a:avLst/>
                      </a:prstGeom>
                      <a:solidFill>
                        <a:schemeClr val="accent5">
                          <a:lumMod val="20000"/>
                          <a:lumOff val="80000"/>
                        </a:schemeClr>
                      </a:solidFill>
                      <a:ln>
                        <a:noFill/>
                      </a:ln>
                    </p:spPr>
                  </p:pic>
                </p:oleObj>
              </mc:Fallback>
            </mc:AlternateContent>
          </a:graphicData>
        </a:graphic>
      </p:graphicFrame>
      <p:sp>
        <p:nvSpPr>
          <p:cNvPr id="16" name="文本框 17"/>
          <p:cNvSpPr txBox="1"/>
          <p:nvPr/>
        </p:nvSpPr>
        <p:spPr>
          <a:xfrm>
            <a:off x="6287677" y="4642701"/>
            <a:ext cx="5090476" cy="1754326"/>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zh-CN" sz="2400" b="1" dirty="0" smtClean="0">
                <a:solidFill>
                  <a:srgbClr val="0000FF"/>
                </a:solidFill>
                <a:latin typeface="微软雅黑" panose="020B0503020204020204" pitchFamily="34" charset="-122"/>
                <a:ea typeface="微软雅黑" panose="020B0503020204020204" pitchFamily="34" charset="-122"/>
              </a:rPr>
              <a:t>优点</a:t>
            </a:r>
            <a:r>
              <a:rPr lang="zh-CN" altLang="en-US" sz="2400" b="1" dirty="0">
                <a:solidFill>
                  <a:srgbClr val="0000FF"/>
                </a:solidFill>
                <a:latin typeface="微软雅黑" panose="020B0503020204020204" pitchFamily="34" charset="-122"/>
                <a:ea typeface="微软雅黑" panose="020B0503020204020204" pitchFamily="34" charset="-122"/>
              </a:rPr>
              <a:t>：</a:t>
            </a:r>
            <a:r>
              <a:rPr lang="zh-CN" altLang="zh-CN" sz="2400" b="1" dirty="0" smtClean="0">
                <a:latin typeface="微软雅黑" panose="020B0503020204020204" pitchFamily="34" charset="-122"/>
                <a:ea typeface="微软雅黑" panose="020B0503020204020204" pitchFamily="34" charset="-122"/>
              </a:rPr>
              <a:t>简单易行</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3859CD"/>
              </a:buClr>
              <a:buFont typeface="Wingdings" panose="05000000000000000000" pitchFamily="2" charset="2"/>
              <a:buChar char="n"/>
            </a:pPr>
            <a:r>
              <a:rPr lang="zh-CN" altLang="zh-CN" sz="2400" b="1" dirty="0" smtClean="0">
                <a:solidFill>
                  <a:srgbClr val="0000FF"/>
                </a:solidFill>
                <a:latin typeface="微软雅黑" panose="020B0503020204020204" pitchFamily="34" charset="-122"/>
                <a:ea typeface="微软雅黑" panose="020B0503020204020204" pitchFamily="34" charset="-122"/>
              </a:rPr>
              <a:t>缺点</a:t>
            </a:r>
            <a:r>
              <a:rPr lang="zh-CN" altLang="en-US" sz="2400" b="1" dirty="0" smtClean="0">
                <a:solidFill>
                  <a:srgbClr val="0000FF"/>
                </a:solidFill>
                <a:latin typeface="微软雅黑" panose="020B0503020204020204" pitchFamily="34" charset="-122"/>
                <a:ea typeface="微软雅黑" panose="020B0503020204020204" pitchFamily="34" charset="-122"/>
              </a:rPr>
              <a:t>：</a:t>
            </a:r>
            <a:r>
              <a:rPr lang="zh-CN" altLang="zh-CN" sz="2400" b="1" dirty="0" smtClean="0">
                <a:latin typeface="微软雅黑" panose="020B0503020204020204" pitchFamily="34" charset="-122"/>
                <a:ea typeface="微软雅黑" panose="020B0503020204020204" pitchFamily="34" charset="-122"/>
              </a:rPr>
              <a:t>使得</a:t>
            </a:r>
            <a:r>
              <a:rPr lang="zh-CN" altLang="zh-CN" sz="2400" b="1" dirty="0">
                <a:latin typeface="微软雅黑" panose="020B0503020204020204" pitchFamily="34" charset="-122"/>
                <a:ea typeface="微软雅黑" panose="020B0503020204020204" pitchFamily="34" charset="-122"/>
              </a:rPr>
              <a:t>输出信号的上升和下降边沿时间变长，波形变坏。</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625761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77</a:t>
            </a:fld>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596766" y="990158"/>
                <a:ext cx="11073618" cy="5373779"/>
              </a:xfrm>
              <a:prstGeom prst="rect">
                <a:avLst/>
              </a:prstGeom>
              <a:noFill/>
            </p:spPr>
            <p:txBody>
              <a:bodyPr wrap="square" rtlCol="0">
                <a:spAutoFit/>
              </a:bodyPr>
              <a:lstStyle/>
              <a:p>
                <a:pPr marL="342900" indent="-342900" defTabSz="540000">
                  <a:lnSpc>
                    <a:spcPct val="13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3</a:t>
                </a:r>
                <a:r>
                  <a:rPr lang="zh-CN" altLang="en-US" sz="2400" b="1" dirty="0">
                    <a:solidFill>
                      <a:srgbClr val="FF0000"/>
                    </a:solidFill>
                    <a:latin typeface="微软雅黑" panose="020B0503020204020204" pitchFamily="34" charset="-122"/>
                    <a:ea typeface="微软雅黑" panose="020B0503020204020204" pitchFamily="34" charset="-122"/>
                  </a:rPr>
                  <a:t>）引入输出选通信号</a:t>
                </a:r>
              </a:p>
              <a:p>
                <a:pPr marL="342900" indent="-342900" defTabSz="540000">
                  <a:lnSpc>
                    <a:spcPct val="13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引入</a:t>
                </a:r>
                <a:r>
                  <a:rPr lang="zh-CN" altLang="en-US" sz="2400" b="1" dirty="0">
                    <a:latin typeface="微软雅黑" panose="020B0503020204020204" pitchFamily="34" charset="-122"/>
                    <a:ea typeface="微软雅黑" panose="020B0503020204020204" pitchFamily="34" charset="-122"/>
                  </a:rPr>
                  <a:t>一个选通输入信号，来选择接通输出信号，并规定在选通信号有效前，所有输入变化必须达到稳态。换言之，通过选通信号来屏蔽输入信号的竞争现象，避免对输出造成影响。</a:t>
                </a:r>
              </a:p>
              <a:p>
                <a:pPr marL="342900" indent="-342900" defTabSz="540000">
                  <a:lnSpc>
                    <a:spcPct val="13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选</a:t>
                </a:r>
                <a:r>
                  <a:rPr lang="zh-CN" altLang="en-US" sz="2400" b="1" dirty="0">
                    <a:latin typeface="微软雅黑" panose="020B0503020204020204" pitchFamily="34" charset="-122"/>
                    <a:ea typeface="微软雅黑" panose="020B0503020204020204" pitchFamily="34" charset="-122"/>
                  </a:rPr>
                  <a:t>通输入信号一般是脉冲式的，所以输出信号也是脉冲式的，其有效宽度和选通输入的脉冲宽度一致</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3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在这种具有选通信号的电路中，均要求输入信号必须先于选通信号到达或者准备好，在输入信号变化达到稳态后，才允许选通信号来临或者有效。</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3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引入</a:t>
                </a:r>
                <a:r>
                  <a:rPr lang="zh-CN" altLang="en-US" sz="2400" b="1" dirty="0">
                    <a:latin typeface="微软雅黑" panose="020B0503020204020204" pitchFamily="34" charset="-122"/>
                    <a:ea typeface="微软雅黑" panose="020B0503020204020204" pitchFamily="34" charset="-122"/>
                  </a:rPr>
                  <a:t>输出选通信号或者使能信号，不仅有效避免了输入信号的逻辑险象，而且对电路本身就具有的功能险象也能有效克服。因此，很多的组合逻辑电路都具有输出使能信号</a:t>
                </a:r>
                <a:r>
                  <a:rPr lang="en-US" altLang="zh-CN" sz="2400" b="1" dirty="0">
                    <a:latin typeface="微软雅黑" panose="020B0503020204020204" pitchFamily="34" charset="-122"/>
                    <a:ea typeface="微软雅黑" panose="020B0503020204020204" pitchFamily="34" charset="-122"/>
                  </a:rPr>
                  <a:t>EN</a:t>
                </a:r>
                <a:r>
                  <a:rPr lang="zh-CN" altLang="en-US" sz="2400" b="1" dirty="0">
                    <a:latin typeface="微软雅黑" panose="020B0503020204020204" pitchFamily="34" charset="-122"/>
                    <a:ea typeface="微软雅黑" panose="020B0503020204020204" pitchFamily="34" charset="-122"/>
                  </a:rPr>
                  <a:t>或者</a:t>
                </a:r>
                <a14:m>
                  <m:oMath xmlns:m="http://schemas.openxmlformats.org/officeDocument/2006/math">
                    <m:acc>
                      <m:accPr>
                        <m:chr m:val="̅"/>
                        <m:ctrlPr>
                          <a:rPr lang="zh-CN" altLang="en-US" sz="2400" b="1" i="1">
                            <a:latin typeface="Cambria Math"/>
                            <a:ea typeface="微软雅黑" panose="020B0503020204020204" pitchFamily="34" charset="-122"/>
                          </a:rPr>
                        </m:ctrlPr>
                      </m:accPr>
                      <m:e>
                        <m:r>
                          <m:rPr>
                            <m:sty m:val="p"/>
                          </m:rPr>
                          <a:rPr lang="en-US" altLang="zh-CN" sz="2400" b="1" i="1">
                            <a:latin typeface="Cambria Math" panose="02040503050406030204" pitchFamily="18" charset="0"/>
                            <a:ea typeface="微软雅黑" panose="020B0503020204020204" pitchFamily="34" charset="-122"/>
                          </a:rPr>
                          <m:t>EN</m:t>
                        </m:r>
                      </m:e>
                    </m:acc>
                  </m:oMath>
                </a14:m>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596766" y="990158"/>
                <a:ext cx="11073618" cy="5373779"/>
              </a:xfrm>
              <a:prstGeom prst="rect">
                <a:avLst/>
              </a:prstGeom>
              <a:blipFill rotWithShape="1">
                <a:blip r:embed="rId3"/>
                <a:stretch>
                  <a:fillRect l="-771" r="-1927" b="-794"/>
                </a:stretch>
              </a:blipFill>
            </p:spPr>
            <p:txBody>
              <a:bodyPr/>
              <a:lstStyle/>
              <a:p>
                <a:r>
                  <a:rPr lang="zh-CN" altLang="en-US">
                    <a:noFill/>
                  </a:rPr>
                  <a:t> </a:t>
                </a:r>
              </a:p>
            </p:txBody>
          </p:sp>
        </mc:Fallback>
      </mc:AlternateContent>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4.4.4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险象的</a:t>
            </a:r>
            <a:r>
              <a:rPr lang="zh-CN" altLang="en-US" dirty="0">
                <a:effectLst>
                  <a:outerShdw blurRad="38100" dist="38100" dir="2700000" algn="tl">
                    <a:srgbClr val="000000">
                      <a:alpha val="43137"/>
                    </a:srgbClr>
                  </a:outerShdw>
                </a:effectLst>
              </a:rPr>
              <a:t>消除</a:t>
            </a: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spTree>
    <p:extLst>
      <p:ext uri="{BB962C8B-B14F-4D97-AF65-F5344CB8AC3E}">
        <p14:creationId xmlns:p14="http://schemas.microsoft.com/office/powerpoint/2010/main" val="314981514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78</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4.4.4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险象的</a:t>
            </a:r>
            <a:r>
              <a:rPr lang="zh-CN" altLang="en-US" dirty="0">
                <a:effectLst>
                  <a:outerShdw blurRad="38100" dist="38100" dir="2700000" algn="tl">
                    <a:srgbClr val="000000">
                      <a:alpha val="43137"/>
                    </a:srgbClr>
                  </a:outerShdw>
                </a:effectLst>
              </a:rPr>
              <a:t>消除</a:t>
            </a: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graphicFrame>
        <p:nvGraphicFramePr>
          <p:cNvPr id="16" name="对象 15"/>
          <p:cNvGraphicFramePr>
            <a:graphicFrameLocks noChangeAspect="1"/>
          </p:cNvGraphicFramePr>
          <p:nvPr>
            <p:extLst>
              <p:ext uri="{D42A27DB-BD31-4B8C-83A1-F6EECF244321}">
                <p14:modId xmlns:p14="http://schemas.microsoft.com/office/powerpoint/2010/main" val="2438793922"/>
              </p:ext>
            </p:extLst>
          </p:nvPr>
        </p:nvGraphicFramePr>
        <p:xfrm>
          <a:off x="925300" y="3179618"/>
          <a:ext cx="4572300" cy="2951018"/>
        </p:xfrm>
        <a:graphic>
          <a:graphicData uri="http://schemas.openxmlformats.org/presentationml/2006/ole">
            <mc:AlternateContent xmlns:mc="http://schemas.openxmlformats.org/markup-compatibility/2006">
              <mc:Choice xmlns:v="urn:schemas-microsoft-com:vml" Requires="v">
                <p:oleObj spid="_x0000_s112821" name="Visio" r:id="rId4" imgW="2375009" imgH="1523880" progId="Visio.Drawing.11">
                  <p:embed/>
                </p:oleObj>
              </mc:Choice>
              <mc:Fallback>
                <p:oleObj name="Visio" r:id="rId4" imgW="2375009" imgH="152388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300" y="3179618"/>
                        <a:ext cx="4572300" cy="2951018"/>
                      </a:xfrm>
                      <a:prstGeom prst="rect">
                        <a:avLst/>
                      </a:prstGeom>
                      <a:solidFill>
                        <a:schemeClr val="accent5">
                          <a:lumMod val="20000"/>
                          <a:lumOff val="80000"/>
                        </a:schemeClr>
                      </a:solid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360590501"/>
              </p:ext>
            </p:extLst>
          </p:nvPr>
        </p:nvGraphicFramePr>
        <p:xfrm>
          <a:off x="6633268" y="2976774"/>
          <a:ext cx="3965924" cy="3776806"/>
        </p:xfrm>
        <a:graphic>
          <a:graphicData uri="http://schemas.openxmlformats.org/presentationml/2006/ole">
            <mc:AlternateContent xmlns:mc="http://schemas.openxmlformats.org/markup-compatibility/2006">
              <mc:Choice xmlns:v="urn:schemas-microsoft-com:vml" Requires="v">
                <p:oleObj spid="_x0000_s112822" name="Visio" r:id="rId6" imgW="2509805" imgH="2388960" progId="Visio.Drawing.11">
                  <p:embed/>
                </p:oleObj>
              </mc:Choice>
              <mc:Fallback>
                <p:oleObj name="Visio" r:id="rId6" imgW="2509805" imgH="2388960" progId="Visio.Drawing.11">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3268" y="2976774"/>
                        <a:ext cx="3965924" cy="3776806"/>
                      </a:xfrm>
                      <a:prstGeom prst="rect">
                        <a:avLst/>
                      </a:prstGeom>
                      <a:solidFill>
                        <a:schemeClr val="accent5">
                          <a:lumMod val="20000"/>
                          <a:lumOff val="80000"/>
                        </a:schemeClr>
                      </a:solidFill>
                    </p:spPr>
                  </p:pic>
                </p:oleObj>
              </mc:Fallback>
            </mc:AlternateContent>
          </a:graphicData>
        </a:graphic>
      </p:graphicFrame>
      <mc:AlternateContent xmlns:mc="http://schemas.openxmlformats.org/markup-compatibility/2006" xmlns:a14="http://schemas.microsoft.com/office/drawing/2010/main">
        <mc:Choice Requires="a14">
          <p:sp>
            <p:nvSpPr>
              <p:cNvPr id="19" name="文本框 18"/>
              <p:cNvSpPr txBox="1"/>
              <p:nvPr/>
            </p:nvSpPr>
            <p:spPr>
              <a:xfrm>
                <a:off x="632594" y="6293037"/>
                <a:ext cx="4784533" cy="507831"/>
              </a:xfrm>
              <a:prstGeom prst="rect">
                <a:avLst/>
              </a:prstGeom>
              <a:noFill/>
            </p:spPr>
            <p:txBody>
              <a:bodyPr wrap="square" rtlCol="0">
                <a:spAutoFit/>
              </a:bodyPr>
              <a:lstStyle/>
              <a:p>
                <a:pPr defTabSz="540000">
                  <a:lnSpc>
                    <a:spcPct val="150000"/>
                  </a:lnSpc>
                  <a:buClr>
                    <a:srgbClr val="235EB8"/>
                  </a:buClr>
                  <a:buSzPct val="85000"/>
                </a:pP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rPr>
                  <a:t>a</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F</m:t>
                    </m:r>
                    <m:r>
                      <a:rPr lang="en-US" altLang="zh-CN">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a:ea typeface="Cambria Math" panose="02040503050406030204" pitchFamily="18" charset="0"/>
                          </a:rPr>
                        </m:ctrlPr>
                      </m:accPr>
                      <m:e>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X</m:t>
                        </m:r>
                      </m:e>
                    </m:acc>
                    <m:r>
                      <a:rPr lang="en-US" altLang="zh-CN">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Y</m:t>
                    </m:r>
                    <m:r>
                      <a:rPr lang="en-US" altLang="zh-CN">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a:ea typeface="Cambria Math" panose="02040503050406030204" pitchFamily="18" charset="0"/>
                          </a:rPr>
                        </m:ctrlPr>
                      </m:accPr>
                      <m:e>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Y</m:t>
                        </m:r>
                      </m:e>
                    </m:acc>
                    <m:r>
                      <a:rPr lang="en-US" altLang="zh-CN" i="1">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i="1">
                            <a:effectLst/>
                            <a:latin typeface="Cambria Math"/>
                            <a:ea typeface="Cambria Math" panose="02040503050406030204" pitchFamily="18" charset="0"/>
                          </a:rPr>
                        </m:ctrlPr>
                      </m:accPr>
                      <m:e>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Z</m:t>
                        </m:r>
                      </m:e>
                    </m:acc>
                    <m:r>
                      <a:rPr lang="en-US" altLang="zh-CN" i="1">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dirty="0">
                    <a:latin typeface="Times New Roman" panose="02020603050405020304" pitchFamily="18" charset="0"/>
                    <a:ea typeface="宋体" panose="02010600030101010101" pitchFamily="2" charset="-122"/>
                    <a:cs typeface="Times New Roman" panose="02020603050405020304" pitchFamily="18" charset="0"/>
                  </a:rPr>
                  <a:t>的带使能端的电路图</a:t>
                </a:r>
                <a:endParaRPr lang="zh-CN" altLang="en-US" b="1" dirty="0">
                  <a:latin typeface="微软雅黑" panose="020B0503020204020204" pitchFamily="34" charset="-122"/>
                  <a:ea typeface="微软雅黑" panose="020B0503020204020204" pitchFamily="34" charset="-122"/>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632594" y="6293037"/>
                <a:ext cx="4784533" cy="507831"/>
              </a:xfrm>
              <a:prstGeom prst="rect">
                <a:avLst/>
              </a:prstGeom>
              <a:blipFill rotWithShape="1">
                <a:blip r:embed="rId8"/>
                <a:stretch>
                  <a:fillRect l="-1146" b="-8333"/>
                </a:stretch>
              </a:blipFill>
            </p:spPr>
            <p:txBody>
              <a:bodyPr/>
              <a:lstStyle/>
              <a:p>
                <a:r>
                  <a:rPr lang="zh-CN" altLang="en-US">
                    <a:noFill/>
                  </a:rPr>
                  <a:t> </a:t>
                </a:r>
              </a:p>
            </p:txBody>
          </p:sp>
        </mc:Fallback>
      </mc:AlternateContent>
      <p:sp>
        <p:nvSpPr>
          <p:cNvPr id="20" name="矩形 19"/>
          <p:cNvSpPr/>
          <p:nvPr/>
        </p:nvSpPr>
        <p:spPr>
          <a:xfrm>
            <a:off x="10607942" y="4285795"/>
            <a:ext cx="1454244" cy="369332"/>
          </a:xfrm>
          <a:prstGeom prst="rect">
            <a:avLst/>
          </a:prstGeom>
        </p:spPr>
        <p:txBody>
          <a:bodyPr wrap="none">
            <a:spAutoFit/>
          </a:bodyPr>
          <a:lstStyle/>
          <a:p>
            <a:r>
              <a:rPr lang="zh-CN" altLang="zh-CN"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rPr>
              <a:t>b</a:t>
            </a:r>
            <a:r>
              <a:rPr lang="zh-CN" altLang="zh-CN"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波形图</a:t>
            </a:r>
            <a:endParaRPr lang="zh-CN" altLang="en-US" dirty="0"/>
          </a:p>
        </p:txBody>
      </p:sp>
      <p:sp>
        <p:nvSpPr>
          <p:cNvPr id="22" name="文本框 5"/>
          <p:cNvSpPr txBox="1"/>
          <p:nvPr/>
        </p:nvSpPr>
        <p:spPr>
          <a:xfrm>
            <a:off x="497017" y="1129849"/>
            <a:ext cx="10838047" cy="1689052"/>
          </a:xfrm>
          <a:prstGeom prst="rect">
            <a:avLst/>
          </a:prstGeom>
          <a:noFill/>
        </p:spPr>
        <p:txBody>
          <a:bodyPr wrap="square" rtlCol="0">
            <a:spAutoFit/>
          </a:bodyPr>
          <a:lstStyle/>
          <a:p>
            <a:pPr marL="342900" indent="-342900" defTabSz="540000">
              <a:lnSpc>
                <a:spcPct val="150000"/>
              </a:lnSpc>
              <a:buClr>
                <a:srgbClr val="3859CD"/>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图</a:t>
            </a:r>
            <a:r>
              <a:rPr lang="en-US" altLang="zh-CN" sz="2400" b="1" dirty="0">
                <a:latin typeface="微软雅黑" panose="020B0503020204020204" pitchFamily="34" charset="-122"/>
                <a:ea typeface="微软雅黑" panose="020B0503020204020204" pitchFamily="34" charset="-122"/>
              </a:rPr>
              <a:t>4.34</a:t>
            </a:r>
            <a:r>
              <a:rPr lang="zh-CN" altLang="en-US" sz="2400" b="1" dirty="0">
                <a:latin typeface="微软雅黑" panose="020B0503020204020204" pitchFamily="34" charset="-122"/>
                <a:ea typeface="微软雅黑" panose="020B0503020204020204" pitchFamily="34" charset="-122"/>
              </a:rPr>
              <a:t>是</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4.15】</a:t>
            </a:r>
            <a:r>
              <a:rPr lang="zh-CN" altLang="en-US" sz="2400" b="1" dirty="0">
                <a:latin typeface="微软雅黑" panose="020B0503020204020204" pitchFamily="34" charset="-122"/>
                <a:ea typeface="微软雅黑" panose="020B0503020204020204" pitchFamily="34" charset="-122"/>
              </a:rPr>
              <a:t>电路加入了选通信号</a:t>
            </a:r>
            <a:r>
              <a:rPr lang="en-US" altLang="zh-CN" sz="2400" b="1" dirty="0">
                <a:latin typeface="微软雅黑" panose="020B0503020204020204" pitchFamily="34" charset="-122"/>
                <a:ea typeface="微软雅黑" panose="020B0503020204020204" pitchFamily="34" charset="-122"/>
              </a:rPr>
              <a:t>EN</a:t>
            </a:r>
            <a:r>
              <a:rPr lang="zh-CN" altLang="en-US" sz="2400" b="1" dirty="0">
                <a:latin typeface="微软雅黑" panose="020B0503020204020204" pitchFamily="34" charset="-122"/>
                <a:ea typeface="微软雅黑" panose="020B0503020204020204" pitchFamily="34" charset="-122"/>
              </a:rPr>
              <a:t>后的电路图。</a:t>
            </a:r>
            <a:r>
              <a:rPr lang="en-US" altLang="zh-CN" sz="2400" b="1" dirty="0">
                <a:latin typeface="微软雅黑" panose="020B0503020204020204" pitchFamily="34" charset="-122"/>
                <a:ea typeface="微软雅黑" panose="020B0503020204020204" pitchFamily="34" charset="-122"/>
              </a:rPr>
              <a:t>EN</a:t>
            </a:r>
            <a:r>
              <a:rPr lang="zh-CN" altLang="en-US" sz="2400" b="1" dirty="0">
                <a:latin typeface="微软雅黑" panose="020B0503020204020204" pitchFamily="34" charset="-122"/>
                <a:ea typeface="微软雅黑" panose="020B0503020204020204" pitchFamily="34" charset="-122"/>
              </a:rPr>
              <a:t>信号又叫使能信号，高电平有效。当</a:t>
            </a:r>
            <a:r>
              <a:rPr lang="en-US" altLang="zh-CN" sz="2400" b="1" dirty="0">
                <a:latin typeface="微软雅黑" panose="020B0503020204020204" pitchFamily="34" charset="-122"/>
                <a:ea typeface="微软雅黑" panose="020B0503020204020204" pitchFamily="34" charset="-122"/>
              </a:rPr>
              <a:t>EN=0</a:t>
            </a:r>
            <a:r>
              <a:rPr lang="zh-CN" altLang="en-US" sz="2400" b="1" dirty="0">
                <a:latin typeface="微软雅黑" panose="020B0503020204020204" pitchFamily="34" charset="-122"/>
                <a:ea typeface="微软雅黑" panose="020B0503020204020204" pitchFamily="34" charset="-122"/>
              </a:rPr>
              <a:t>时，钳制与门</a:t>
            </a:r>
            <a:r>
              <a:rPr lang="en-US" altLang="zh-CN" sz="2400" b="1" dirty="0">
                <a:latin typeface="微软雅黑" panose="020B0503020204020204" pitchFamily="34" charset="-122"/>
                <a:ea typeface="微软雅黑" panose="020B0503020204020204" pitchFamily="34" charset="-122"/>
              </a:rPr>
              <a:t>G</a:t>
            </a:r>
            <a:r>
              <a:rPr lang="zh-CN" altLang="en-US" sz="2400" b="1" dirty="0">
                <a:latin typeface="微软雅黑" panose="020B0503020204020204" pitchFamily="34" charset="-122"/>
                <a:ea typeface="微软雅黑" panose="020B0503020204020204" pitchFamily="34" charset="-122"/>
              </a:rPr>
              <a:t>的输出恒为</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，即输出无效；当</a:t>
            </a:r>
            <a:r>
              <a:rPr lang="en-US" altLang="zh-CN" sz="2400" b="1" dirty="0">
                <a:latin typeface="微软雅黑" panose="020B0503020204020204" pitchFamily="34" charset="-122"/>
                <a:ea typeface="微软雅黑" panose="020B0503020204020204" pitchFamily="34" charset="-122"/>
              </a:rPr>
              <a:t>EN=1</a:t>
            </a:r>
            <a:r>
              <a:rPr lang="zh-CN" altLang="en-US" sz="2400" b="1" dirty="0">
                <a:latin typeface="微软雅黑" panose="020B0503020204020204" pitchFamily="34" charset="-122"/>
                <a:ea typeface="微软雅黑" panose="020B0503020204020204" pitchFamily="34" charset="-122"/>
              </a:rPr>
              <a:t>时，与门</a:t>
            </a:r>
            <a:r>
              <a:rPr lang="en-US" altLang="zh-CN" sz="2400" b="1" dirty="0">
                <a:latin typeface="微软雅黑" panose="020B0503020204020204" pitchFamily="34" charset="-122"/>
                <a:ea typeface="微软雅黑" panose="020B0503020204020204" pitchFamily="34" charset="-122"/>
              </a:rPr>
              <a:t>G</a:t>
            </a:r>
            <a:r>
              <a:rPr lang="zh-CN" altLang="en-US" sz="2400" b="1" dirty="0">
                <a:latin typeface="微软雅黑" panose="020B0503020204020204" pitchFamily="34" charset="-122"/>
                <a:ea typeface="微软雅黑" panose="020B0503020204020204" pitchFamily="34" charset="-122"/>
              </a:rPr>
              <a:t>打开，有效的运算结果从</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输出，即选通输出</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p:txBody>
      </p:sp>
      <p:pic>
        <p:nvPicPr>
          <p:cNvPr id="23" name="图片 22">
            <a:hlinkClick r:id="rId9" action="ppaction://hlinksldjump"/>
          </p:cNvPr>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tretch>
            <a:fillRect/>
          </a:stretch>
        </p:blipFill>
        <p:spPr>
          <a:xfrm>
            <a:off x="5863660" y="6161307"/>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256679238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79</a:t>
            </a:fld>
            <a:endParaRPr lang="zh-CN" altLang="en-US"/>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本章作业</a:t>
            </a:r>
            <a:endParaRPr lang="zh-CN" altLang="en-US" dirty="0">
              <a:effectLst>
                <a:outerShdw blurRad="38100" dist="38100" dir="2700000" algn="tl">
                  <a:srgbClr val="000000">
                    <a:alpha val="43137"/>
                  </a:srgbClr>
                </a:outerShdw>
              </a:effectLst>
            </a:endParaRPr>
          </a:p>
        </p:txBody>
      </p:sp>
      <p:sp>
        <p:nvSpPr>
          <p:cNvPr id="8" name="文本框 7"/>
          <p:cNvSpPr txBox="1"/>
          <p:nvPr/>
        </p:nvSpPr>
        <p:spPr>
          <a:xfrm>
            <a:off x="476250" y="1039084"/>
            <a:ext cx="11220450" cy="4893647"/>
          </a:xfrm>
          <a:prstGeom prst="rect">
            <a:avLst/>
          </a:prstGeom>
          <a:noFill/>
        </p:spPr>
        <p:txBody>
          <a:bodyPr wrap="square" rtlCol="0">
            <a:spAutoFit/>
          </a:bodyPr>
          <a:lstStyle/>
          <a:p>
            <a:pPr marL="342900" indent="-342900" defTabSz="540000">
              <a:lnSpc>
                <a:spcPct val="130000"/>
              </a:lnSpc>
              <a:buClr>
                <a:srgbClr val="3859CD"/>
              </a:buClr>
              <a:buFont typeface="Wingdings" panose="05000000000000000000" pitchFamily="2" charset="2"/>
              <a:buChar char="n"/>
            </a:pPr>
            <a:r>
              <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rPr>
              <a:t>17</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rPr>
              <a:t>18</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rPr>
              <a:t>19</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rPr>
              <a:t>24</a:t>
            </a:r>
          </a:p>
          <a:p>
            <a:pPr marL="342900" indent="-342900" defTabSz="540000">
              <a:lnSpc>
                <a:spcPct val="130000"/>
              </a:lnSpc>
              <a:buClr>
                <a:srgbClr val="3859CD"/>
              </a:buClr>
              <a:buFont typeface="Wingdings" panose="05000000000000000000" pitchFamily="2" charset="2"/>
              <a:buChar char="n"/>
            </a:pPr>
            <a:endPar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540000">
              <a:lnSpc>
                <a:spcPct val="130000"/>
              </a:lnSpc>
              <a:buClr>
                <a:srgbClr val="3859CD"/>
              </a:buClr>
              <a:buFont typeface="Wingdings" panose="05000000000000000000" pitchFamily="2" charset="2"/>
              <a:buChar char="n"/>
            </a:pPr>
            <a:r>
              <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rPr>
              <a:t>33</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540000">
              <a:lnSpc>
                <a:spcPct val="130000"/>
              </a:lnSpc>
              <a:buClr>
                <a:srgbClr val="3859CD"/>
              </a:buClr>
              <a:buFont typeface="Wingdings" panose="05000000000000000000" pitchFamily="2" charset="2"/>
              <a:buChar char="n"/>
            </a:pPr>
            <a:r>
              <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rPr>
              <a:t>48</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540000">
              <a:lnSpc>
                <a:spcPct val="130000"/>
              </a:lnSpc>
              <a:buClr>
                <a:srgbClr val="3859CD"/>
              </a:buClr>
              <a:buFont typeface="Wingdings" panose="05000000000000000000" pitchFamily="2" charset="2"/>
              <a:buChar char="n"/>
            </a:pPr>
            <a:r>
              <a:rPr lang="en-US" altLang="zh-CN" sz="2400" b="1" strike="sngStrike" kern="100" dirty="0" smtClean="0">
                <a:latin typeface="微软雅黑" panose="020B0503020204020204" pitchFamily="34" charset="-122"/>
                <a:ea typeface="微软雅黑" panose="020B0503020204020204" pitchFamily="34" charset="-122"/>
                <a:cs typeface="Times New Roman" panose="02020603050405020304" pitchFamily="18" charset="0"/>
              </a:rPr>
              <a:t>49</a:t>
            </a:r>
            <a:r>
              <a:rPr lang="zh-CN" altLang="en-US" sz="2400" b="1" strike="sngStrike"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strike="sngStrike" kern="100" dirty="0" smtClean="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strike="sngStrike"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strike="sngStrike" kern="100" dirty="0" smtClean="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strike="sngStrike"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strike="sngStrike"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540000">
              <a:lnSpc>
                <a:spcPct val="130000"/>
              </a:lnSpc>
              <a:buClr>
                <a:srgbClr val="3859CD"/>
              </a:buClr>
              <a:buFont typeface="Wingdings" panose="05000000000000000000" pitchFamily="2" charset="2"/>
              <a:buChar char="n"/>
            </a:pP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55</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：用</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一片</a:t>
            </a: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线</a:t>
            </a: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-16</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线译码器和适当的逻辑门</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实现余</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码到</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8421BCD</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码的转换。</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540000">
              <a:lnSpc>
                <a:spcPct val="130000"/>
              </a:lnSpc>
              <a:buClr>
                <a:srgbClr val="3859CD"/>
              </a:buClr>
              <a:buFont typeface="Wingdings" panose="05000000000000000000" pitchFamily="2" charset="2"/>
              <a:buChar char="n"/>
            </a:pPr>
            <a:endParaRPr lang="en-US" altLang="zh-CN" sz="2400" b="1" kern="10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540000">
              <a:lnSpc>
                <a:spcPct val="130000"/>
              </a:lnSpc>
              <a:buClr>
                <a:srgbClr val="3859CD"/>
              </a:buClr>
              <a:buFont typeface="Wingdings" panose="05000000000000000000" pitchFamily="2" charset="2"/>
              <a:buChar char="n"/>
            </a:pPr>
            <a:r>
              <a:rPr lang="en-US" altLang="zh-CN" sz="2400" b="1" kern="100" smtClean="0">
                <a:latin typeface="微软雅黑" panose="020B0503020204020204" pitchFamily="34" charset="-122"/>
                <a:ea typeface="微软雅黑" panose="020B0503020204020204" pitchFamily="34" charset="-122"/>
                <a:cs typeface="Times New Roman" panose="02020603050405020304" pitchFamily="18" charset="0"/>
              </a:rPr>
              <a:t>54</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：试用</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一片</a:t>
            </a: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选</a:t>
            </a: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数据选择器和适当的逻辑门</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设计一个</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位二进制数的偶校验位产生电路（输出要使得</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位输入和</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位输出的</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位编码中，“</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的个数为偶数）。</a:t>
            </a:r>
            <a:endPar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540000">
              <a:lnSpc>
                <a:spcPct val="130000"/>
              </a:lnSpc>
              <a:buClr>
                <a:srgbClr val="3859CD"/>
              </a:buClr>
              <a:buFont typeface="Wingdings" panose="05000000000000000000" pitchFamily="2" charset="2"/>
              <a:buChar char="n"/>
            </a:pPr>
            <a:r>
              <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rPr>
              <a:t>56</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rPr>
              <a:t>57</a:t>
            </a:r>
            <a:endPar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pic>
        <p:nvPicPr>
          <p:cNvPr id="11" name="图片 10">
            <a:hlinkClick r:id="rId3" action="ppaction://hlinksldjump"/>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5506110" y="6058568"/>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104069769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8</a:t>
            </a:fld>
            <a:endParaRPr lang="zh-CN" altLang="en-US"/>
          </a:p>
        </p:txBody>
      </p:sp>
      <p:sp>
        <p:nvSpPr>
          <p:cNvPr id="6" name="文本框 5"/>
          <p:cNvSpPr txBox="1"/>
          <p:nvPr/>
        </p:nvSpPr>
        <p:spPr>
          <a:xfrm>
            <a:off x="587140" y="1073286"/>
            <a:ext cx="11092241" cy="3416320"/>
          </a:xfrm>
          <a:prstGeom prst="rect">
            <a:avLst/>
          </a:prstGeom>
          <a:noFill/>
        </p:spPr>
        <p:txBody>
          <a:bodyPr wrap="square" rtlCol="0">
            <a:spAutoFit/>
          </a:bodyPr>
          <a:lstStyle/>
          <a:p>
            <a:pPr marL="342900" indent="-342900" defTabSz="540000">
              <a:lnSpc>
                <a:spcPct val="150000"/>
              </a:lnSpc>
              <a:buClr>
                <a:srgbClr val="235EB8"/>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组合逻辑电路示意框图：</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输入</a:t>
            </a:r>
            <a:r>
              <a:rPr lang="zh-CN" altLang="en-US" sz="2400" b="1" dirty="0" smtClean="0">
                <a:latin typeface="微软雅黑" panose="020B0503020204020204" pitchFamily="34" charset="-122"/>
                <a:ea typeface="微软雅黑" panose="020B0503020204020204" pitchFamily="34" charset="-122"/>
              </a:rPr>
              <a:t>逻辑变量：</a:t>
            </a:r>
            <a:r>
              <a:rPr lang="en-US" altLang="zh-CN" sz="2400" b="1" dirty="0" smtClean="0">
                <a:latin typeface="微软雅黑" panose="020B0503020204020204" pitchFamily="34" charset="-122"/>
                <a:ea typeface="微软雅黑" panose="020B0503020204020204" pitchFamily="34" charset="-122"/>
              </a:rPr>
              <a:t>X</a:t>
            </a:r>
            <a:r>
              <a:rPr lang="en-US" altLang="zh-CN" sz="2400" b="1" baseline="-25000" dirty="0" smtClean="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X</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a:t>
            </a:r>
            <a:r>
              <a:rPr lang="en-US" altLang="zh-CN" sz="2400" b="1" dirty="0" err="1" smtClean="0">
                <a:latin typeface="微软雅黑" panose="020B0503020204020204" pitchFamily="34" charset="-122"/>
                <a:ea typeface="微软雅黑" panose="020B0503020204020204" pitchFamily="34" charset="-122"/>
              </a:rPr>
              <a:t>X</a:t>
            </a:r>
            <a:r>
              <a:rPr lang="en-US" altLang="zh-CN" sz="2400" b="1" baseline="-25000" dirty="0" err="1" smtClean="0">
                <a:latin typeface="微软雅黑" panose="020B0503020204020204" pitchFamily="34" charset="-122"/>
                <a:ea typeface="微软雅黑" panose="020B0503020204020204" pitchFamily="34" charset="-122"/>
              </a:rPr>
              <a:t>n</a:t>
            </a:r>
            <a:r>
              <a:rPr lang="zh-CN" altLang="en-US"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n≥0</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输出</a:t>
            </a:r>
            <a:r>
              <a:rPr lang="zh-CN" altLang="en-US" sz="2400" b="1" dirty="0" smtClean="0">
                <a:latin typeface="微软雅黑" panose="020B0503020204020204" pitchFamily="34" charset="-122"/>
                <a:ea typeface="微软雅黑" panose="020B0503020204020204" pitchFamily="34" charset="-122"/>
              </a:rPr>
              <a:t>逻辑变量：</a:t>
            </a:r>
            <a:r>
              <a:rPr lang="en-US" altLang="zh-CN" sz="2400" b="1" dirty="0" smtClean="0">
                <a:latin typeface="微软雅黑" panose="020B0503020204020204" pitchFamily="34" charset="-122"/>
                <a:ea typeface="微软雅黑" panose="020B0503020204020204" pitchFamily="34" charset="-122"/>
              </a:rPr>
              <a:t>Y</a:t>
            </a:r>
            <a:r>
              <a:rPr lang="en-US" altLang="zh-CN" sz="2400" b="1" baseline="-25000" dirty="0" smtClean="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Y</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a:t>
            </a:r>
            <a:r>
              <a:rPr lang="en-US" altLang="zh-CN" sz="2400" b="1" dirty="0" err="1" smtClean="0">
                <a:latin typeface="微软雅黑" panose="020B0503020204020204" pitchFamily="34" charset="-122"/>
                <a:ea typeface="微软雅黑" panose="020B0503020204020204" pitchFamily="34" charset="-122"/>
              </a:rPr>
              <a:t>Y</a:t>
            </a:r>
            <a:r>
              <a:rPr lang="en-US" altLang="zh-CN" sz="2400" b="1" baseline="-25000" dirty="0" err="1" smtClean="0">
                <a:latin typeface="微软雅黑" panose="020B0503020204020204" pitchFamily="34" charset="-122"/>
                <a:ea typeface="微软雅黑" panose="020B0503020204020204" pitchFamily="34" charset="-122"/>
              </a:rPr>
              <a:t>m</a:t>
            </a:r>
            <a:r>
              <a:rPr lang="zh-CN" altLang="en-US"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m≥</a:t>
            </a:r>
            <a:r>
              <a:rPr lang="en-US" altLang="zh-CN" sz="2400" b="1" dirty="0" smtClean="0">
                <a:latin typeface="微软雅黑" panose="020B0503020204020204" pitchFamily="34" charset="-122"/>
                <a:ea typeface="微软雅黑" panose="020B0503020204020204" pitchFamily="34" charset="-122"/>
              </a:rPr>
              <a:t>1</a:t>
            </a:r>
          </a:p>
          <a:p>
            <a:pPr marL="800100" lvl="1" indent="-342900" defTabSz="540000">
              <a:lnSpc>
                <a:spcPct val="150000"/>
              </a:lnSpc>
              <a:buClr>
                <a:srgbClr val="235EB8"/>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每一个</a:t>
            </a:r>
            <a:r>
              <a:rPr lang="en-US" altLang="zh-CN" sz="2400" b="1" dirty="0">
                <a:latin typeface="微软雅黑" panose="020B0503020204020204" pitchFamily="34" charset="-122"/>
                <a:ea typeface="微软雅黑" panose="020B0503020204020204" pitchFamily="34" charset="-122"/>
              </a:rPr>
              <a:t>Y</a:t>
            </a:r>
            <a:r>
              <a:rPr lang="en-US" altLang="zh-CN" sz="2400" b="1" baseline="-25000" dirty="0">
                <a:latin typeface="微软雅黑" panose="020B0503020204020204" pitchFamily="34" charset="-122"/>
                <a:ea typeface="微软雅黑" panose="020B0503020204020204" pitchFamily="34" charset="-122"/>
              </a:rPr>
              <a:t>i</a:t>
            </a:r>
            <a:r>
              <a:rPr lang="zh-CN" altLang="en-US" sz="2400" b="1" dirty="0">
                <a:latin typeface="微软雅黑" panose="020B0503020204020204" pitchFamily="34" charset="-122"/>
                <a:ea typeface="微软雅黑" panose="020B0503020204020204" pitchFamily="34" charset="-122"/>
              </a:rPr>
              <a:t>都是</a:t>
            </a:r>
            <a:r>
              <a:rPr lang="en-US" altLang="zh-CN" sz="2400" b="1" dirty="0">
                <a:latin typeface="微软雅黑" panose="020B0503020204020204" pitchFamily="34" charset="-122"/>
                <a:ea typeface="微软雅黑" panose="020B0503020204020204" pitchFamily="34" charset="-122"/>
              </a:rPr>
              <a:t>X</a:t>
            </a:r>
            <a:r>
              <a:rPr lang="en-US" altLang="zh-CN" sz="2400" b="1" baseline="-25000" dirty="0">
                <a:latin typeface="微软雅黑" panose="020B0503020204020204" pitchFamily="34" charset="-122"/>
                <a:ea typeface="微软雅黑" panose="020B0503020204020204" pitchFamily="34" charset="-122"/>
              </a:rPr>
              <a:t>i</a:t>
            </a:r>
            <a:r>
              <a:rPr lang="zh-CN" altLang="en-US" sz="2400" b="1" dirty="0">
                <a:latin typeface="微软雅黑" panose="020B0503020204020204" pitchFamily="34" charset="-122"/>
                <a:ea typeface="微软雅黑" panose="020B0503020204020204" pitchFamily="34" charset="-122"/>
              </a:rPr>
              <a:t>的函数</a:t>
            </a:r>
          </a:p>
          <a:p>
            <a:pPr marL="800100" lvl="1" indent="-342900" defTabSz="540000">
              <a:lnSpc>
                <a:spcPct val="150000"/>
              </a:lnSpc>
              <a:buClr>
                <a:srgbClr val="235EB8"/>
              </a:buClr>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任何</a:t>
            </a:r>
            <a:r>
              <a:rPr lang="zh-CN" altLang="en-US" sz="2400" b="1" dirty="0">
                <a:solidFill>
                  <a:srgbClr val="FF0000"/>
                </a:solidFill>
                <a:latin typeface="微软雅黑" panose="020B0503020204020204" pitchFamily="34" charset="-122"/>
                <a:ea typeface="微软雅黑" panose="020B0503020204020204" pitchFamily="34" charset="-122"/>
              </a:rPr>
              <a:t>时刻，任何一个</a:t>
            </a:r>
            <a:r>
              <a:rPr lang="en-US" altLang="zh-CN" sz="2400" b="1" dirty="0" smtClean="0">
                <a:solidFill>
                  <a:srgbClr val="FF0000"/>
                </a:solidFill>
                <a:latin typeface="微软雅黑" panose="020B0503020204020204" pitchFamily="34" charset="-122"/>
                <a:ea typeface="微软雅黑" panose="020B0503020204020204" pitchFamily="34" charset="-122"/>
              </a:rPr>
              <a:t>Y</a:t>
            </a:r>
            <a:r>
              <a:rPr lang="en-US" altLang="zh-CN" sz="2400" b="1" baseline="-25000" dirty="0" smtClean="0">
                <a:solidFill>
                  <a:srgbClr val="FF0000"/>
                </a:solidFill>
                <a:latin typeface="微软雅黑" panose="020B0503020204020204" pitchFamily="34" charset="-122"/>
                <a:ea typeface="微软雅黑" panose="020B0503020204020204" pitchFamily="34" charset="-122"/>
              </a:rPr>
              <a:t>i</a:t>
            </a:r>
            <a:r>
              <a:rPr lang="zh-CN" altLang="en-US" sz="2400" b="1" dirty="0" smtClean="0">
                <a:solidFill>
                  <a:srgbClr val="FF0000"/>
                </a:solidFill>
                <a:latin typeface="微软雅黑" panose="020B0503020204020204" pitchFamily="34" charset="-122"/>
                <a:ea typeface="微软雅黑" panose="020B0503020204020204" pitchFamily="34" charset="-122"/>
              </a:rPr>
              <a:t>的</a:t>
            </a:r>
            <a:r>
              <a:rPr lang="zh-CN" altLang="en-US" sz="2400" b="1" dirty="0">
                <a:solidFill>
                  <a:srgbClr val="FF0000"/>
                </a:solidFill>
                <a:latin typeface="微软雅黑" panose="020B0503020204020204" pitchFamily="34" charset="-122"/>
                <a:ea typeface="微软雅黑" panose="020B0503020204020204" pitchFamily="34" charset="-122"/>
              </a:rPr>
              <a:t>值，只取决于此时</a:t>
            </a:r>
            <a:r>
              <a:rPr lang="en-US" altLang="zh-CN" sz="2400" b="1" dirty="0">
                <a:solidFill>
                  <a:srgbClr val="FF0000"/>
                </a:solidFill>
                <a:latin typeface="微软雅黑" panose="020B0503020204020204" pitchFamily="34" charset="-122"/>
                <a:ea typeface="微软雅黑" panose="020B0503020204020204" pitchFamily="34" charset="-122"/>
              </a:rPr>
              <a:t>X</a:t>
            </a:r>
            <a:r>
              <a:rPr lang="en-US" altLang="zh-CN" sz="2400" b="1" baseline="-25000" dirty="0">
                <a:solidFill>
                  <a:srgbClr val="FF0000"/>
                </a:solidFill>
                <a:latin typeface="微软雅黑" panose="020B0503020204020204" pitchFamily="34" charset="-122"/>
                <a:ea typeface="微软雅黑" panose="020B0503020204020204" pitchFamily="34" charset="-122"/>
              </a:rPr>
              <a:t>i</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err="1">
                <a:solidFill>
                  <a:srgbClr val="FF0000"/>
                </a:solidFill>
                <a:latin typeface="微软雅黑" panose="020B0503020204020204" pitchFamily="34" charset="-122"/>
                <a:ea typeface="微软雅黑" panose="020B0503020204020204" pitchFamily="34" charset="-122"/>
              </a:rPr>
              <a:t>i</a:t>
            </a:r>
            <a:r>
              <a:rPr lang="en-US" altLang="zh-CN" sz="2400" b="1" dirty="0">
                <a:solidFill>
                  <a:srgbClr val="FF0000"/>
                </a:solidFill>
                <a:latin typeface="微软雅黑" panose="020B0503020204020204" pitchFamily="34" charset="-122"/>
                <a:ea typeface="微软雅黑" panose="020B0503020204020204" pitchFamily="34" charset="-122"/>
              </a:rPr>
              <a:t>=1,2,…,n</a:t>
            </a:r>
            <a:r>
              <a:rPr lang="zh-CN" altLang="en-US" sz="2400" b="1" dirty="0">
                <a:solidFill>
                  <a:srgbClr val="FF0000"/>
                </a:solidFill>
                <a:latin typeface="微软雅黑" panose="020B0503020204020204" pitchFamily="34" charset="-122"/>
                <a:ea typeface="微软雅黑" panose="020B0503020204020204" pitchFamily="34" charset="-122"/>
              </a:rPr>
              <a:t>）的取值，与</a:t>
            </a:r>
            <a:r>
              <a:rPr lang="en-US" altLang="zh-CN" sz="2400" b="1" dirty="0">
                <a:solidFill>
                  <a:srgbClr val="FF0000"/>
                </a:solidFill>
                <a:latin typeface="微软雅黑" panose="020B0503020204020204" pitchFamily="34" charset="-122"/>
                <a:ea typeface="微软雅黑" panose="020B0503020204020204" pitchFamily="34" charset="-122"/>
              </a:rPr>
              <a:t>X</a:t>
            </a:r>
            <a:r>
              <a:rPr lang="en-US" altLang="zh-CN" sz="2400" b="1" baseline="-25000" dirty="0">
                <a:solidFill>
                  <a:srgbClr val="FF0000"/>
                </a:solidFill>
                <a:latin typeface="微软雅黑" panose="020B0503020204020204" pitchFamily="34" charset="-122"/>
                <a:ea typeface="微软雅黑" panose="020B0503020204020204" pitchFamily="34" charset="-122"/>
              </a:rPr>
              <a:t>i</a:t>
            </a:r>
            <a:r>
              <a:rPr lang="zh-CN" altLang="en-US" sz="2400" b="1" dirty="0">
                <a:solidFill>
                  <a:srgbClr val="FF0000"/>
                </a:solidFill>
                <a:latin typeface="微软雅黑" panose="020B0503020204020204" pitchFamily="34" charset="-122"/>
                <a:ea typeface="微软雅黑" panose="020B0503020204020204" pitchFamily="34" charset="-122"/>
              </a:rPr>
              <a:t>的历史输入无关</a:t>
            </a:r>
            <a:r>
              <a:rPr lang="zh-CN" altLang="en-US" sz="2400" b="1" dirty="0" smtClean="0">
                <a:solidFill>
                  <a:srgbClr val="FF0000"/>
                </a:solidFill>
                <a:latin typeface="微软雅黑" panose="020B0503020204020204" pitchFamily="34" charset="-122"/>
                <a:ea typeface="微软雅黑" panose="020B0503020204020204" pitchFamily="34" charset="-122"/>
              </a:rPr>
              <a:t>。</a:t>
            </a:r>
            <a:endParaRPr lang="en-US" altLang="zh-CN" sz="2400" b="1" dirty="0" smtClean="0">
              <a:solidFill>
                <a:srgbClr val="FF0000"/>
              </a:solidFill>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4.1.2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组合逻辑电路的特点</a:t>
            </a:r>
            <a:endParaRPr lang="zh-CN" altLang="en-US" dirty="0">
              <a:effectLst>
                <a:outerShdw blurRad="38100" dist="38100" dir="2700000" algn="tl">
                  <a:srgbClr val="000000">
                    <a:alpha val="43137"/>
                  </a:srgbClr>
                </a:outerShdw>
              </a:effectLst>
            </a:endParaRPr>
          </a:p>
        </p:txBody>
      </p:sp>
      <p:sp>
        <p:nvSpPr>
          <p:cNvPr id="9" name="页脚占位符 3"/>
          <p:cNvSpPr>
            <a:spLocks noGrp="1"/>
          </p:cNvSpPr>
          <p:nvPr>
            <p:ph type="ftr" sz="quarter" idx="11"/>
          </p:nvPr>
        </p:nvSpPr>
        <p:spPr>
          <a:xfrm>
            <a:off x="10085294" y="0"/>
            <a:ext cx="2106706" cy="510988"/>
          </a:xfrm>
        </p:spPr>
        <p:txBody>
          <a:bodyPr/>
          <a:lstStyle/>
          <a:p>
            <a:r>
              <a:rPr lang="zh-CN" altLang="en-US" dirty="0" smtClean="0"/>
              <a:t>第四章 组合逻辑电路</a:t>
            </a:r>
            <a:endParaRPr lang="zh-CN" altLang="en-US" dirty="0"/>
          </a:p>
        </p:txBody>
      </p:sp>
      <p:graphicFrame>
        <p:nvGraphicFramePr>
          <p:cNvPr id="7" name="对象 6"/>
          <p:cNvGraphicFramePr>
            <a:graphicFrameLocks noChangeAspect="1"/>
          </p:cNvGraphicFramePr>
          <p:nvPr>
            <p:extLst>
              <p:ext uri="{D42A27DB-BD31-4B8C-83A1-F6EECF244321}">
                <p14:modId xmlns:p14="http://schemas.microsoft.com/office/powerpoint/2010/main" val="3997981142"/>
              </p:ext>
            </p:extLst>
          </p:nvPr>
        </p:nvGraphicFramePr>
        <p:xfrm>
          <a:off x="903377" y="4394155"/>
          <a:ext cx="4075496" cy="2148898"/>
        </p:xfrm>
        <a:graphic>
          <a:graphicData uri="http://schemas.openxmlformats.org/presentationml/2006/ole">
            <mc:AlternateContent xmlns:mc="http://schemas.openxmlformats.org/markup-compatibility/2006">
              <mc:Choice xmlns:v="urn:schemas-microsoft-com:vml" Requires="v">
                <p:oleObj spid="_x0000_s21625" name="Visio" r:id="rId4" imgW="1916053" imgH="1013850" progId="Visio.Drawing.11">
                  <p:embed/>
                </p:oleObj>
              </mc:Choice>
              <mc:Fallback>
                <p:oleObj name="Visio" r:id="rId4" imgW="1916053" imgH="101385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3377" y="4394155"/>
                        <a:ext cx="4075496" cy="2148898"/>
                      </a:xfrm>
                      <a:prstGeom prst="rect">
                        <a:avLst/>
                      </a:prstGeom>
                      <a:solidFill>
                        <a:schemeClr val="accent5">
                          <a:lumMod val="20000"/>
                          <a:lumOff val="80000"/>
                        </a:schemeClr>
                      </a:solidFill>
                    </p:spPr>
                  </p:pic>
                </p:oleObj>
              </mc:Fallback>
            </mc:AlternateContent>
          </a:graphicData>
        </a:graphic>
      </p:graphicFrame>
      <mc:AlternateContent xmlns:mc="http://schemas.openxmlformats.org/markup-compatibility/2006" xmlns:a14="http://schemas.microsoft.com/office/drawing/2010/main">
        <mc:Choice Requires="a14">
          <p:sp>
            <p:nvSpPr>
              <p:cNvPr id="8" name="矩形 7"/>
              <p:cNvSpPr/>
              <p:nvPr/>
            </p:nvSpPr>
            <p:spPr>
              <a:xfrm>
                <a:off x="6338241" y="4313048"/>
                <a:ext cx="4577998" cy="18248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zh-CN" altLang="en-US" sz="3200" i="1">
                              <a:latin typeface="Cambria Math"/>
                            </a:rPr>
                          </m:ctrlPr>
                        </m:mPr>
                        <m:mr>
                          <m:e>
                            <m:sSub>
                              <m:sSubPr>
                                <m:ctrlPr>
                                  <a:rPr lang="zh-CN" altLang="en-US" sz="3200" i="1">
                                    <a:latin typeface="Cambria Math"/>
                                  </a:rPr>
                                </m:ctrlPr>
                              </m:sSubPr>
                              <m:e>
                                <m:r>
                                  <a:rPr lang="zh-CN" altLang="en-US" sz="3200" i="1">
                                    <a:latin typeface="Cambria Math" panose="02040503050406030204" pitchFamily="18" charset="0"/>
                                  </a:rPr>
                                  <m:t>𝑌</m:t>
                                </m:r>
                              </m:e>
                              <m:sub>
                                <m:r>
                                  <a:rPr lang="zh-CN" altLang="en-US" sz="3200" i="0">
                                    <a:latin typeface="Cambria Math" panose="02040503050406030204" pitchFamily="18" charset="0"/>
                                  </a:rPr>
                                  <m:t>1</m:t>
                                </m:r>
                              </m:sub>
                            </m:sSub>
                            <m:r>
                              <a:rPr lang="zh-CN" altLang="en-US" sz="3200" i="0">
                                <a:latin typeface="Cambria Math" panose="02040503050406030204" pitchFamily="18" charset="0"/>
                              </a:rPr>
                              <m:t>=</m:t>
                            </m:r>
                            <m:sSub>
                              <m:sSubPr>
                                <m:ctrlPr>
                                  <a:rPr lang="zh-CN" altLang="en-US" sz="3200" i="1">
                                    <a:latin typeface="Cambria Math"/>
                                  </a:rPr>
                                </m:ctrlPr>
                              </m:sSubPr>
                              <m:e>
                                <m:r>
                                  <a:rPr lang="zh-CN" altLang="en-US" sz="3200" i="1">
                                    <a:latin typeface="Cambria Math" panose="02040503050406030204" pitchFamily="18" charset="0"/>
                                  </a:rPr>
                                  <m:t>𝑓</m:t>
                                </m:r>
                              </m:e>
                              <m:sub>
                                <m:r>
                                  <a:rPr lang="zh-CN" altLang="en-US" sz="3200" i="0">
                                    <a:latin typeface="Cambria Math" panose="02040503050406030204" pitchFamily="18" charset="0"/>
                                  </a:rPr>
                                  <m:t>1</m:t>
                                </m:r>
                              </m:sub>
                            </m:sSub>
                            <m:d>
                              <m:dPr>
                                <m:ctrlPr>
                                  <a:rPr lang="zh-CN" altLang="en-US" sz="3200" i="1">
                                    <a:latin typeface="Cambria Math"/>
                                  </a:rPr>
                                </m:ctrlPr>
                              </m:dPr>
                              <m:e>
                                <m:sSub>
                                  <m:sSubPr>
                                    <m:ctrlPr>
                                      <a:rPr lang="zh-CN" altLang="en-US" sz="3200" i="1">
                                        <a:latin typeface="Cambria Math"/>
                                      </a:rPr>
                                    </m:ctrlPr>
                                  </m:sSubPr>
                                  <m:e>
                                    <m:r>
                                      <a:rPr lang="zh-CN" altLang="en-US" sz="3200" i="1">
                                        <a:latin typeface="Cambria Math" panose="02040503050406030204" pitchFamily="18" charset="0"/>
                                      </a:rPr>
                                      <m:t>𝑋</m:t>
                                    </m:r>
                                  </m:e>
                                  <m:sub>
                                    <m:r>
                                      <a:rPr lang="zh-CN" altLang="en-US" sz="3200" i="0">
                                        <a:latin typeface="Cambria Math" panose="02040503050406030204" pitchFamily="18" charset="0"/>
                                      </a:rPr>
                                      <m:t>1</m:t>
                                    </m:r>
                                  </m:sub>
                                </m:sSub>
                                <m:r>
                                  <a:rPr lang="zh-CN" altLang="en-US" sz="3200" i="0">
                                    <a:latin typeface="Cambria Math" panose="02040503050406030204" pitchFamily="18" charset="0"/>
                                  </a:rPr>
                                  <m:t>,</m:t>
                                </m:r>
                                <m:sSub>
                                  <m:sSubPr>
                                    <m:ctrlPr>
                                      <a:rPr lang="zh-CN" altLang="en-US" sz="3200" i="1">
                                        <a:latin typeface="Cambria Math"/>
                                      </a:rPr>
                                    </m:ctrlPr>
                                  </m:sSubPr>
                                  <m:e>
                                    <m:r>
                                      <a:rPr lang="zh-CN" altLang="en-US" sz="3200" i="1">
                                        <a:latin typeface="Cambria Math" panose="02040503050406030204" pitchFamily="18" charset="0"/>
                                      </a:rPr>
                                      <m:t>𝑋</m:t>
                                    </m:r>
                                  </m:e>
                                  <m:sub>
                                    <m:r>
                                      <a:rPr lang="zh-CN" altLang="en-US" sz="3200" i="0">
                                        <a:latin typeface="Cambria Math" panose="02040503050406030204" pitchFamily="18" charset="0"/>
                                      </a:rPr>
                                      <m:t>2</m:t>
                                    </m:r>
                                  </m:sub>
                                </m:sSub>
                                <m:r>
                                  <a:rPr lang="zh-CN" altLang="en-US" sz="3200" i="0">
                                    <a:latin typeface="Cambria Math" panose="02040503050406030204" pitchFamily="18" charset="0"/>
                                  </a:rPr>
                                  <m:t>,……,</m:t>
                                </m:r>
                                <m:sSub>
                                  <m:sSubPr>
                                    <m:ctrlPr>
                                      <a:rPr lang="zh-CN" altLang="en-US" sz="3200" i="1">
                                        <a:latin typeface="Cambria Math"/>
                                      </a:rPr>
                                    </m:ctrlPr>
                                  </m:sSubPr>
                                  <m:e>
                                    <m:r>
                                      <a:rPr lang="zh-CN" altLang="en-US" sz="3200" i="1">
                                        <a:latin typeface="Cambria Math" panose="02040503050406030204" pitchFamily="18" charset="0"/>
                                      </a:rPr>
                                      <m:t>𝑋</m:t>
                                    </m:r>
                                  </m:e>
                                  <m:sub>
                                    <m:r>
                                      <a:rPr lang="zh-CN" altLang="en-US" sz="3200" i="1">
                                        <a:latin typeface="Cambria Math" panose="02040503050406030204" pitchFamily="18" charset="0"/>
                                      </a:rPr>
                                      <m:t>𝑛</m:t>
                                    </m:r>
                                  </m:sub>
                                </m:sSub>
                              </m:e>
                            </m:d>
                          </m:e>
                        </m:mr>
                        <m:mr>
                          <m:e>
                            <m:sSub>
                              <m:sSubPr>
                                <m:ctrlPr>
                                  <a:rPr lang="zh-CN" altLang="en-US" sz="3200" i="1">
                                    <a:latin typeface="Cambria Math"/>
                                  </a:rPr>
                                </m:ctrlPr>
                              </m:sSubPr>
                              <m:e>
                                <m:r>
                                  <a:rPr lang="zh-CN" altLang="en-US" sz="3200" i="1">
                                    <a:latin typeface="Cambria Math" panose="02040503050406030204" pitchFamily="18" charset="0"/>
                                  </a:rPr>
                                  <m:t>𝑌</m:t>
                                </m:r>
                              </m:e>
                              <m:sub>
                                <m:r>
                                  <a:rPr lang="zh-CN" altLang="en-US" sz="3200" i="0">
                                    <a:latin typeface="Cambria Math" panose="02040503050406030204" pitchFamily="18" charset="0"/>
                                  </a:rPr>
                                  <m:t>2</m:t>
                                </m:r>
                              </m:sub>
                            </m:sSub>
                            <m:r>
                              <a:rPr lang="zh-CN" altLang="en-US" sz="3200" i="0">
                                <a:latin typeface="Cambria Math" panose="02040503050406030204" pitchFamily="18" charset="0"/>
                              </a:rPr>
                              <m:t>=</m:t>
                            </m:r>
                            <m:sSub>
                              <m:sSubPr>
                                <m:ctrlPr>
                                  <a:rPr lang="zh-CN" altLang="en-US" sz="3200" i="1">
                                    <a:latin typeface="Cambria Math"/>
                                  </a:rPr>
                                </m:ctrlPr>
                              </m:sSubPr>
                              <m:e>
                                <m:r>
                                  <a:rPr lang="zh-CN" altLang="en-US" sz="3200" i="1">
                                    <a:latin typeface="Cambria Math" panose="02040503050406030204" pitchFamily="18" charset="0"/>
                                  </a:rPr>
                                  <m:t>𝑓</m:t>
                                </m:r>
                              </m:e>
                              <m:sub>
                                <m:r>
                                  <a:rPr lang="zh-CN" altLang="en-US" sz="3200" i="0">
                                    <a:latin typeface="Cambria Math" panose="02040503050406030204" pitchFamily="18" charset="0"/>
                                  </a:rPr>
                                  <m:t>2</m:t>
                                </m:r>
                              </m:sub>
                            </m:sSub>
                            <m:d>
                              <m:dPr>
                                <m:ctrlPr>
                                  <a:rPr lang="zh-CN" altLang="en-US" sz="3200" i="1">
                                    <a:latin typeface="Cambria Math"/>
                                  </a:rPr>
                                </m:ctrlPr>
                              </m:dPr>
                              <m:e>
                                <m:sSub>
                                  <m:sSubPr>
                                    <m:ctrlPr>
                                      <a:rPr lang="zh-CN" altLang="en-US" sz="3200" i="1">
                                        <a:latin typeface="Cambria Math"/>
                                      </a:rPr>
                                    </m:ctrlPr>
                                  </m:sSubPr>
                                  <m:e>
                                    <m:r>
                                      <a:rPr lang="zh-CN" altLang="en-US" sz="3200" i="1">
                                        <a:latin typeface="Cambria Math" panose="02040503050406030204" pitchFamily="18" charset="0"/>
                                      </a:rPr>
                                      <m:t>𝑋</m:t>
                                    </m:r>
                                  </m:e>
                                  <m:sub>
                                    <m:r>
                                      <a:rPr lang="zh-CN" altLang="en-US" sz="3200" i="0">
                                        <a:latin typeface="Cambria Math" panose="02040503050406030204" pitchFamily="18" charset="0"/>
                                      </a:rPr>
                                      <m:t>1</m:t>
                                    </m:r>
                                  </m:sub>
                                </m:sSub>
                                <m:r>
                                  <a:rPr lang="zh-CN" altLang="en-US" sz="3200" i="0">
                                    <a:latin typeface="Cambria Math" panose="02040503050406030204" pitchFamily="18" charset="0"/>
                                  </a:rPr>
                                  <m:t>,</m:t>
                                </m:r>
                                <m:sSub>
                                  <m:sSubPr>
                                    <m:ctrlPr>
                                      <a:rPr lang="zh-CN" altLang="en-US" sz="3200" i="1">
                                        <a:latin typeface="Cambria Math"/>
                                      </a:rPr>
                                    </m:ctrlPr>
                                  </m:sSubPr>
                                  <m:e>
                                    <m:r>
                                      <a:rPr lang="zh-CN" altLang="en-US" sz="3200" i="1">
                                        <a:latin typeface="Cambria Math" panose="02040503050406030204" pitchFamily="18" charset="0"/>
                                      </a:rPr>
                                      <m:t>𝑋</m:t>
                                    </m:r>
                                  </m:e>
                                  <m:sub>
                                    <m:r>
                                      <a:rPr lang="zh-CN" altLang="en-US" sz="3200" i="0">
                                        <a:latin typeface="Cambria Math" panose="02040503050406030204" pitchFamily="18" charset="0"/>
                                      </a:rPr>
                                      <m:t>2</m:t>
                                    </m:r>
                                  </m:sub>
                                </m:sSub>
                                <m:r>
                                  <a:rPr lang="zh-CN" altLang="en-US" sz="3200" i="0">
                                    <a:latin typeface="Cambria Math" panose="02040503050406030204" pitchFamily="18" charset="0"/>
                                  </a:rPr>
                                  <m:t>,……,</m:t>
                                </m:r>
                                <m:sSub>
                                  <m:sSubPr>
                                    <m:ctrlPr>
                                      <a:rPr lang="zh-CN" altLang="en-US" sz="3200" i="1">
                                        <a:latin typeface="Cambria Math"/>
                                      </a:rPr>
                                    </m:ctrlPr>
                                  </m:sSubPr>
                                  <m:e>
                                    <m:r>
                                      <a:rPr lang="zh-CN" altLang="en-US" sz="3200" i="1">
                                        <a:latin typeface="Cambria Math" panose="02040503050406030204" pitchFamily="18" charset="0"/>
                                      </a:rPr>
                                      <m:t>𝑋</m:t>
                                    </m:r>
                                  </m:e>
                                  <m:sub>
                                    <m:r>
                                      <a:rPr lang="zh-CN" altLang="en-US" sz="3200" i="1">
                                        <a:latin typeface="Cambria Math" panose="02040503050406030204" pitchFamily="18" charset="0"/>
                                      </a:rPr>
                                      <m:t>𝑛</m:t>
                                    </m:r>
                                  </m:sub>
                                </m:sSub>
                              </m:e>
                            </m:d>
                          </m:e>
                        </m:mr>
                        <m:mr>
                          <m:e>
                            <m:m>
                              <m:mPr>
                                <m:mcs>
                                  <m:mc>
                                    <m:mcPr>
                                      <m:count m:val="1"/>
                                      <m:mcJc m:val="center"/>
                                    </m:mcPr>
                                  </m:mc>
                                </m:mcs>
                                <m:ctrlPr>
                                  <a:rPr lang="zh-CN" altLang="en-US" sz="3200" i="1">
                                    <a:latin typeface="Cambria Math"/>
                                  </a:rPr>
                                </m:ctrlPr>
                              </m:mPr>
                              <m:mr>
                                <m:e>
                                  <m:r>
                                    <a:rPr lang="zh-CN" altLang="en-US" sz="3200" i="0">
                                      <a:latin typeface="Cambria Math" panose="02040503050406030204" pitchFamily="18" charset="0"/>
                                    </a:rPr>
                                    <m:t>……</m:t>
                                  </m:r>
                                </m:e>
                              </m:mr>
                              <m:mr>
                                <m:e>
                                  <m:sSub>
                                    <m:sSubPr>
                                      <m:ctrlPr>
                                        <a:rPr lang="zh-CN" altLang="en-US" sz="3200" i="1">
                                          <a:latin typeface="Cambria Math"/>
                                        </a:rPr>
                                      </m:ctrlPr>
                                    </m:sSubPr>
                                    <m:e>
                                      <m:r>
                                        <a:rPr lang="zh-CN" altLang="en-US" sz="3200" i="1">
                                          <a:latin typeface="Cambria Math" panose="02040503050406030204" pitchFamily="18" charset="0"/>
                                        </a:rPr>
                                        <m:t>𝑌</m:t>
                                      </m:r>
                                    </m:e>
                                    <m:sub>
                                      <m:r>
                                        <a:rPr lang="zh-CN" altLang="en-US" sz="3200" i="1">
                                          <a:latin typeface="Cambria Math" panose="02040503050406030204" pitchFamily="18" charset="0"/>
                                        </a:rPr>
                                        <m:t>𝑚</m:t>
                                      </m:r>
                                    </m:sub>
                                  </m:sSub>
                                  <m:r>
                                    <a:rPr lang="zh-CN" altLang="en-US" sz="3200" i="0">
                                      <a:latin typeface="Cambria Math" panose="02040503050406030204" pitchFamily="18" charset="0"/>
                                    </a:rPr>
                                    <m:t>=</m:t>
                                  </m:r>
                                  <m:sSub>
                                    <m:sSubPr>
                                      <m:ctrlPr>
                                        <a:rPr lang="zh-CN" altLang="en-US" sz="3200" i="1">
                                          <a:latin typeface="Cambria Math"/>
                                        </a:rPr>
                                      </m:ctrlPr>
                                    </m:sSubPr>
                                    <m:e>
                                      <m:r>
                                        <a:rPr lang="zh-CN" altLang="en-US" sz="3200" i="1">
                                          <a:latin typeface="Cambria Math" panose="02040503050406030204" pitchFamily="18" charset="0"/>
                                        </a:rPr>
                                        <m:t>𝑓</m:t>
                                      </m:r>
                                    </m:e>
                                    <m:sub>
                                      <m:r>
                                        <a:rPr lang="zh-CN" altLang="en-US" sz="3200" i="1">
                                          <a:latin typeface="Cambria Math" panose="02040503050406030204" pitchFamily="18" charset="0"/>
                                        </a:rPr>
                                        <m:t>𝑚</m:t>
                                      </m:r>
                                    </m:sub>
                                  </m:sSub>
                                  <m:d>
                                    <m:dPr>
                                      <m:ctrlPr>
                                        <a:rPr lang="zh-CN" altLang="en-US" sz="3200" i="1">
                                          <a:latin typeface="Cambria Math"/>
                                        </a:rPr>
                                      </m:ctrlPr>
                                    </m:dPr>
                                    <m:e>
                                      <m:sSub>
                                        <m:sSubPr>
                                          <m:ctrlPr>
                                            <a:rPr lang="zh-CN" altLang="en-US" sz="3200" i="1">
                                              <a:latin typeface="Cambria Math"/>
                                            </a:rPr>
                                          </m:ctrlPr>
                                        </m:sSubPr>
                                        <m:e>
                                          <m:r>
                                            <a:rPr lang="zh-CN" altLang="en-US" sz="3200" i="1">
                                              <a:latin typeface="Cambria Math" panose="02040503050406030204" pitchFamily="18" charset="0"/>
                                            </a:rPr>
                                            <m:t>𝑋</m:t>
                                          </m:r>
                                        </m:e>
                                        <m:sub>
                                          <m:r>
                                            <a:rPr lang="zh-CN" altLang="en-US" sz="3200" i="0">
                                              <a:latin typeface="Cambria Math" panose="02040503050406030204" pitchFamily="18" charset="0"/>
                                            </a:rPr>
                                            <m:t>1</m:t>
                                          </m:r>
                                        </m:sub>
                                      </m:sSub>
                                      <m:r>
                                        <a:rPr lang="zh-CN" altLang="en-US" sz="3200" i="0">
                                          <a:latin typeface="Cambria Math" panose="02040503050406030204" pitchFamily="18" charset="0"/>
                                        </a:rPr>
                                        <m:t>,</m:t>
                                      </m:r>
                                      <m:sSub>
                                        <m:sSubPr>
                                          <m:ctrlPr>
                                            <a:rPr lang="zh-CN" altLang="en-US" sz="3200" i="1">
                                              <a:latin typeface="Cambria Math"/>
                                            </a:rPr>
                                          </m:ctrlPr>
                                        </m:sSubPr>
                                        <m:e>
                                          <m:r>
                                            <a:rPr lang="zh-CN" altLang="en-US" sz="3200" i="1">
                                              <a:latin typeface="Cambria Math" panose="02040503050406030204" pitchFamily="18" charset="0"/>
                                            </a:rPr>
                                            <m:t>𝑋</m:t>
                                          </m:r>
                                        </m:e>
                                        <m:sub>
                                          <m:r>
                                            <a:rPr lang="zh-CN" altLang="en-US" sz="3200" i="0">
                                              <a:latin typeface="Cambria Math" panose="02040503050406030204" pitchFamily="18" charset="0"/>
                                            </a:rPr>
                                            <m:t>2</m:t>
                                          </m:r>
                                        </m:sub>
                                      </m:sSub>
                                      <m:r>
                                        <a:rPr lang="zh-CN" altLang="en-US" sz="3200" i="0">
                                          <a:latin typeface="Cambria Math" panose="02040503050406030204" pitchFamily="18" charset="0"/>
                                        </a:rPr>
                                        <m:t>,……,</m:t>
                                      </m:r>
                                      <m:sSub>
                                        <m:sSubPr>
                                          <m:ctrlPr>
                                            <a:rPr lang="zh-CN" altLang="en-US" sz="3200" i="1">
                                              <a:latin typeface="Cambria Math"/>
                                            </a:rPr>
                                          </m:ctrlPr>
                                        </m:sSubPr>
                                        <m:e>
                                          <m:r>
                                            <a:rPr lang="zh-CN" altLang="en-US" sz="3200" i="1">
                                              <a:latin typeface="Cambria Math" panose="02040503050406030204" pitchFamily="18" charset="0"/>
                                            </a:rPr>
                                            <m:t>𝑋</m:t>
                                          </m:r>
                                        </m:e>
                                        <m:sub>
                                          <m:r>
                                            <a:rPr lang="zh-CN" altLang="en-US" sz="3200" i="1">
                                              <a:latin typeface="Cambria Math" panose="02040503050406030204" pitchFamily="18" charset="0"/>
                                            </a:rPr>
                                            <m:t>𝑛</m:t>
                                          </m:r>
                                        </m:sub>
                                      </m:sSub>
                                    </m:e>
                                  </m:d>
                                </m:e>
                              </m:mr>
                            </m:m>
                          </m:e>
                        </m:mr>
                      </m:m>
                    </m:oMath>
                  </m:oMathPara>
                </a14:m>
                <a:endParaRPr lang="zh-CN" altLang="en-US" sz="3200" dirty="0"/>
              </a:p>
            </p:txBody>
          </p:sp>
        </mc:Choice>
        <mc:Fallback xmlns="">
          <p:sp>
            <p:nvSpPr>
              <p:cNvPr id="8" name="矩形 7"/>
              <p:cNvSpPr>
                <a:spLocks noRot="1" noChangeAspect="1" noMove="1" noResize="1" noEditPoints="1" noAdjustHandles="1" noChangeArrowheads="1" noChangeShapeType="1" noTextEdit="1"/>
              </p:cNvSpPr>
              <p:nvPr/>
            </p:nvSpPr>
            <p:spPr>
              <a:xfrm>
                <a:off x="6338241" y="4313048"/>
                <a:ext cx="4577998" cy="1824859"/>
              </a:xfrm>
              <a:prstGeom prst="rect">
                <a:avLst/>
              </a:prstGeom>
              <a:blipFill rotWithShape="1">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8672076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B2765790-E418-4DE2-9336-BBB8A714A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4">
            <a:extLst>
              <a:ext uri="{FF2B5EF4-FFF2-40B4-BE49-F238E27FC236}">
                <a16:creationId xmlns:a16="http://schemas.microsoft.com/office/drawing/2014/main" xmlns="" id="{02B90DAA-6052-4827-8823-5FD169B3AB1A}"/>
              </a:ext>
            </a:extLst>
          </p:cNvPr>
          <p:cNvSpPr txBox="1"/>
          <p:nvPr>
            <p:custDataLst>
              <p:tags r:id="rId1"/>
            </p:custDataLst>
          </p:nvPr>
        </p:nvSpPr>
        <p:spPr>
          <a:xfrm>
            <a:off x="3174603" y="2287893"/>
            <a:ext cx="6393603" cy="1933503"/>
          </a:xfrm>
          <a:prstGeom prst="rect">
            <a:avLst/>
          </a:prstGeom>
          <a:noFill/>
        </p:spPr>
        <p:txBody>
          <a:bodyPr wrap="square" lIns="86005" tIns="43002" rIns="86005" bIns="43002">
            <a:spAutoFit/>
          </a:bodyPr>
          <a:lstStyle/>
          <a:p>
            <a:pPr>
              <a:defRPr/>
            </a:pPr>
            <a:r>
              <a:rPr lang="en-US" altLang="zh-CN" sz="12000" b="1" dirty="0" smtClean="0">
                <a:solidFill>
                  <a:srgbClr val="21509E"/>
                </a:solidFill>
                <a:latin typeface="Agency FB" panose="020B0503020202020204" pitchFamily="34" charset="0"/>
              </a:rPr>
              <a:t>The  End !</a:t>
            </a:r>
            <a:endParaRPr lang="zh-CN" altLang="en-US" sz="12000" b="1" dirty="0">
              <a:solidFill>
                <a:srgbClr val="21509E"/>
              </a:solidFill>
              <a:latin typeface="Agency FB" panose="020B0503020202020204" pitchFamily="34" charset="0"/>
            </a:endParaRPr>
          </a:p>
        </p:txBody>
      </p:sp>
      <p:sp>
        <p:nvSpPr>
          <p:cNvPr id="2" name="灯片编号占位符 1"/>
          <p:cNvSpPr>
            <a:spLocks noGrp="1"/>
          </p:cNvSpPr>
          <p:nvPr>
            <p:ph type="sldNum" sz="quarter" idx="12"/>
          </p:nvPr>
        </p:nvSpPr>
        <p:spPr/>
        <p:txBody>
          <a:bodyPr/>
          <a:lstStyle/>
          <a:p>
            <a:fld id="{B6D9C768-8413-45FA-BDC7-53DA68035736}" type="slidenum">
              <a:rPr lang="zh-CN" altLang="en-US" smtClean="0"/>
              <a:pPr/>
              <a:t>80</a:t>
            </a:fld>
            <a:endParaRPr lang="zh-CN" altLang="en-US"/>
          </a:p>
        </p:txBody>
      </p:sp>
    </p:spTree>
    <p:extLst>
      <p:ext uri="{BB962C8B-B14F-4D97-AF65-F5344CB8AC3E}">
        <p14:creationId xmlns:p14="http://schemas.microsoft.com/office/powerpoint/2010/main" val="171863709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页脚占位符 3"/>
          <p:cNvSpPr>
            <a:spLocks noGrp="1"/>
          </p:cNvSpPr>
          <p:nvPr>
            <p:ph type="ftr" sz="quarter" idx="11"/>
          </p:nvPr>
        </p:nvSpPr>
        <p:spPr/>
        <p:txBody>
          <a:bodyPr/>
          <a:lstStyle/>
          <a:p>
            <a:r>
              <a:rPr lang="zh-CN" altLang="en-US" dirty="0" smtClean="0"/>
              <a:t>第四章 组合逻辑电路</a:t>
            </a:r>
            <a:endParaRPr lang="zh-CN" altLang="en-US" dirty="0"/>
          </a:p>
        </p:txBody>
      </p:sp>
      <p:sp>
        <p:nvSpPr>
          <p:cNvPr id="3" name="灯片编号占位符 2"/>
          <p:cNvSpPr>
            <a:spLocks noGrp="1"/>
          </p:cNvSpPr>
          <p:nvPr>
            <p:ph type="sldNum" sz="quarter" idx="12"/>
          </p:nvPr>
        </p:nvSpPr>
        <p:spPr/>
        <p:txBody>
          <a:bodyPr/>
          <a:lstStyle/>
          <a:p>
            <a:fld id="{B6D9C768-8413-45FA-BDC7-53DA68035736}" type="slidenum">
              <a:rPr lang="zh-CN" altLang="en-US" smtClean="0"/>
              <a:t>9</a:t>
            </a:fld>
            <a:endParaRPr lang="zh-CN" altLang="en-US"/>
          </a:p>
        </p:txBody>
      </p:sp>
      <p:sp>
        <p:nvSpPr>
          <p:cNvPr id="7" name="内容占位符 6"/>
          <p:cNvSpPr>
            <a:spLocks noGrp="1"/>
          </p:cNvSpPr>
          <p:nvPr>
            <p:ph sz="quarter" idx="13"/>
          </p:nvPr>
        </p:nvSpPr>
        <p:spPr>
          <a:xfrm>
            <a:off x="577516" y="1016000"/>
            <a:ext cx="11097928" cy="5476560"/>
          </a:xfrm>
        </p:spPr>
        <p:txBody>
          <a:bodyPr>
            <a:noAutofit/>
          </a:bodyPr>
          <a:lstStyle/>
          <a:p>
            <a:pPr defTabSz="540000">
              <a:lnSpc>
                <a:spcPct val="130000"/>
              </a:lnSpc>
            </a:pPr>
            <a:r>
              <a:rPr lang="zh-CN" altLang="en-US" sz="2400" dirty="0">
                <a:solidFill>
                  <a:srgbClr val="FF0000"/>
                </a:solidFill>
              </a:rPr>
              <a:t>电路结构特点：</a:t>
            </a:r>
            <a:endParaRPr lang="en-US" altLang="zh-CN" sz="2400" dirty="0">
              <a:solidFill>
                <a:srgbClr val="FF0000"/>
              </a:solidFill>
            </a:endParaRPr>
          </a:p>
          <a:p>
            <a:pPr lvl="1" defTabSz="540000">
              <a:lnSpc>
                <a:spcPct val="130000"/>
              </a:lnSpc>
            </a:pPr>
            <a:r>
              <a:rPr lang="zh-CN" altLang="en-US" dirty="0"/>
              <a:t>不存在任何反馈回路，输入信号是单向传输的</a:t>
            </a:r>
            <a:r>
              <a:rPr lang="zh-CN" altLang="en-US" dirty="0" smtClean="0"/>
              <a:t>；</a:t>
            </a:r>
            <a:endParaRPr lang="en-US" altLang="zh-CN" dirty="0" smtClean="0"/>
          </a:p>
          <a:p>
            <a:pPr lvl="2" defTabSz="540000">
              <a:lnSpc>
                <a:spcPct val="130000"/>
              </a:lnSpc>
            </a:pPr>
            <a:r>
              <a:rPr lang="zh-CN" altLang="en-US" sz="2400" dirty="0">
                <a:solidFill>
                  <a:srgbClr val="0000FF"/>
                </a:solidFill>
              </a:rPr>
              <a:t>反馈回路：</a:t>
            </a:r>
            <a:r>
              <a:rPr lang="zh-CN" altLang="en-US" sz="2400" dirty="0"/>
              <a:t>就是一个门的输出最终被传递到这个门的输入。</a:t>
            </a:r>
            <a:endParaRPr lang="en-US" altLang="zh-CN" dirty="0"/>
          </a:p>
          <a:p>
            <a:pPr lvl="1" defTabSz="540000">
              <a:lnSpc>
                <a:spcPct val="130000"/>
              </a:lnSpc>
            </a:pPr>
            <a:r>
              <a:rPr lang="zh-CN" altLang="en-US" dirty="0"/>
              <a:t>不包含任何记忆元件，没有记忆能力。</a:t>
            </a:r>
          </a:p>
          <a:p>
            <a:pPr defTabSz="540000">
              <a:lnSpc>
                <a:spcPct val="130000"/>
              </a:lnSpc>
            </a:pPr>
            <a:r>
              <a:rPr lang="zh-CN" altLang="en-US" sz="2400" dirty="0" smtClean="0">
                <a:solidFill>
                  <a:srgbClr val="FF0000"/>
                </a:solidFill>
              </a:rPr>
              <a:t>如何判断？</a:t>
            </a:r>
            <a:r>
              <a:rPr lang="zh-CN" altLang="en-US" sz="2400" dirty="0" smtClean="0"/>
              <a:t>满足</a:t>
            </a:r>
            <a:r>
              <a:rPr lang="zh-CN" altLang="en-US" sz="2400" dirty="0"/>
              <a:t>以下条件时，它就是组合逻辑电路：</a:t>
            </a:r>
          </a:p>
          <a:p>
            <a:pPr marL="800100" lvl="1" indent="-342900" defTabSz="540000">
              <a:lnSpc>
                <a:spcPct val="130000"/>
              </a:lnSpc>
              <a:buClr>
                <a:srgbClr val="3859CD"/>
              </a:buClr>
              <a:buFont typeface="Wingdings" panose="05000000000000000000" pitchFamily="2" charset="2"/>
              <a:buChar char="n"/>
            </a:pPr>
            <a:r>
              <a:rPr lang="zh-CN" altLang="en-US" dirty="0"/>
              <a:t>（</a:t>
            </a:r>
            <a:r>
              <a:rPr lang="en-US" altLang="zh-CN" dirty="0"/>
              <a:t>1</a:t>
            </a:r>
            <a:r>
              <a:rPr lang="zh-CN" altLang="en-US" dirty="0"/>
              <a:t>）每一个电路元件本身都是组合逻辑电路；</a:t>
            </a:r>
          </a:p>
          <a:p>
            <a:pPr marL="800100" lvl="1" indent="-342900" defTabSz="540000">
              <a:lnSpc>
                <a:spcPct val="130000"/>
              </a:lnSpc>
              <a:buClr>
                <a:srgbClr val="3859CD"/>
              </a:buClr>
              <a:buFont typeface="Wingdings" panose="05000000000000000000" pitchFamily="2" charset="2"/>
              <a:buChar char="n"/>
            </a:pPr>
            <a:r>
              <a:rPr lang="zh-CN" altLang="en-US" dirty="0"/>
              <a:t>（</a:t>
            </a:r>
            <a:r>
              <a:rPr lang="en-US" altLang="zh-CN" dirty="0"/>
              <a:t>2</a:t>
            </a:r>
            <a:r>
              <a:rPr lang="zh-CN" altLang="en-US" dirty="0"/>
              <a:t>）每一个电路结点，或者是作为一个电路的输入，或者作为外部电路的一个输出端；</a:t>
            </a:r>
          </a:p>
          <a:p>
            <a:pPr marL="800100" lvl="1" indent="-342900" defTabSz="540000">
              <a:lnSpc>
                <a:spcPct val="130000"/>
              </a:lnSpc>
              <a:buClr>
                <a:srgbClr val="3859CD"/>
              </a:buClr>
              <a:buFont typeface="Wingdings" panose="05000000000000000000" pitchFamily="2" charset="2"/>
              <a:buChar char="n"/>
            </a:pPr>
            <a:r>
              <a:rPr lang="zh-CN" altLang="en-US" dirty="0"/>
              <a:t>（</a:t>
            </a:r>
            <a:r>
              <a:rPr lang="en-US" altLang="zh-CN" dirty="0"/>
              <a:t>3</a:t>
            </a:r>
            <a:r>
              <a:rPr lang="zh-CN" altLang="en-US" dirty="0"/>
              <a:t>）电路不包含回路，即经过电路的每条路径最多只能经过某个结点一次。</a:t>
            </a:r>
          </a:p>
          <a:p>
            <a:pPr>
              <a:lnSpc>
                <a:spcPct val="130000"/>
              </a:lnSpc>
            </a:pPr>
            <a:endParaRPr lang="zh-CN" altLang="en-US" dirty="0"/>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4.1.2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标题 2"/>
          <p:cNvSpPr>
            <a:spLocks noGrp="1"/>
          </p:cNvSpPr>
          <p:nvPr>
            <p:ph type="title"/>
          </p:nvPr>
        </p:nvSpPr>
        <p:spPr>
          <a:xfrm>
            <a:off x="2187687" y="97943"/>
            <a:ext cx="5772972" cy="732155"/>
          </a:xfrm>
        </p:spPr>
        <p:txBody>
          <a:bodyPr>
            <a:normAutofit/>
          </a:bodyPr>
          <a:lstStyle/>
          <a:p>
            <a:r>
              <a:rPr lang="zh-CN" altLang="en-US" dirty="0" smtClean="0">
                <a:effectLst>
                  <a:outerShdw blurRad="38100" dist="38100" dir="2700000" algn="tl">
                    <a:srgbClr val="000000">
                      <a:alpha val="43137"/>
                    </a:srgbClr>
                  </a:outerShdw>
                </a:effectLst>
              </a:rPr>
              <a:t>组合逻辑电路的特点</a:t>
            </a:r>
            <a:endParaRPr lang="zh-CN"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9648012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自定义 5">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2D05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24-浅色-办公趣味-多彩">
  <a:themeElements>
    <a:clrScheme name="CLASSIC - Standart Office">
      <a:dk1>
        <a:srgbClr val="44546A"/>
      </a:dk1>
      <a:lt1>
        <a:sysClr val="window" lastClr="FFFFFF"/>
      </a:lt1>
      <a:dk2>
        <a:srgbClr val="8496B0"/>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微软雅黑"/>
        <a:ea typeface="微软雅黑"/>
        <a:cs typeface=""/>
      </a:majorFont>
      <a:minorFont>
        <a:latin typeface="微软雅黑"/>
        <a:ea typeface="微软雅黑"/>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tx1">
              <a:lumMod val="60000"/>
              <a:lumOff val="40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smtClean="0"/>
        </a:defPPr>
      </a:lstStyle>
    </a:txDef>
  </a:objectDefaults>
  <a:extraClrSchemeLst/>
  <a:extLst>
    <a:ext uri="{05A4C25C-085E-4340-85A3-A5531E510DB2}">
      <thm15:themeFamily xmlns:thm15="http://schemas.microsoft.com/office/thememl/2012/main" xmlns="" name="24-浅色-办公趣味-多彩" id="{7EE850B1-B640-41FE-961B-2C8D1601101E}" vid="{71BC90C3-6648-40F9-9C34-8F5736F00862}"/>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8047</TotalTime>
  <Words>9156</Words>
  <Application>Microsoft Office PowerPoint</Application>
  <PresentationFormat>自定义</PresentationFormat>
  <Paragraphs>1774</Paragraphs>
  <Slides>80</Slides>
  <Notes>77</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80</vt:i4>
      </vt:variant>
    </vt:vector>
  </HeadingPairs>
  <TitlesOfParts>
    <vt:vector size="83" baseType="lpstr">
      <vt:lpstr>Office 主题​​</vt:lpstr>
      <vt:lpstr>24-浅色-办公趣味-多彩</vt:lpstr>
      <vt:lpstr>Visio</vt:lpstr>
      <vt:lpstr>第四章 组合逻辑电路</vt:lpstr>
      <vt:lpstr>PowerPoint 演示文稿</vt:lpstr>
      <vt:lpstr>组合逻辑电路概述</vt:lpstr>
      <vt:lpstr>逻辑电路的分类</vt:lpstr>
      <vt:lpstr>逻辑电路的分类</vt:lpstr>
      <vt:lpstr>逻辑电路的分类</vt:lpstr>
      <vt:lpstr>逻辑电路的分类</vt:lpstr>
      <vt:lpstr>组合逻辑电路的特点</vt:lpstr>
      <vt:lpstr>组合逻辑电路的特点</vt:lpstr>
      <vt:lpstr>组合逻辑电路的特点</vt:lpstr>
      <vt:lpstr>组合逻辑电路的特点</vt:lpstr>
      <vt:lpstr>组合逻辑电路的分析</vt:lpstr>
      <vt:lpstr>组合逻辑电路的分析</vt:lpstr>
      <vt:lpstr>组合逻辑电路的分析</vt:lpstr>
      <vt:lpstr>组合逻辑电路的分析</vt:lpstr>
      <vt:lpstr>组合逻辑电路的分析</vt:lpstr>
      <vt:lpstr>组合逻辑电路的分析</vt:lpstr>
      <vt:lpstr>组合逻辑电路的分析</vt:lpstr>
      <vt:lpstr>组合逻辑电路的分析</vt:lpstr>
      <vt:lpstr>组合逻辑电路的分析</vt:lpstr>
      <vt:lpstr>组合逻辑电路的分析</vt:lpstr>
      <vt:lpstr>组合逻辑电路的分析</vt:lpstr>
      <vt:lpstr>组合逻辑电路的分析</vt:lpstr>
      <vt:lpstr>组合逻辑电路的分析</vt:lpstr>
      <vt:lpstr>组合逻辑电路的分析</vt:lpstr>
      <vt:lpstr>组合逻辑电路的分析</vt:lpstr>
      <vt:lpstr>组合逻辑电路的分析</vt:lpstr>
      <vt:lpstr>组合逻辑电路的分析</vt:lpstr>
      <vt:lpstr>组合逻辑电路的分析</vt:lpstr>
      <vt:lpstr>组合逻辑电路的分析</vt:lpstr>
      <vt:lpstr>组合逻辑电路的设计</vt:lpstr>
      <vt:lpstr>组合逻辑电路的设计方法</vt:lpstr>
      <vt:lpstr>组合逻辑电路的设计方法</vt:lpstr>
      <vt:lpstr>组合逻辑电路的设计方法</vt:lpstr>
      <vt:lpstr>组合逻辑电路的设计方法</vt:lpstr>
      <vt:lpstr>组合逻辑电路的设计方法</vt:lpstr>
      <vt:lpstr>组合逻辑电路设计实例</vt:lpstr>
      <vt:lpstr>组合逻辑电路设计实例</vt:lpstr>
      <vt:lpstr>组合逻辑电路设计实例</vt:lpstr>
      <vt:lpstr>组合逻辑电路设计实例</vt:lpstr>
      <vt:lpstr>组合逻辑电路设计实例</vt:lpstr>
      <vt:lpstr>组合逻辑电路设计实例</vt:lpstr>
      <vt:lpstr>组合逻辑电路设计实例</vt:lpstr>
      <vt:lpstr>组合逻辑电路设计实例</vt:lpstr>
      <vt:lpstr>组合逻辑电路设计实例</vt:lpstr>
      <vt:lpstr>组合逻辑电路设计实例</vt:lpstr>
      <vt:lpstr>组合逻辑电路设计实例</vt:lpstr>
      <vt:lpstr>组合逻辑电路设计实例</vt:lpstr>
      <vt:lpstr>组合逻辑电路设计实例</vt:lpstr>
      <vt:lpstr>组合逻辑电路设计实例</vt:lpstr>
      <vt:lpstr>组合逻辑电路设计实例</vt:lpstr>
      <vt:lpstr>组合逻辑电路设计实例</vt:lpstr>
      <vt:lpstr>组合逻辑电路设计实例</vt:lpstr>
      <vt:lpstr>组合逻辑电路设计实例</vt:lpstr>
      <vt:lpstr>组合逻辑电路中的竞争与冒险</vt:lpstr>
      <vt:lpstr>竞争与冒险的基本概念</vt:lpstr>
      <vt:lpstr>竞争与冒险的基本概念</vt:lpstr>
      <vt:lpstr>竞争与冒险的基本概念</vt:lpstr>
      <vt:lpstr>竞争与冒险的基本概念</vt:lpstr>
      <vt:lpstr>竞争与冒险的基本概念</vt:lpstr>
      <vt:lpstr>险象的分类</vt:lpstr>
      <vt:lpstr>险象的分类</vt:lpstr>
      <vt:lpstr>险象的分类</vt:lpstr>
      <vt:lpstr>险象的判定</vt:lpstr>
      <vt:lpstr>险象的判定</vt:lpstr>
      <vt:lpstr>险象的判定</vt:lpstr>
      <vt:lpstr>险象的判定</vt:lpstr>
      <vt:lpstr>险象的判定</vt:lpstr>
      <vt:lpstr>险象的判定</vt:lpstr>
      <vt:lpstr>险象的判定</vt:lpstr>
      <vt:lpstr>险象的消除</vt:lpstr>
      <vt:lpstr>险象的消除</vt:lpstr>
      <vt:lpstr>险象的消除</vt:lpstr>
      <vt:lpstr>险象的消除</vt:lpstr>
      <vt:lpstr>险象的消除</vt:lpstr>
      <vt:lpstr>险象的消除</vt:lpstr>
      <vt:lpstr>险象的消除</vt:lpstr>
      <vt:lpstr>险象的消除</vt:lpstr>
      <vt:lpstr>本章作业</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FJW</cp:lastModifiedBy>
  <cp:revision>628</cp:revision>
  <dcterms:created xsi:type="dcterms:W3CDTF">2018-06-13T06:27:22Z</dcterms:created>
  <dcterms:modified xsi:type="dcterms:W3CDTF">2019-11-05T01:40:01Z</dcterms:modified>
</cp:coreProperties>
</file>